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886" r:id="rId1"/>
  </p:sldMasterIdLst>
  <p:notesMasterIdLst>
    <p:notesMasterId r:id="rId188"/>
  </p:notesMasterIdLst>
  <p:sldIdLst>
    <p:sldId id="257" r:id="rId2"/>
    <p:sldId id="361" r:id="rId3"/>
    <p:sldId id="391" r:id="rId4"/>
    <p:sldId id="392" r:id="rId5"/>
    <p:sldId id="393" r:id="rId6"/>
    <p:sldId id="394" r:id="rId7"/>
    <p:sldId id="362" r:id="rId8"/>
    <p:sldId id="364" r:id="rId9"/>
    <p:sldId id="365" r:id="rId10"/>
    <p:sldId id="366" r:id="rId11"/>
    <p:sldId id="367" r:id="rId12"/>
    <p:sldId id="368" r:id="rId13"/>
    <p:sldId id="370" r:id="rId14"/>
    <p:sldId id="371" r:id="rId15"/>
    <p:sldId id="372" r:id="rId16"/>
    <p:sldId id="258" r:id="rId17"/>
    <p:sldId id="262" r:id="rId18"/>
    <p:sldId id="263" r:id="rId19"/>
    <p:sldId id="374" r:id="rId20"/>
    <p:sldId id="375" r:id="rId21"/>
    <p:sldId id="259" r:id="rId22"/>
    <p:sldId id="260" r:id="rId23"/>
    <p:sldId id="261" r:id="rId24"/>
    <p:sldId id="414" r:id="rId25"/>
    <p:sldId id="269" r:id="rId26"/>
    <p:sldId id="274" r:id="rId27"/>
    <p:sldId id="273" r:id="rId28"/>
    <p:sldId id="270" r:id="rId29"/>
    <p:sldId id="271" r:id="rId30"/>
    <p:sldId id="511" r:id="rId31"/>
    <p:sldId id="512" r:id="rId32"/>
    <p:sldId id="513" r:id="rId33"/>
    <p:sldId id="514" r:id="rId34"/>
    <p:sldId id="515" r:id="rId35"/>
    <p:sldId id="516" r:id="rId36"/>
    <p:sldId id="517" r:id="rId37"/>
    <p:sldId id="518" r:id="rId38"/>
    <p:sldId id="519" r:id="rId39"/>
    <p:sldId id="439" r:id="rId40"/>
    <p:sldId id="440" r:id="rId41"/>
    <p:sldId id="441" r:id="rId42"/>
    <p:sldId id="442" r:id="rId43"/>
    <p:sldId id="443" r:id="rId44"/>
    <p:sldId id="444" r:id="rId45"/>
    <p:sldId id="445" r:id="rId46"/>
    <p:sldId id="446" r:id="rId47"/>
    <p:sldId id="447" r:id="rId48"/>
    <p:sldId id="448" r:id="rId49"/>
    <p:sldId id="449" r:id="rId50"/>
    <p:sldId id="450" r:id="rId51"/>
    <p:sldId id="451" r:id="rId52"/>
    <p:sldId id="452" r:id="rId53"/>
    <p:sldId id="453" r:id="rId54"/>
    <p:sldId id="454" r:id="rId55"/>
    <p:sldId id="455" r:id="rId56"/>
    <p:sldId id="456" r:id="rId57"/>
    <p:sldId id="457" r:id="rId58"/>
    <p:sldId id="458" r:id="rId59"/>
    <p:sldId id="459" r:id="rId60"/>
    <p:sldId id="460" r:id="rId61"/>
    <p:sldId id="285" r:id="rId62"/>
    <p:sldId id="461" r:id="rId63"/>
    <p:sldId id="462" r:id="rId64"/>
    <p:sldId id="463" r:id="rId65"/>
    <p:sldId id="464" r:id="rId66"/>
    <p:sldId id="465" r:id="rId67"/>
    <p:sldId id="466" r:id="rId68"/>
    <p:sldId id="467" r:id="rId69"/>
    <p:sldId id="468" r:id="rId70"/>
    <p:sldId id="469" r:id="rId71"/>
    <p:sldId id="470" r:id="rId72"/>
    <p:sldId id="471" r:id="rId73"/>
    <p:sldId id="472" r:id="rId74"/>
    <p:sldId id="473" r:id="rId75"/>
    <p:sldId id="474" r:id="rId76"/>
    <p:sldId id="476" r:id="rId77"/>
    <p:sldId id="477" r:id="rId78"/>
    <p:sldId id="478" r:id="rId79"/>
    <p:sldId id="479" r:id="rId80"/>
    <p:sldId id="480" r:id="rId81"/>
    <p:sldId id="481" r:id="rId82"/>
    <p:sldId id="482" r:id="rId83"/>
    <p:sldId id="483" r:id="rId84"/>
    <p:sldId id="484" r:id="rId85"/>
    <p:sldId id="485" r:id="rId86"/>
    <p:sldId id="486" r:id="rId87"/>
    <p:sldId id="487" r:id="rId88"/>
    <p:sldId id="488" r:id="rId89"/>
    <p:sldId id="489" r:id="rId90"/>
    <p:sldId id="490" r:id="rId91"/>
    <p:sldId id="491" r:id="rId92"/>
    <p:sldId id="492" r:id="rId93"/>
    <p:sldId id="493" r:id="rId94"/>
    <p:sldId id="494" r:id="rId95"/>
    <p:sldId id="495" r:id="rId96"/>
    <p:sldId id="496" r:id="rId97"/>
    <p:sldId id="497" r:id="rId98"/>
    <p:sldId id="498" r:id="rId99"/>
    <p:sldId id="499" r:id="rId100"/>
    <p:sldId id="500" r:id="rId101"/>
    <p:sldId id="415" r:id="rId102"/>
    <p:sldId id="416" r:id="rId103"/>
    <p:sldId id="417" r:id="rId104"/>
    <p:sldId id="418" r:id="rId105"/>
    <p:sldId id="419" r:id="rId106"/>
    <p:sldId id="420" r:id="rId107"/>
    <p:sldId id="421" r:id="rId108"/>
    <p:sldId id="264" r:id="rId109"/>
    <p:sldId id="265" r:id="rId110"/>
    <p:sldId id="266" r:id="rId111"/>
    <p:sldId id="267" r:id="rId112"/>
    <p:sldId id="268" r:id="rId113"/>
    <p:sldId id="422" r:id="rId114"/>
    <p:sldId id="423" r:id="rId115"/>
    <p:sldId id="424" r:id="rId116"/>
    <p:sldId id="425" r:id="rId117"/>
    <p:sldId id="426" r:id="rId118"/>
    <p:sldId id="427" r:id="rId119"/>
    <p:sldId id="428" r:id="rId120"/>
    <p:sldId id="429" r:id="rId121"/>
    <p:sldId id="430" r:id="rId122"/>
    <p:sldId id="431" r:id="rId123"/>
    <p:sldId id="432" r:id="rId124"/>
    <p:sldId id="433" r:id="rId125"/>
    <p:sldId id="434" r:id="rId126"/>
    <p:sldId id="435" r:id="rId127"/>
    <p:sldId id="436" r:id="rId128"/>
    <p:sldId id="437" r:id="rId129"/>
    <p:sldId id="438" r:id="rId130"/>
    <p:sldId id="286" r:id="rId131"/>
    <p:sldId id="287" r:id="rId132"/>
    <p:sldId id="288" r:id="rId133"/>
    <p:sldId id="289" r:id="rId134"/>
    <p:sldId id="290" r:id="rId135"/>
    <p:sldId id="291" r:id="rId136"/>
    <p:sldId id="292" r:id="rId137"/>
    <p:sldId id="293" r:id="rId138"/>
    <p:sldId id="294" r:id="rId139"/>
    <p:sldId id="295" r:id="rId140"/>
    <p:sldId id="296" r:id="rId141"/>
    <p:sldId id="297" r:id="rId142"/>
    <p:sldId id="298" r:id="rId143"/>
    <p:sldId id="299" r:id="rId144"/>
    <p:sldId id="300" r:id="rId145"/>
    <p:sldId id="301" r:id="rId146"/>
    <p:sldId id="302" r:id="rId147"/>
    <p:sldId id="303" r:id="rId148"/>
    <p:sldId id="304" r:id="rId149"/>
    <p:sldId id="305" r:id="rId150"/>
    <p:sldId id="306" r:id="rId151"/>
    <p:sldId id="307" r:id="rId152"/>
    <p:sldId id="308" r:id="rId153"/>
    <p:sldId id="401" r:id="rId154"/>
    <p:sldId id="411" r:id="rId155"/>
    <p:sldId id="501" r:id="rId156"/>
    <p:sldId id="502" r:id="rId157"/>
    <p:sldId id="503" r:id="rId158"/>
    <p:sldId id="504" r:id="rId159"/>
    <p:sldId id="505" r:id="rId160"/>
    <p:sldId id="506" r:id="rId161"/>
    <p:sldId id="507" r:id="rId162"/>
    <p:sldId id="508" r:id="rId163"/>
    <p:sldId id="509" r:id="rId164"/>
    <p:sldId id="510" r:id="rId165"/>
    <p:sldId id="389" r:id="rId166"/>
    <p:sldId id="319" r:id="rId167"/>
    <p:sldId id="331" r:id="rId168"/>
    <p:sldId id="320" r:id="rId169"/>
    <p:sldId id="321" r:id="rId170"/>
    <p:sldId id="412" r:id="rId171"/>
    <p:sldId id="413" r:id="rId172"/>
    <p:sldId id="322" r:id="rId173"/>
    <p:sldId id="333" r:id="rId174"/>
    <p:sldId id="323" r:id="rId175"/>
    <p:sldId id="334" r:id="rId176"/>
    <p:sldId id="326" r:id="rId177"/>
    <p:sldId id="341" r:id="rId178"/>
    <p:sldId id="327" r:id="rId179"/>
    <p:sldId id="338" r:id="rId180"/>
    <p:sldId id="340" r:id="rId181"/>
    <p:sldId id="329" r:id="rId182"/>
    <p:sldId id="408" r:id="rId183"/>
    <p:sldId id="330" r:id="rId184"/>
    <p:sldId id="396" r:id="rId185"/>
    <p:sldId id="395" r:id="rId186"/>
    <p:sldId id="345" r:id="rId18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00"/>
    <a:srgbClr val="FF3300"/>
    <a:srgbClr val="FFFF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32" autoAdjust="0"/>
    <p:restoredTop sz="94660"/>
  </p:normalViewPr>
  <p:slideViewPr>
    <p:cSldViewPr>
      <p:cViewPr varScale="1">
        <p:scale>
          <a:sx n="82" d="100"/>
          <a:sy n="82" d="100"/>
        </p:scale>
        <p:origin x="1411" y="5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91"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EA6042-2EA2-4065-81DF-7A18BEC42C1C}"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18CE3E0E-3290-422E-BD32-E1AD8CB2C6E4}">
      <dgm:prSet custT="1"/>
      <dgm:spPr/>
      <dgm:t>
        <a:bodyPr/>
        <a:lstStyle/>
        <a:p>
          <a:r>
            <a:rPr lang="en-GB" sz="2000" b="1"/>
            <a:t>Introduction to Computer Vision </a:t>
          </a:r>
          <a:endParaRPr lang="en-IN" sz="2000" dirty="0"/>
        </a:p>
      </dgm:t>
    </dgm:pt>
    <dgm:pt modelId="{317883E6-23F7-434D-A777-EB6C46138693}" type="parTrans" cxnId="{F61405CD-BF4D-4132-A8F6-94A55AFF2516}">
      <dgm:prSet/>
      <dgm:spPr/>
      <dgm:t>
        <a:bodyPr/>
        <a:lstStyle/>
        <a:p>
          <a:endParaRPr lang="en-IN"/>
        </a:p>
      </dgm:t>
    </dgm:pt>
    <dgm:pt modelId="{5A57522C-1C32-440C-9F64-9EF818720D9C}" type="sibTrans" cxnId="{F61405CD-BF4D-4132-A8F6-94A55AFF2516}">
      <dgm:prSet/>
      <dgm:spPr/>
      <dgm:t>
        <a:bodyPr/>
        <a:lstStyle/>
        <a:p>
          <a:endParaRPr lang="en-IN"/>
        </a:p>
      </dgm:t>
    </dgm:pt>
    <dgm:pt modelId="{D369DF30-B634-402E-AF43-230591D12A46}">
      <dgm:prSet/>
      <dgm:spPr/>
      <dgm:t>
        <a:bodyPr/>
        <a:lstStyle/>
        <a:p>
          <a:r>
            <a:rPr lang="en-GB" dirty="0"/>
            <a:t>Computer Vision, Research and Applications, (Self-Driving Cars, Facial Recognition, Augmented &amp; Mixed Reality, Healthcare). Most popular examples Categorization of Images, Object Detection, Observation of Moving Objects, Retrieval of Images Based on Their Contents, Computer Vision Tasks classification, object detection, Instance segmentation. Convolutional Neural Networks, Evolution of CNN Architectures for Image, Recent CNN </a:t>
          </a:r>
          <a:endParaRPr lang="en-IN" dirty="0"/>
        </a:p>
      </dgm:t>
    </dgm:pt>
    <dgm:pt modelId="{5A67967C-0EAD-41B6-AF7B-FDE6CBF6B651}" type="parTrans" cxnId="{AA6DBEF1-CC9C-44E6-A512-FF0CDF053ABB}">
      <dgm:prSet/>
      <dgm:spPr/>
      <dgm:t>
        <a:bodyPr/>
        <a:lstStyle/>
        <a:p>
          <a:endParaRPr lang="en-US"/>
        </a:p>
      </dgm:t>
    </dgm:pt>
    <dgm:pt modelId="{90074336-EEFF-4709-87BA-15C51D5A8045}" type="sibTrans" cxnId="{AA6DBEF1-CC9C-44E6-A512-FF0CDF053ABB}">
      <dgm:prSet/>
      <dgm:spPr/>
      <dgm:t>
        <a:bodyPr/>
        <a:lstStyle/>
        <a:p>
          <a:endParaRPr lang="en-US"/>
        </a:p>
      </dgm:t>
    </dgm:pt>
    <dgm:pt modelId="{5935E145-FD17-4F9E-B302-F21214F4A468}" type="pres">
      <dgm:prSet presAssocID="{18EA6042-2EA2-4065-81DF-7A18BEC42C1C}" presName="linear" presStyleCnt="0">
        <dgm:presLayoutVars>
          <dgm:animLvl val="lvl"/>
          <dgm:resizeHandles val="exact"/>
        </dgm:presLayoutVars>
      </dgm:prSet>
      <dgm:spPr/>
    </dgm:pt>
    <dgm:pt modelId="{5466BB5F-F99C-4092-B11E-435C2EC87E42}" type="pres">
      <dgm:prSet presAssocID="{18CE3E0E-3290-422E-BD32-E1AD8CB2C6E4}" presName="parentText" presStyleLbl="node1" presStyleIdx="0" presStyleCnt="2" custScaleY="18411" custLinFactNeighborX="-239" custLinFactNeighborY="-9805">
        <dgm:presLayoutVars>
          <dgm:chMax val="0"/>
          <dgm:bulletEnabled val="1"/>
        </dgm:presLayoutVars>
      </dgm:prSet>
      <dgm:spPr/>
    </dgm:pt>
    <dgm:pt modelId="{96575E91-F5A5-4218-B1EC-F10E76AC9EB6}" type="pres">
      <dgm:prSet presAssocID="{5A57522C-1C32-440C-9F64-9EF818720D9C}" presName="spacer" presStyleCnt="0"/>
      <dgm:spPr/>
    </dgm:pt>
    <dgm:pt modelId="{7B5D70F3-324A-4EA4-B0FC-AAC4C5B99002}" type="pres">
      <dgm:prSet presAssocID="{D369DF30-B634-402E-AF43-230591D12A46}" presName="parentText" presStyleLbl="node1" presStyleIdx="1" presStyleCnt="2" custLinFactNeighborX="-3369" custLinFactNeighborY="71313">
        <dgm:presLayoutVars>
          <dgm:chMax val="0"/>
          <dgm:bulletEnabled val="1"/>
        </dgm:presLayoutVars>
      </dgm:prSet>
      <dgm:spPr/>
    </dgm:pt>
  </dgm:ptLst>
  <dgm:cxnLst>
    <dgm:cxn modelId="{43D8BC78-3978-4C23-B9DA-F6115E3E708A}" type="presOf" srcId="{18EA6042-2EA2-4065-81DF-7A18BEC42C1C}" destId="{5935E145-FD17-4F9E-B302-F21214F4A468}" srcOrd="0" destOrd="0" presId="urn:microsoft.com/office/officeart/2005/8/layout/vList2"/>
    <dgm:cxn modelId="{F61405CD-BF4D-4132-A8F6-94A55AFF2516}" srcId="{18EA6042-2EA2-4065-81DF-7A18BEC42C1C}" destId="{18CE3E0E-3290-422E-BD32-E1AD8CB2C6E4}" srcOrd="0" destOrd="0" parTransId="{317883E6-23F7-434D-A777-EB6C46138693}" sibTransId="{5A57522C-1C32-440C-9F64-9EF818720D9C}"/>
    <dgm:cxn modelId="{DBB2FAD8-B514-47F5-B0A3-6A2E767345A4}" type="presOf" srcId="{18CE3E0E-3290-422E-BD32-E1AD8CB2C6E4}" destId="{5466BB5F-F99C-4092-B11E-435C2EC87E42}" srcOrd="0" destOrd="0" presId="urn:microsoft.com/office/officeart/2005/8/layout/vList2"/>
    <dgm:cxn modelId="{B1B33CF1-A172-4064-A4EE-990B87B626EA}" type="presOf" srcId="{D369DF30-B634-402E-AF43-230591D12A46}" destId="{7B5D70F3-324A-4EA4-B0FC-AAC4C5B99002}" srcOrd="0" destOrd="0" presId="urn:microsoft.com/office/officeart/2005/8/layout/vList2"/>
    <dgm:cxn modelId="{AA6DBEF1-CC9C-44E6-A512-FF0CDF053ABB}" srcId="{18EA6042-2EA2-4065-81DF-7A18BEC42C1C}" destId="{D369DF30-B634-402E-AF43-230591D12A46}" srcOrd="1" destOrd="0" parTransId="{5A67967C-0EAD-41B6-AF7B-FDE6CBF6B651}" sibTransId="{90074336-EEFF-4709-87BA-15C51D5A8045}"/>
    <dgm:cxn modelId="{1CF4A458-23AF-4C43-8CFF-CF4F19D853E7}" type="presParOf" srcId="{5935E145-FD17-4F9E-B302-F21214F4A468}" destId="{5466BB5F-F99C-4092-B11E-435C2EC87E42}" srcOrd="0" destOrd="0" presId="urn:microsoft.com/office/officeart/2005/8/layout/vList2"/>
    <dgm:cxn modelId="{F6055E84-5F10-4661-B75C-8E54C73A1F81}" type="presParOf" srcId="{5935E145-FD17-4F9E-B302-F21214F4A468}" destId="{96575E91-F5A5-4218-B1EC-F10E76AC9EB6}" srcOrd="1" destOrd="0" presId="urn:microsoft.com/office/officeart/2005/8/layout/vList2"/>
    <dgm:cxn modelId="{54912469-46A7-4510-8825-C6358F14551B}" type="presParOf" srcId="{5935E145-FD17-4F9E-B302-F21214F4A468}" destId="{7B5D70F3-324A-4EA4-B0FC-AAC4C5B99002}"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EA6042-2EA2-4065-81DF-7A18BEC42C1C}"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18CE3E0E-3290-422E-BD32-E1AD8CB2C6E4}">
      <dgm:prSet custT="1"/>
      <dgm:spPr/>
      <dgm:t>
        <a:bodyPr/>
        <a:lstStyle/>
        <a:p>
          <a:r>
            <a:rPr lang="en-GB" sz="2000" b="1" dirty="0"/>
            <a:t>Architectures</a:t>
          </a:r>
          <a:r>
            <a:rPr lang="en-GB" sz="2000" dirty="0"/>
            <a:t>  </a:t>
          </a:r>
          <a:endParaRPr lang="en-IN" sz="2000" dirty="0"/>
        </a:p>
      </dgm:t>
    </dgm:pt>
    <dgm:pt modelId="{317883E6-23F7-434D-A777-EB6C46138693}" type="parTrans" cxnId="{F61405CD-BF4D-4132-A8F6-94A55AFF2516}">
      <dgm:prSet/>
      <dgm:spPr/>
      <dgm:t>
        <a:bodyPr/>
        <a:lstStyle/>
        <a:p>
          <a:endParaRPr lang="en-IN"/>
        </a:p>
      </dgm:t>
    </dgm:pt>
    <dgm:pt modelId="{5A57522C-1C32-440C-9F64-9EF818720D9C}" type="sibTrans" cxnId="{F61405CD-BF4D-4132-A8F6-94A55AFF2516}">
      <dgm:prSet/>
      <dgm:spPr/>
      <dgm:t>
        <a:bodyPr/>
        <a:lstStyle/>
        <a:p>
          <a:endParaRPr lang="en-IN"/>
        </a:p>
      </dgm:t>
    </dgm:pt>
    <dgm:pt modelId="{D369DF30-B634-402E-AF43-230591D12A46}">
      <dgm:prSet/>
      <dgm:spPr/>
      <dgm:t>
        <a:bodyPr/>
        <a:lstStyle/>
        <a:p>
          <a:r>
            <a:rPr lang="en-GB" dirty="0"/>
            <a:t>Representation of a Three-Dimensional Moving Scene. Convolutional layers, pooling layers, and padding. Transfer learning and pre-trained models Architectures.   </a:t>
          </a:r>
          <a:endParaRPr lang="en-IN" dirty="0"/>
        </a:p>
      </dgm:t>
    </dgm:pt>
    <dgm:pt modelId="{5A67967C-0EAD-41B6-AF7B-FDE6CBF6B651}" type="parTrans" cxnId="{AA6DBEF1-CC9C-44E6-A512-FF0CDF053ABB}">
      <dgm:prSet/>
      <dgm:spPr/>
      <dgm:t>
        <a:bodyPr/>
        <a:lstStyle/>
        <a:p>
          <a:endParaRPr lang="en-US"/>
        </a:p>
      </dgm:t>
    </dgm:pt>
    <dgm:pt modelId="{90074336-EEFF-4709-87BA-15C51D5A8045}" type="sibTrans" cxnId="{AA6DBEF1-CC9C-44E6-A512-FF0CDF053ABB}">
      <dgm:prSet/>
      <dgm:spPr/>
      <dgm:t>
        <a:bodyPr/>
        <a:lstStyle/>
        <a:p>
          <a:endParaRPr lang="en-US"/>
        </a:p>
      </dgm:t>
    </dgm:pt>
    <dgm:pt modelId="{7076C3FC-D677-42D3-AFD9-519230148AA9}">
      <dgm:prSet/>
      <dgm:spPr/>
      <dgm:t>
        <a:bodyPr/>
        <a:lstStyle/>
        <a:p>
          <a:r>
            <a:rPr lang="en-GB"/>
            <a:t>Architectures Design: LeNet-5, AlexNet, VGGNet, GoogLeNet, ResNet, Efficient Net, Mobile Net, RNN Introduction.     </a:t>
          </a:r>
          <a:endParaRPr lang="en-IN"/>
        </a:p>
      </dgm:t>
    </dgm:pt>
    <dgm:pt modelId="{FE62C8FC-8C64-4CE1-872F-8542D7C5999C}" type="parTrans" cxnId="{919127EC-71E4-4C56-AD4E-96B02E5889B8}">
      <dgm:prSet/>
      <dgm:spPr/>
      <dgm:t>
        <a:bodyPr/>
        <a:lstStyle/>
        <a:p>
          <a:endParaRPr lang="en-US"/>
        </a:p>
      </dgm:t>
    </dgm:pt>
    <dgm:pt modelId="{0A592E99-F344-4BE4-ADDE-41E6CCCB281C}" type="sibTrans" cxnId="{919127EC-71E4-4C56-AD4E-96B02E5889B8}">
      <dgm:prSet/>
      <dgm:spPr/>
      <dgm:t>
        <a:bodyPr/>
        <a:lstStyle/>
        <a:p>
          <a:endParaRPr lang="en-US"/>
        </a:p>
      </dgm:t>
    </dgm:pt>
    <dgm:pt modelId="{5935E145-FD17-4F9E-B302-F21214F4A468}" type="pres">
      <dgm:prSet presAssocID="{18EA6042-2EA2-4065-81DF-7A18BEC42C1C}" presName="linear" presStyleCnt="0">
        <dgm:presLayoutVars>
          <dgm:animLvl val="lvl"/>
          <dgm:resizeHandles val="exact"/>
        </dgm:presLayoutVars>
      </dgm:prSet>
      <dgm:spPr/>
    </dgm:pt>
    <dgm:pt modelId="{5466BB5F-F99C-4092-B11E-435C2EC87E42}" type="pres">
      <dgm:prSet presAssocID="{18CE3E0E-3290-422E-BD32-E1AD8CB2C6E4}" presName="parentText" presStyleLbl="node1" presStyleIdx="0" presStyleCnt="3" custScaleY="18411" custLinFactNeighborX="-2586" custLinFactNeighborY="-71311">
        <dgm:presLayoutVars>
          <dgm:chMax val="0"/>
          <dgm:bulletEnabled val="1"/>
        </dgm:presLayoutVars>
      </dgm:prSet>
      <dgm:spPr/>
    </dgm:pt>
    <dgm:pt modelId="{96575E91-F5A5-4218-B1EC-F10E76AC9EB6}" type="pres">
      <dgm:prSet presAssocID="{5A57522C-1C32-440C-9F64-9EF818720D9C}" presName="spacer" presStyleCnt="0"/>
      <dgm:spPr/>
    </dgm:pt>
    <dgm:pt modelId="{7B5D70F3-324A-4EA4-B0FC-AAC4C5B99002}" type="pres">
      <dgm:prSet presAssocID="{D369DF30-B634-402E-AF43-230591D12A46}" presName="parentText" presStyleLbl="node1" presStyleIdx="1" presStyleCnt="3">
        <dgm:presLayoutVars>
          <dgm:chMax val="0"/>
          <dgm:bulletEnabled val="1"/>
        </dgm:presLayoutVars>
      </dgm:prSet>
      <dgm:spPr/>
    </dgm:pt>
    <dgm:pt modelId="{8BEC9764-8FDA-47DB-BA9E-60B836668861}" type="pres">
      <dgm:prSet presAssocID="{90074336-EEFF-4709-87BA-15C51D5A8045}" presName="spacer" presStyleCnt="0"/>
      <dgm:spPr/>
    </dgm:pt>
    <dgm:pt modelId="{80F49CB3-EE90-49B1-AF3F-EAAE5DF558FE}" type="pres">
      <dgm:prSet presAssocID="{7076C3FC-D677-42D3-AFD9-519230148AA9}" presName="parentText" presStyleLbl="node1" presStyleIdx="2" presStyleCnt="3">
        <dgm:presLayoutVars>
          <dgm:chMax val="0"/>
          <dgm:bulletEnabled val="1"/>
        </dgm:presLayoutVars>
      </dgm:prSet>
      <dgm:spPr/>
    </dgm:pt>
  </dgm:ptLst>
  <dgm:cxnLst>
    <dgm:cxn modelId="{C6BF1075-7AC3-4898-84EB-95F66C4AE70B}" type="presOf" srcId="{7076C3FC-D677-42D3-AFD9-519230148AA9}" destId="{80F49CB3-EE90-49B1-AF3F-EAAE5DF558FE}" srcOrd="0" destOrd="0" presId="urn:microsoft.com/office/officeart/2005/8/layout/vList2"/>
    <dgm:cxn modelId="{43D8BC78-3978-4C23-B9DA-F6115E3E708A}" type="presOf" srcId="{18EA6042-2EA2-4065-81DF-7A18BEC42C1C}" destId="{5935E145-FD17-4F9E-B302-F21214F4A468}" srcOrd="0" destOrd="0" presId="urn:microsoft.com/office/officeart/2005/8/layout/vList2"/>
    <dgm:cxn modelId="{F61405CD-BF4D-4132-A8F6-94A55AFF2516}" srcId="{18EA6042-2EA2-4065-81DF-7A18BEC42C1C}" destId="{18CE3E0E-3290-422E-BD32-E1AD8CB2C6E4}" srcOrd="0" destOrd="0" parTransId="{317883E6-23F7-434D-A777-EB6C46138693}" sibTransId="{5A57522C-1C32-440C-9F64-9EF818720D9C}"/>
    <dgm:cxn modelId="{DBB2FAD8-B514-47F5-B0A3-6A2E767345A4}" type="presOf" srcId="{18CE3E0E-3290-422E-BD32-E1AD8CB2C6E4}" destId="{5466BB5F-F99C-4092-B11E-435C2EC87E42}" srcOrd="0" destOrd="0" presId="urn:microsoft.com/office/officeart/2005/8/layout/vList2"/>
    <dgm:cxn modelId="{919127EC-71E4-4C56-AD4E-96B02E5889B8}" srcId="{18EA6042-2EA2-4065-81DF-7A18BEC42C1C}" destId="{7076C3FC-D677-42D3-AFD9-519230148AA9}" srcOrd="2" destOrd="0" parTransId="{FE62C8FC-8C64-4CE1-872F-8542D7C5999C}" sibTransId="{0A592E99-F344-4BE4-ADDE-41E6CCCB281C}"/>
    <dgm:cxn modelId="{B1B33CF1-A172-4064-A4EE-990B87B626EA}" type="presOf" srcId="{D369DF30-B634-402E-AF43-230591D12A46}" destId="{7B5D70F3-324A-4EA4-B0FC-AAC4C5B99002}" srcOrd="0" destOrd="0" presId="urn:microsoft.com/office/officeart/2005/8/layout/vList2"/>
    <dgm:cxn modelId="{AA6DBEF1-CC9C-44E6-A512-FF0CDF053ABB}" srcId="{18EA6042-2EA2-4065-81DF-7A18BEC42C1C}" destId="{D369DF30-B634-402E-AF43-230591D12A46}" srcOrd="1" destOrd="0" parTransId="{5A67967C-0EAD-41B6-AF7B-FDE6CBF6B651}" sibTransId="{90074336-EEFF-4709-87BA-15C51D5A8045}"/>
    <dgm:cxn modelId="{1CF4A458-23AF-4C43-8CFF-CF4F19D853E7}" type="presParOf" srcId="{5935E145-FD17-4F9E-B302-F21214F4A468}" destId="{5466BB5F-F99C-4092-B11E-435C2EC87E42}" srcOrd="0" destOrd="0" presId="urn:microsoft.com/office/officeart/2005/8/layout/vList2"/>
    <dgm:cxn modelId="{F6055E84-5F10-4661-B75C-8E54C73A1F81}" type="presParOf" srcId="{5935E145-FD17-4F9E-B302-F21214F4A468}" destId="{96575E91-F5A5-4218-B1EC-F10E76AC9EB6}" srcOrd="1" destOrd="0" presId="urn:microsoft.com/office/officeart/2005/8/layout/vList2"/>
    <dgm:cxn modelId="{54912469-46A7-4510-8825-C6358F14551B}" type="presParOf" srcId="{5935E145-FD17-4F9E-B302-F21214F4A468}" destId="{7B5D70F3-324A-4EA4-B0FC-AAC4C5B99002}" srcOrd="2" destOrd="0" presId="urn:microsoft.com/office/officeart/2005/8/layout/vList2"/>
    <dgm:cxn modelId="{588DD5BA-068E-41AB-B54F-1ACE9BE839C6}" type="presParOf" srcId="{5935E145-FD17-4F9E-B302-F21214F4A468}" destId="{8BEC9764-8FDA-47DB-BA9E-60B836668861}" srcOrd="3" destOrd="0" presId="urn:microsoft.com/office/officeart/2005/8/layout/vList2"/>
    <dgm:cxn modelId="{70866D5C-0DAE-4E32-B1B5-54ECA714875E}" type="presParOf" srcId="{5935E145-FD17-4F9E-B302-F21214F4A468}" destId="{80F49CB3-EE90-49B1-AF3F-EAAE5DF558FE}"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8EA6042-2EA2-4065-81DF-7A18BEC42C1C}"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18CE3E0E-3290-422E-BD32-E1AD8CB2C6E4}">
      <dgm:prSet custT="1"/>
      <dgm:spPr/>
      <dgm:t>
        <a:bodyPr/>
        <a:lstStyle/>
        <a:p>
          <a:r>
            <a:rPr lang="en-GB" sz="2000" b="1" dirty="0"/>
            <a:t>Segmentation </a:t>
          </a:r>
          <a:r>
            <a:rPr lang="en-GB" sz="2000" dirty="0"/>
            <a:t>  </a:t>
          </a:r>
          <a:endParaRPr lang="en-IN" sz="2000" dirty="0"/>
        </a:p>
      </dgm:t>
    </dgm:pt>
    <dgm:pt modelId="{317883E6-23F7-434D-A777-EB6C46138693}" type="parTrans" cxnId="{F61405CD-BF4D-4132-A8F6-94A55AFF2516}">
      <dgm:prSet/>
      <dgm:spPr/>
      <dgm:t>
        <a:bodyPr/>
        <a:lstStyle/>
        <a:p>
          <a:endParaRPr lang="en-IN"/>
        </a:p>
      </dgm:t>
    </dgm:pt>
    <dgm:pt modelId="{5A57522C-1C32-440C-9F64-9EF818720D9C}" type="sibTrans" cxnId="{F61405CD-BF4D-4132-A8F6-94A55AFF2516}">
      <dgm:prSet/>
      <dgm:spPr/>
      <dgm:t>
        <a:bodyPr/>
        <a:lstStyle/>
        <a:p>
          <a:endParaRPr lang="en-IN"/>
        </a:p>
      </dgm:t>
    </dgm:pt>
    <dgm:pt modelId="{949138AA-27A5-499F-B742-7C54E953FBBE}">
      <dgm:prSet/>
      <dgm:spPr/>
      <dgm:t>
        <a:bodyPr/>
        <a:lstStyle/>
        <a:p>
          <a:r>
            <a:rPr lang="en-GB"/>
            <a:t>Popular Image Segmentation Architectures, FCN Architecture, Upsampling Methods, Pixel Transformations, Geometric Operations, Spatial Operations in Image Processing, Instance Segmentation, Localisation, Object detection and image segmentation using CNNs, LSTM and GRU’s. Vision Models, Vision Languages, Quality Analysis, Visual Dialogue,   Active Contours &amp; Application, Split &amp; Merge, Mean Shift &amp; Mode Finding, Normalized Cuts. </a:t>
          </a:r>
          <a:endParaRPr lang="en-IN"/>
        </a:p>
      </dgm:t>
    </dgm:pt>
    <dgm:pt modelId="{468F6954-5806-4BF2-95D5-7311E16DEFE3}" type="parTrans" cxnId="{36A455C7-75A6-471D-A28E-6D94DA568809}">
      <dgm:prSet/>
      <dgm:spPr/>
      <dgm:t>
        <a:bodyPr/>
        <a:lstStyle/>
        <a:p>
          <a:endParaRPr lang="en-US"/>
        </a:p>
      </dgm:t>
    </dgm:pt>
    <dgm:pt modelId="{56AE27FD-559E-4230-8F25-D8705DD8AF8D}" type="sibTrans" cxnId="{36A455C7-75A6-471D-A28E-6D94DA568809}">
      <dgm:prSet/>
      <dgm:spPr/>
      <dgm:t>
        <a:bodyPr/>
        <a:lstStyle/>
        <a:p>
          <a:endParaRPr lang="en-US"/>
        </a:p>
      </dgm:t>
    </dgm:pt>
    <dgm:pt modelId="{5935E145-FD17-4F9E-B302-F21214F4A468}" type="pres">
      <dgm:prSet presAssocID="{18EA6042-2EA2-4065-81DF-7A18BEC42C1C}" presName="linear" presStyleCnt="0">
        <dgm:presLayoutVars>
          <dgm:animLvl val="lvl"/>
          <dgm:resizeHandles val="exact"/>
        </dgm:presLayoutVars>
      </dgm:prSet>
      <dgm:spPr/>
    </dgm:pt>
    <dgm:pt modelId="{5466BB5F-F99C-4092-B11E-435C2EC87E42}" type="pres">
      <dgm:prSet presAssocID="{18CE3E0E-3290-422E-BD32-E1AD8CB2C6E4}" presName="parentText" presStyleLbl="node1" presStyleIdx="0" presStyleCnt="2" custScaleY="18411" custLinFactNeighborX="-2586" custLinFactNeighborY="-71311">
        <dgm:presLayoutVars>
          <dgm:chMax val="0"/>
          <dgm:bulletEnabled val="1"/>
        </dgm:presLayoutVars>
      </dgm:prSet>
      <dgm:spPr/>
    </dgm:pt>
    <dgm:pt modelId="{96575E91-F5A5-4218-B1EC-F10E76AC9EB6}" type="pres">
      <dgm:prSet presAssocID="{5A57522C-1C32-440C-9F64-9EF818720D9C}" presName="spacer" presStyleCnt="0"/>
      <dgm:spPr/>
    </dgm:pt>
    <dgm:pt modelId="{6C14554A-219F-4E02-A840-5F086559B97D}" type="pres">
      <dgm:prSet presAssocID="{949138AA-27A5-499F-B742-7C54E953FBBE}" presName="parentText" presStyleLbl="node1" presStyleIdx="1" presStyleCnt="2" custScaleY="178995">
        <dgm:presLayoutVars>
          <dgm:chMax val="0"/>
          <dgm:bulletEnabled val="1"/>
        </dgm:presLayoutVars>
      </dgm:prSet>
      <dgm:spPr/>
    </dgm:pt>
  </dgm:ptLst>
  <dgm:cxnLst>
    <dgm:cxn modelId="{43D8BC78-3978-4C23-B9DA-F6115E3E708A}" type="presOf" srcId="{18EA6042-2EA2-4065-81DF-7A18BEC42C1C}" destId="{5935E145-FD17-4F9E-B302-F21214F4A468}" srcOrd="0" destOrd="0" presId="urn:microsoft.com/office/officeart/2005/8/layout/vList2"/>
    <dgm:cxn modelId="{FC87D780-1235-4BB0-A417-C1A29E397FE1}" type="presOf" srcId="{949138AA-27A5-499F-B742-7C54E953FBBE}" destId="{6C14554A-219F-4E02-A840-5F086559B97D}" srcOrd="0" destOrd="0" presId="urn:microsoft.com/office/officeart/2005/8/layout/vList2"/>
    <dgm:cxn modelId="{36A455C7-75A6-471D-A28E-6D94DA568809}" srcId="{18EA6042-2EA2-4065-81DF-7A18BEC42C1C}" destId="{949138AA-27A5-499F-B742-7C54E953FBBE}" srcOrd="1" destOrd="0" parTransId="{468F6954-5806-4BF2-95D5-7311E16DEFE3}" sibTransId="{56AE27FD-559E-4230-8F25-D8705DD8AF8D}"/>
    <dgm:cxn modelId="{F61405CD-BF4D-4132-A8F6-94A55AFF2516}" srcId="{18EA6042-2EA2-4065-81DF-7A18BEC42C1C}" destId="{18CE3E0E-3290-422E-BD32-E1AD8CB2C6E4}" srcOrd="0" destOrd="0" parTransId="{317883E6-23F7-434D-A777-EB6C46138693}" sibTransId="{5A57522C-1C32-440C-9F64-9EF818720D9C}"/>
    <dgm:cxn modelId="{DBB2FAD8-B514-47F5-B0A3-6A2E767345A4}" type="presOf" srcId="{18CE3E0E-3290-422E-BD32-E1AD8CB2C6E4}" destId="{5466BB5F-F99C-4092-B11E-435C2EC87E42}" srcOrd="0" destOrd="0" presId="urn:microsoft.com/office/officeart/2005/8/layout/vList2"/>
    <dgm:cxn modelId="{1CF4A458-23AF-4C43-8CFF-CF4F19D853E7}" type="presParOf" srcId="{5935E145-FD17-4F9E-B302-F21214F4A468}" destId="{5466BB5F-F99C-4092-B11E-435C2EC87E42}" srcOrd="0" destOrd="0" presId="urn:microsoft.com/office/officeart/2005/8/layout/vList2"/>
    <dgm:cxn modelId="{F6055E84-5F10-4661-B75C-8E54C73A1F81}" type="presParOf" srcId="{5935E145-FD17-4F9E-B302-F21214F4A468}" destId="{96575E91-F5A5-4218-B1EC-F10E76AC9EB6}" srcOrd="1" destOrd="0" presId="urn:microsoft.com/office/officeart/2005/8/layout/vList2"/>
    <dgm:cxn modelId="{82423B90-8197-4B15-86B7-28E2170F105D}" type="presParOf" srcId="{5935E145-FD17-4F9E-B302-F21214F4A468}" destId="{6C14554A-219F-4E02-A840-5F086559B97D}"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8EA6042-2EA2-4065-81DF-7A18BEC42C1C}"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18CE3E0E-3290-422E-BD32-E1AD8CB2C6E4}">
      <dgm:prSet custT="1"/>
      <dgm:spPr/>
      <dgm:t>
        <a:bodyPr/>
        <a:lstStyle/>
        <a:p>
          <a:r>
            <a:rPr lang="en-GB" sz="2000" b="1" dirty="0"/>
            <a:t>Object Detection </a:t>
          </a:r>
          <a:r>
            <a:rPr lang="en-GB" sz="2000" dirty="0"/>
            <a:t> </a:t>
          </a:r>
          <a:endParaRPr lang="en-IN" sz="2000" dirty="0"/>
        </a:p>
      </dgm:t>
    </dgm:pt>
    <dgm:pt modelId="{317883E6-23F7-434D-A777-EB6C46138693}" type="parTrans" cxnId="{F61405CD-BF4D-4132-A8F6-94A55AFF2516}">
      <dgm:prSet/>
      <dgm:spPr/>
      <dgm:t>
        <a:bodyPr/>
        <a:lstStyle/>
        <a:p>
          <a:endParaRPr lang="en-IN"/>
        </a:p>
      </dgm:t>
    </dgm:pt>
    <dgm:pt modelId="{5A57522C-1C32-440C-9F64-9EF818720D9C}" type="sibTrans" cxnId="{F61405CD-BF4D-4132-A8F6-94A55AFF2516}">
      <dgm:prSet/>
      <dgm:spPr/>
      <dgm:t>
        <a:bodyPr/>
        <a:lstStyle/>
        <a:p>
          <a:endParaRPr lang="en-IN"/>
        </a:p>
      </dgm:t>
    </dgm:pt>
    <dgm:pt modelId="{7076C3FC-D677-42D3-AFD9-519230148AA9}">
      <dgm:prSet/>
      <dgm:spPr/>
      <dgm:t>
        <a:bodyPr/>
        <a:lstStyle/>
        <a:p>
          <a:r>
            <a:rPr lang="en-GB" dirty="0"/>
            <a:t>Object Detection and Sliding Windows, R-CNN, Fast R-CNN, Object Recognition, 3-D vision and Geometry, Digital Watermarking. Object Detection, face recognition instance Recognition, Category Recognition   Objects, Scenes, Activities, Object classification. </a:t>
          </a:r>
          <a:endParaRPr lang="en-IN" dirty="0"/>
        </a:p>
      </dgm:t>
    </dgm:pt>
    <dgm:pt modelId="{0A592E99-F344-4BE4-ADDE-41E6CCCB281C}" type="sibTrans" cxnId="{919127EC-71E4-4C56-AD4E-96B02E5889B8}">
      <dgm:prSet/>
      <dgm:spPr/>
      <dgm:t>
        <a:bodyPr/>
        <a:lstStyle/>
        <a:p>
          <a:endParaRPr lang="en-US"/>
        </a:p>
      </dgm:t>
    </dgm:pt>
    <dgm:pt modelId="{FE62C8FC-8C64-4CE1-872F-8542D7C5999C}" type="parTrans" cxnId="{919127EC-71E4-4C56-AD4E-96B02E5889B8}">
      <dgm:prSet/>
      <dgm:spPr/>
      <dgm:t>
        <a:bodyPr/>
        <a:lstStyle/>
        <a:p>
          <a:endParaRPr lang="en-US"/>
        </a:p>
      </dgm:t>
    </dgm:pt>
    <dgm:pt modelId="{5935E145-FD17-4F9E-B302-F21214F4A468}" type="pres">
      <dgm:prSet presAssocID="{18EA6042-2EA2-4065-81DF-7A18BEC42C1C}" presName="linear" presStyleCnt="0">
        <dgm:presLayoutVars>
          <dgm:animLvl val="lvl"/>
          <dgm:resizeHandles val="exact"/>
        </dgm:presLayoutVars>
      </dgm:prSet>
      <dgm:spPr/>
    </dgm:pt>
    <dgm:pt modelId="{5466BB5F-F99C-4092-B11E-435C2EC87E42}" type="pres">
      <dgm:prSet presAssocID="{18CE3E0E-3290-422E-BD32-E1AD8CB2C6E4}" presName="parentText" presStyleLbl="node1" presStyleIdx="0" presStyleCnt="2" custScaleY="18411" custLinFactNeighborX="-2586" custLinFactNeighborY="-71311">
        <dgm:presLayoutVars>
          <dgm:chMax val="0"/>
          <dgm:bulletEnabled val="1"/>
        </dgm:presLayoutVars>
      </dgm:prSet>
      <dgm:spPr/>
    </dgm:pt>
    <dgm:pt modelId="{96575E91-F5A5-4218-B1EC-F10E76AC9EB6}" type="pres">
      <dgm:prSet presAssocID="{5A57522C-1C32-440C-9F64-9EF818720D9C}" presName="spacer" presStyleCnt="0"/>
      <dgm:spPr/>
    </dgm:pt>
    <dgm:pt modelId="{80F49CB3-EE90-49B1-AF3F-EAAE5DF558FE}" type="pres">
      <dgm:prSet presAssocID="{7076C3FC-D677-42D3-AFD9-519230148AA9}" presName="parentText" presStyleLbl="node1" presStyleIdx="1" presStyleCnt="2">
        <dgm:presLayoutVars>
          <dgm:chMax val="0"/>
          <dgm:bulletEnabled val="1"/>
        </dgm:presLayoutVars>
      </dgm:prSet>
      <dgm:spPr/>
    </dgm:pt>
  </dgm:ptLst>
  <dgm:cxnLst>
    <dgm:cxn modelId="{C6BF1075-7AC3-4898-84EB-95F66C4AE70B}" type="presOf" srcId="{7076C3FC-D677-42D3-AFD9-519230148AA9}" destId="{80F49CB3-EE90-49B1-AF3F-EAAE5DF558FE}" srcOrd="0" destOrd="0" presId="urn:microsoft.com/office/officeart/2005/8/layout/vList2"/>
    <dgm:cxn modelId="{43D8BC78-3978-4C23-B9DA-F6115E3E708A}" type="presOf" srcId="{18EA6042-2EA2-4065-81DF-7A18BEC42C1C}" destId="{5935E145-FD17-4F9E-B302-F21214F4A468}" srcOrd="0" destOrd="0" presId="urn:microsoft.com/office/officeart/2005/8/layout/vList2"/>
    <dgm:cxn modelId="{F61405CD-BF4D-4132-A8F6-94A55AFF2516}" srcId="{18EA6042-2EA2-4065-81DF-7A18BEC42C1C}" destId="{18CE3E0E-3290-422E-BD32-E1AD8CB2C6E4}" srcOrd="0" destOrd="0" parTransId="{317883E6-23F7-434D-A777-EB6C46138693}" sibTransId="{5A57522C-1C32-440C-9F64-9EF818720D9C}"/>
    <dgm:cxn modelId="{DBB2FAD8-B514-47F5-B0A3-6A2E767345A4}" type="presOf" srcId="{18CE3E0E-3290-422E-BD32-E1AD8CB2C6E4}" destId="{5466BB5F-F99C-4092-B11E-435C2EC87E42}" srcOrd="0" destOrd="0" presId="urn:microsoft.com/office/officeart/2005/8/layout/vList2"/>
    <dgm:cxn modelId="{919127EC-71E4-4C56-AD4E-96B02E5889B8}" srcId="{18EA6042-2EA2-4065-81DF-7A18BEC42C1C}" destId="{7076C3FC-D677-42D3-AFD9-519230148AA9}" srcOrd="1" destOrd="0" parTransId="{FE62C8FC-8C64-4CE1-872F-8542D7C5999C}" sibTransId="{0A592E99-F344-4BE4-ADDE-41E6CCCB281C}"/>
    <dgm:cxn modelId="{1CF4A458-23AF-4C43-8CFF-CF4F19D853E7}" type="presParOf" srcId="{5935E145-FD17-4F9E-B302-F21214F4A468}" destId="{5466BB5F-F99C-4092-B11E-435C2EC87E42}" srcOrd="0" destOrd="0" presId="urn:microsoft.com/office/officeart/2005/8/layout/vList2"/>
    <dgm:cxn modelId="{F6055E84-5F10-4661-B75C-8E54C73A1F81}" type="presParOf" srcId="{5935E145-FD17-4F9E-B302-F21214F4A468}" destId="{96575E91-F5A5-4218-B1EC-F10E76AC9EB6}" srcOrd="1" destOrd="0" presId="urn:microsoft.com/office/officeart/2005/8/layout/vList2"/>
    <dgm:cxn modelId="{70866D5C-0DAE-4E32-B1B5-54ECA714875E}" type="presParOf" srcId="{5935E145-FD17-4F9E-B302-F21214F4A468}" destId="{80F49CB3-EE90-49B1-AF3F-EAAE5DF558FE}"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8EA6042-2EA2-4065-81DF-7A18BEC42C1C}"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18CE3E0E-3290-422E-BD32-E1AD8CB2C6E4}">
      <dgm:prSet custT="1"/>
      <dgm:spPr/>
      <dgm:t>
        <a:bodyPr/>
        <a:lstStyle/>
        <a:p>
          <a:r>
            <a:rPr lang="en-GB" sz="2000" b="1" dirty="0"/>
            <a:t>Visualization and Generative Models</a:t>
          </a:r>
          <a:r>
            <a:rPr lang="en-GB" sz="2000" dirty="0"/>
            <a:t> </a:t>
          </a:r>
          <a:endParaRPr lang="en-IN" sz="2000" dirty="0"/>
        </a:p>
      </dgm:t>
    </dgm:pt>
    <dgm:pt modelId="{317883E6-23F7-434D-A777-EB6C46138693}" type="parTrans" cxnId="{F61405CD-BF4D-4132-A8F6-94A55AFF2516}">
      <dgm:prSet/>
      <dgm:spPr/>
      <dgm:t>
        <a:bodyPr/>
        <a:lstStyle/>
        <a:p>
          <a:endParaRPr lang="en-IN"/>
        </a:p>
      </dgm:t>
    </dgm:pt>
    <dgm:pt modelId="{5A57522C-1C32-440C-9F64-9EF818720D9C}" type="sibTrans" cxnId="{F61405CD-BF4D-4132-A8F6-94A55AFF2516}">
      <dgm:prSet/>
      <dgm:spPr/>
      <dgm:t>
        <a:bodyPr/>
        <a:lstStyle/>
        <a:p>
          <a:endParaRPr lang="en-IN"/>
        </a:p>
      </dgm:t>
    </dgm:pt>
    <dgm:pt modelId="{7076C3FC-D677-42D3-AFD9-519230148AA9}">
      <dgm:prSet/>
      <dgm:spPr/>
      <dgm:t>
        <a:bodyPr/>
        <a:lstStyle/>
        <a:p>
          <a:r>
            <a:rPr lang="en-GB" dirty="0"/>
            <a:t>Object Detection and Sliding Windows, R-CNN, Fast R-CNN, Object Recognition, 3-D vision and Geometry, Digital Watermarking. Object Detection, face recognition instance Recognition, Category Recognition   Objects, Scenes, Activities, Object classification. </a:t>
          </a:r>
          <a:endParaRPr lang="en-IN" dirty="0"/>
        </a:p>
      </dgm:t>
    </dgm:pt>
    <dgm:pt modelId="{0A592E99-F344-4BE4-ADDE-41E6CCCB281C}" type="sibTrans" cxnId="{919127EC-71E4-4C56-AD4E-96B02E5889B8}">
      <dgm:prSet/>
      <dgm:spPr/>
      <dgm:t>
        <a:bodyPr/>
        <a:lstStyle/>
        <a:p>
          <a:endParaRPr lang="en-US"/>
        </a:p>
      </dgm:t>
    </dgm:pt>
    <dgm:pt modelId="{FE62C8FC-8C64-4CE1-872F-8542D7C5999C}" type="parTrans" cxnId="{919127EC-71E4-4C56-AD4E-96B02E5889B8}">
      <dgm:prSet/>
      <dgm:spPr/>
      <dgm:t>
        <a:bodyPr/>
        <a:lstStyle/>
        <a:p>
          <a:endParaRPr lang="en-US"/>
        </a:p>
      </dgm:t>
    </dgm:pt>
    <dgm:pt modelId="{5935E145-FD17-4F9E-B302-F21214F4A468}" type="pres">
      <dgm:prSet presAssocID="{18EA6042-2EA2-4065-81DF-7A18BEC42C1C}" presName="linear" presStyleCnt="0">
        <dgm:presLayoutVars>
          <dgm:animLvl val="lvl"/>
          <dgm:resizeHandles val="exact"/>
        </dgm:presLayoutVars>
      </dgm:prSet>
      <dgm:spPr/>
    </dgm:pt>
    <dgm:pt modelId="{5466BB5F-F99C-4092-B11E-435C2EC87E42}" type="pres">
      <dgm:prSet presAssocID="{18CE3E0E-3290-422E-BD32-E1AD8CB2C6E4}" presName="parentText" presStyleLbl="node1" presStyleIdx="0" presStyleCnt="2" custScaleY="18411" custLinFactNeighborX="-2586" custLinFactNeighborY="-71311">
        <dgm:presLayoutVars>
          <dgm:chMax val="0"/>
          <dgm:bulletEnabled val="1"/>
        </dgm:presLayoutVars>
      </dgm:prSet>
      <dgm:spPr/>
    </dgm:pt>
    <dgm:pt modelId="{96575E91-F5A5-4218-B1EC-F10E76AC9EB6}" type="pres">
      <dgm:prSet presAssocID="{5A57522C-1C32-440C-9F64-9EF818720D9C}" presName="spacer" presStyleCnt="0"/>
      <dgm:spPr/>
    </dgm:pt>
    <dgm:pt modelId="{80F49CB3-EE90-49B1-AF3F-EAAE5DF558FE}" type="pres">
      <dgm:prSet presAssocID="{7076C3FC-D677-42D3-AFD9-519230148AA9}" presName="parentText" presStyleLbl="node1" presStyleIdx="1" presStyleCnt="2">
        <dgm:presLayoutVars>
          <dgm:chMax val="0"/>
          <dgm:bulletEnabled val="1"/>
        </dgm:presLayoutVars>
      </dgm:prSet>
      <dgm:spPr/>
    </dgm:pt>
  </dgm:ptLst>
  <dgm:cxnLst>
    <dgm:cxn modelId="{C6BF1075-7AC3-4898-84EB-95F66C4AE70B}" type="presOf" srcId="{7076C3FC-D677-42D3-AFD9-519230148AA9}" destId="{80F49CB3-EE90-49B1-AF3F-EAAE5DF558FE}" srcOrd="0" destOrd="0" presId="urn:microsoft.com/office/officeart/2005/8/layout/vList2"/>
    <dgm:cxn modelId="{43D8BC78-3978-4C23-B9DA-F6115E3E708A}" type="presOf" srcId="{18EA6042-2EA2-4065-81DF-7A18BEC42C1C}" destId="{5935E145-FD17-4F9E-B302-F21214F4A468}" srcOrd="0" destOrd="0" presId="urn:microsoft.com/office/officeart/2005/8/layout/vList2"/>
    <dgm:cxn modelId="{F61405CD-BF4D-4132-A8F6-94A55AFF2516}" srcId="{18EA6042-2EA2-4065-81DF-7A18BEC42C1C}" destId="{18CE3E0E-3290-422E-BD32-E1AD8CB2C6E4}" srcOrd="0" destOrd="0" parTransId="{317883E6-23F7-434D-A777-EB6C46138693}" sibTransId="{5A57522C-1C32-440C-9F64-9EF818720D9C}"/>
    <dgm:cxn modelId="{DBB2FAD8-B514-47F5-B0A3-6A2E767345A4}" type="presOf" srcId="{18CE3E0E-3290-422E-BD32-E1AD8CB2C6E4}" destId="{5466BB5F-F99C-4092-B11E-435C2EC87E42}" srcOrd="0" destOrd="0" presId="urn:microsoft.com/office/officeart/2005/8/layout/vList2"/>
    <dgm:cxn modelId="{919127EC-71E4-4C56-AD4E-96B02E5889B8}" srcId="{18EA6042-2EA2-4065-81DF-7A18BEC42C1C}" destId="{7076C3FC-D677-42D3-AFD9-519230148AA9}" srcOrd="1" destOrd="0" parTransId="{FE62C8FC-8C64-4CE1-872F-8542D7C5999C}" sibTransId="{0A592E99-F344-4BE4-ADDE-41E6CCCB281C}"/>
    <dgm:cxn modelId="{1CF4A458-23AF-4C43-8CFF-CF4F19D853E7}" type="presParOf" srcId="{5935E145-FD17-4F9E-B302-F21214F4A468}" destId="{5466BB5F-F99C-4092-B11E-435C2EC87E42}" srcOrd="0" destOrd="0" presId="urn:microsoft.com/office/officeart/2005/8/layout/vList2"/>
    <dgm:cxn modelId="{F6055E84-5F10-4661-B75C-8E54C73A1F81}" type="presParOf" srcId="{5935E145-FD17-4F9E-B302-F21214F4A468}" destId="{96575E91-F5A5-4218-B1EC-F10E76AC9EB6}" srcOrd="1" destOrd="0" presId="urn:microsoft.com/office/officeart/2005/8/layout/vList2"/>
    <dgm:cxn modelId="{70866D5C-0DAE-4E32-B1B5-54ECA714875E}" type="presParOf" srcId="{5935E145-FD17-4F9E-B302-F21214F4A468}" destId="{80F49CB3-EE90-49B1-AF3F-EAAE5DF558FE}"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48E5BA7-139C-426B-89F7-6FDCC9986254}" type="doc">
      <dgm:prSet loTypeId="urn:microsoft.com/office/officeart/2005/8/layout/list1" loCatId="list" qsTypeId="urn:microsoft.com/office/officeart/2005/8/quickstyle/3d2#1" qsCatId="3D" csTypeId="urn:microsoft.com/office/officeart/2005/8/colors/colorful1#1" csCatId="colorful" phldr="1"/>
      <dgm:spPr/>
      <dgm:t>
        <a:bodyPr/>
        <a:lstStyle/>
        <a:p>
          <a:endParaRPr lang="en-US"/>
        </a:p>
      </dgm:t>
    </dgm:pt>
    <dgm:pt modelId="{2E76421B-DB30-4FA8-B16F-5EB453EB63EE}">
      <dgm:prSet custT="1"/>
      <dgm:spPr/>
      <dgm:t>
        <a:bodyPr/>
        <a:lstStyle/>
        <a:p>
          <a:pPr algn="ctr"/>
          <a:r>
            <a:rPr lang="en-GB" sz="1800" b="1" dirty="0"/>
            <a:t>Object Detection </a:t>
          </a:r>
          <a:endParaRPr lang="en-US" sz="1800" b="1" dirty="0">
            <a:latin typeface="Times New Roman" panose="02020603050405020304" pitchFamily="18" charset="0"/>
            <a:cs typeface="Times New Roman" panose="02020603050405020304" pitchFamily="18" charset="0"/>
          </a:endParaRPr>
        </a:p>
      </dgm:t>
    </dgm:pt>
    <dgm:pt modelId="{21C3A60E-A577-4CC5-9655-A11F1FB43A72}" type="parTrans" cxnId="{511CFD00-236D-430E-BA8F-3D218D3D33F0}">
      <dgm:prSet/>
      <dgm:spPr/>
      <dgm:t>
        <a:bodyPr/>
        <a:lstStyle/>
        <a:p>
          <a:endParaRPr lang="en-US" sz="2000"/>
        </a:p>
      </dgm:t>
    </dgm:pt>
    <dgm:pt modelId="{D6A3ED1B-3E0B-4E5B-B0B6-B1453BB0CD63}" type="sibTrans" cxnId="{511CFD00-236D-430E-BA8F-3D218D3D33F0}">
      <dgm:prSet/>
      <dgm:spPr/>
      <dgm:t>
        <a:bodyPr/>
        <a:lstStyle/>
        <a:p>
          <a:endParaRPr lang="en-US" sz="2000"/>
        </a:p>
      </dgm:t>
    </dgm:pt>
    <dgm:pt modelId="{FD185861-8CE6-4D06-9251-1B7C4FCB415A}">
      <dgm:prSet custT="1"/>
      <dgm:spPr>
        <a:solidFill>
          <a:srgbClr val="CC0066"/>
        </a:solidFill>
      </dgm:spPr>
      <dgm:t>
        <a:bodyPr/>
        <a:lstStyle/>
        <a:p>
          <a:pPr algn="ctr"/>
          <a:r>
            <a:rPr lang="en-GB" sz="1800" dirty="0"/>
            <a:t>Object Detection and Sliding Windows</a:t>
          </a:r>
          <a:endParaRPr lang="en-IN" sz="1800" b="1" dirty="0">
            <a:latin typeface="Times New Roman" panose="02020603050405020304" pitchFamily="18" charset="0"/>
            <a:cs typeface="Times New Roman" panose="02020603050405020304" pitchFamily="18" charset="0"/>
          </a:endParaRPr>
        </a:p>
      </dgm:t>
    </dgm:pt>
    <dgm:pt modelId="{9EC411C3-9886-4B88-A2AC-5FF163382CAB}" type="parTrans" cxnId="{B237915B-2FFB-43C3-9F27-72A166E6AEF2}">
      <dgm:prSet/>
      <dgm:spPr/>
      <dgm:t>
        <a:bodyPr/>
        <a:lstStyle/>
        <a:p>
          <a:endParaRPr lang="en-US"/>
        </a:p>
      </dgm:t>
    </dgm:pt>
    <dgm:pt modelId="{E0103A15-DB8F-438F-B9BA-7CE37EF6909F}" type="sibTrans" cxnId="{B237915B-2FFB-43C3-9F27-72A166E6AEF2}">
      <dgm:prSet/>
      <dgm:spPr/>
      <dgm:t>
        <a:bodyPr/>
        <a:lstStyle/>
        <a:p>
          <a:endParaRPr lang="en-US"/>
        </a:p>
      </dgm:t>
    </dgm:pt>
    <dgm:pt modelId="{332F8809-646E-42AF-9D2D-A34BC837E318}">
      <dgm:prSet custT="1"/>
      <dgm:spPr>
        <a:solidFill>
          <a:srgbClr val="003300"/>
        </a:solidFill>
      </dgm:spPr>
      <dgm:t>
        <a:bodyPr/>
        <a:lstStyle/>
        <a:p>
          <a:pPr algn="ctr"/>
          <a:r>
            <a:rPr lang="en-GB" sz="1800" dirty="0"/>
            <a:t>R-CNN</a:t>
          </a:r>
          <a:endParaRPr lang="en-IN" sz="1800" b="1" dirty="0">
            <a:latin typeface="Times New Roman" panose="02020603050405020304" pitchFamily="18" charset="0"/>
            <a:cs typeface="Times New Roman" panose="02020603050405020304" pitchFamily="18" charset="0"/>
          </a:endParaRPr>
        </a:p>
      </dgm:t>
    </dgm:pt>
    <dgm:pt modelId="{22682131-AA09-4EF5-B32D-59B5C5DB8223}" type="parTrans" cxnId="{CD496078-6F9A-4753-B753-7D1AD1B3B54E}">
      <dgm:prSet/>
      <dgm:spPr/>
      <dgm:t>
        <a:bodyPr/>
        <a:lstStyle/>
        <a:p>
          <a:endParaRPr lang="en-US"/>
        </a:p>
      </dgm:t>
    </dgm:pt>
    <dgm:pt modelId="{84349160-01E8-4106-A295-08BB4EFA2867}" type="sibTrans" cxnId="{CD496078-6F9A-4753-B753-7D1AD1B3B54E}">
      <dgm:prSet/>
      <dgm:spPr/>
      <dgm:t>
        <a:bodyPr/>
        <a:lstStyle/>
        <a:p>
          <a:endParaRPr lang="en-US"/>
        </a:p>
      </dgm:t>
    </dgm:pt>
    <dgm:pt modelId="{4DE9EA9A-0295-4EFB-9476-3B623BFC63D7}">
      <dgm:prSet custT="1"/>
      <dgm:spPr>
        <a:solidFill>
          <a:srgbClr val="0070C0"/>
        </a:solidFill>
      </dgm:spPr>
      <dgm:t>
        <a:bodyPr/>
        <a:lstStyle/>
        <a:p>
          <a:pPr algn="ctr"/>
          <a:r>
            <a:rPr lang="en-GB" sz="1800" dirty="0"/>
            <a:t>Fast R-CNN</a:t>
          </a:r>
          <a:endParaRPr lang="en-IN" sz="1800" b="1" dirty="0">
            <a:latin typeface="Times New Roman" panose="02020603050405020304" pitchFamily="18" charset="0"/>
            <a:cs typeface="Times New Roman" panose="02020603050405020304" pitchFamily="18" charset="0"/>
          </a:endParaRPr>
        </a:p>
      </dgm:t>
    </dgm:pt>
    <dgm:pt modelId="{1CB33853-72FD-48F0-9DF6-263DA99B6E90}" type="parTrans" cxnId="{775FCAF8-2E01-4E25-A12B-AB198328B895}">
      <dgm:prSet/>
      <dgm:spPr/>
      <dgm:t>
        <a:bodyPr/>
        <a:lstStyle/>
        <a:p>
          <a:endParaRPr lang="en-US"/>
        </a:p>
      </dgm:t>
    </dgm:pt>
    <dgm:pt modelId="{E32F12E9-88E0-4A46-9E98-1D88C5634E07}" type="sibTrans" cxnId="{775FCAF8-2E01-4E25-A12B-AB198328B895}">
      <dgm:prSet/>
      <dgm:spPr/>
      <dgm:t>
        <a:bodyPr/>
        <a:lstStyle/>
        <a:p>
          <a:endParaRPr lang="en-US"/>
        </a:p>
      </dgm:t>
    </dgm:pt>
    <dgm:pt modelId="{910DC688-ECC1-46D6-90E2-5D75E5CFA3FC}">
      <dgm:prSet custT="1"/>
      <dgm:spPr>
        <a:solidFill>
          <a:srgbClr val="003300"/>
        </a:solidFill>
      </dgm:spPr>
      <dgm:t>
        <a:bodyPr/>
        <a:lstStyle/>
        <a:p>
          <a:pPr algn="ctr"/>
          <a:r>
            <a:rPr lang="en-GB" sz="1800" dirty="0"/>
            <a:t>Object Recognition</a:t>
          </a:r>
          <a:endParaRPr lang="en-IN" sz="1800" b="1" dirty="0">
            <a:latin typeface="Times New Roman" panose="02020603050405020304" pitchFamily="18" charset="0"/>
            <a:cs typeface="Times New Roman" panose="02020603050405020304" pitchFamily="18" charset="0"/>
          </a:endParaRPr>
        </a:p>
      </dgm:t>
    </dgm:pt>
    <dgm:pt modelId="{9A952DD6-03DF-4763-A049-9F8269DCFED4}" type="parTrans" cxnId="{4A691409-95A4-48E0-A042-3D7390171623}">
      <dgm:prSet/>
      <dgm:spPr/>
      <dgm:t>
        <a:bodyPr/>
        <a:lstStyle/>
        <a:p>
          <a:endParaRPr lang="en-US"/>
        </a:p>
      </dgm:t>
    </dgm:pt>
    <dgm:pt modelId="{C393FF57-5DA1-4F24-BDD6-7A6DDBA539FC}" type="sibTrans" cxnId="{4A691409-95A4-48E0-A042-3D7390171623}">
      <dgm:prSet/>
      <dgm:spPr/>
      <dgm:t>
        <a:bodyPr/>
        <a:lstStyle/>
        <a:p>
          <a:endParaRPr lang="en-US"/>
        </a:p>
      </dgm:t>
    </dgm:pt>
    <dgm:pt modelId="{0AC380C0-9E07-4966-A0CF-E02C9B573525}">
      <dgm:prSet custT="1"/>
      <dgm:spPr>
        <a:solidFill>
          <a:srgbClr val="C00000"/>
        </a:solidFill>
      </dgm:spPr>
      <dgm:t>
        <a:bodyPr/>
        <a:lstStyle/>
        <a:p>
          <a:pPr algn="ctr"/>
          <a:r>
            <a:rPr lang="en-GB" sz="1800" dirty="0"/>
            <a:t>3-D vision and Geometry</a:t>
          </a:r>
          <a:endParaRPr lang="en-IN" sz="1800" b="1" dirty="0">
            <a:latin typeface="Times New Roman" panose="02020603050405020304" pitchFamily="18" charset="0"/>
            <a:cs typeface="Times New Roman" panose="02020603050405020304" pitchFamily="18" charset="0"/>
          </a:endParaRPr>
        </a:p>
      </dgm:t>
    </dgm:pt>
    <dgm:pt modelId="{D1F9B705-60C2-4490-8B9A-B598230BC168}" type="parTrans" cxnId="{7EC93F50-1749-47B8-9703-57D38FF26892}">
      <dgm:prSet/>
      <dgm:spPr/>
      <dgm:t>
        <a:bodyPr/>
        <a:lstStyle/>
        <a:p>
          <a:endParaRPr lang="en-US"/>
        </a:p>
      </dgm:t>
    </dgm:pt>
    <dgm:pt modelId="{3D74E755-2313-4680-AB21-D3ED43D70344}" type="sibTrans" cxnId="{7EC93F50-1749-47B8-9703-57D38FF26892}">
      <dgm:prSet/>
      <dgm:spPr/>
      <dgm:t>
        <a:bodyPr/>
        <a:lstStyle/>
        <a:p>
          <a:endParaRPr lang="en-US"/>
        </a:p>
      </dgm:t>
    </dgm:pt>
    <dgm:pt modelId="{52A734FC-BE03-4FC2-9083-7280FD851C83}">
      <dgm:prSet custT="1"/>
      <dgm:spPr>
        <a:solidFill>
          <a:srgbClr val="FF3300"/>
        </a:solidFill>
      </dgm:spPr>
      <dgm:t>
        <a:bodyPr/>
        <a:lstStyle/>
        <a:p>
          <a:pPr algn="ctr"/>
          <a:r>
            <a:rPr lang="en-GB" sz="1800" dirty="0"/>
            <a:t>, Digital Watermarking</a:t>
          </a:r>
          <a:endParaRPr lang="en-IN" sz="1800" b="1" dirty="0">
            <a:latin typeface="Times New Roman" panose="02020603050405020304" pitchFamily="18" charset="0"/>
            <a:cs typeface="Times New Roman" panose="02020603050405020304" pitchFamily="18" charset="0"/>
          </a:endParaRPr>
        </a:p>
      </dgm:t>
    </dgm:pt>
    <dgm:pt modelId="{34D61F19-9C9B-48AC-BD84-2D8C2BFFB6BA}" type="parTrans" cxnId="{73586110-A983-40B6-8832-71500F7909E0}">
      <dgm:prSet/>
      <dgm:spPr/>
      <dgm:t>
        <a:bodyPr/>
        <a:lstStyle/>
        <a:p>
          <a:endParaRPr lang="en-US"/>
        </a:p>
      </dgm:t>
    </dgm:pt>
    <dgm:pt modelId="{7A604B12-CF00-4A46-B7E4-F6E09EF9FB57}" type="sibTrans" cxnId="{73586110-A983-40B6-8832-71500F7909E0}">
      <dgm:prSet/>
      <dgm:spPr/>
      <dgm:t>
        <a:bodyPr/>
        <a:lstStyle/>
        <a:p>
          <a:endParaRPr lang="en-US"/>
        </a:p>
      </dgm:t>
    </dgm:pt>
    <dgm:pt modelId="{0DCBAEB8-D794-4768-9593-F263FDD3AD01}">
      <dgm:prSet custT="1"/>
      <dgm:spPr/>
      <dgm:t>
        <a:bodyPr/>
        <a:lstStyle/>
        <a:p>
          <a:pPr algn="ctr"/>
          <a:r>
            <a:rPr lang="en-GB" sz="1800" dirty="0"/>
            <a:t>Object Detection</a:t>
          </a:r>
          <a:endParaRPr lang="en-IN" sz="1800" b="1" dirty="0">
            <a:latin typeface="Times New Roman" panose="02020603050405020304" pitchFamily="18" charset="0"/>
            <a:cs typeface="Times New Roman" panose="02020603050405020304" pitchFamily="18" charset="0"/>
          </a:endParaRPr>
        </a:p>
      </dgm:t>
    </dgm:pt>
    <dgm:pt modelId="{3CFDF753-A114-4A0F-B560-4641E52A525C}" type="parTrans" cxnId="{2B548886-9EBA-43DA-A739-6C170C0B63E8}">
      <dgm:prSet/>
      <dgm:spPr/>
      <dgm:t>
        <a:bodyPr/>
        <a:lstStyle/>
        <a:p>
          <a:endParaRPr lang="en-US"/>
        </a:p>
      </dgm:t>
    </dgm:pt>
    <dgm:pt modelId="{E666510F-7FAC-45CC-B24F-7D772A2490B8}" type="sibTrans" cxnId="{2B548886-9EBA-43DA-A739-6C170C0B63E8}">
      <dgm:prSet/>
      <dgm:spPr/>
      <dgm:t>
        <a:bodyPr/>
        <a:lstStyle/>
        <a:p>
          <a:endParaRPr lang="en-US"/>
        </a:p>
      </dgm:t>
    </dgm:pt>
    <dgm:pt modelId="{9820C2B3-6983-4A94-9D58-ED8963FAF46A}">
      <dgm:prSet custT="1"/>
      <dgm:spPr/>
      <dgm:t>
        <a:bodyPr/>
        <a:lstStyle/>
        <a:p>
          <a:pPr algn="ctr"/>
          <a:r>
            <a:rPr lang="en-GB" sz="1800" dirty="0"/>
            <a:t>face recognition </a:t>
          </a:r>
          <a:endParaRPr lang="en-IN" sz="1800" b="1" dirty="0">
            <a:latin typeface="Times New Roman" panose="02020603050405020304" pitchFamily="18" charset="0"/>
            <a:cs typeface="Times New Roman" panose="02020603050405020304" pitchFamily="18" charset="0"/>
          </a:endParaRPr>
        </a:p>
      </dgm:t>
    </dgm:pt>
    <dgm:pt modelId="{431C1C25-1C78-40F1-8230-9A980BC36857}" type="parTrans" cxnId="{233C8A10-0492-4FE3-89EC-3DF6B0D9E146}">
      <dgm:prSet/>
      <dgm:spPr/>
      <dgm:t>
        <a:bodyPr/>
        <a:lstStyle/>
        <a:p>
          <a:endParaRPr lang="en-US"/>
        </a:p>
      </dgm:t>
    </dgm:pt>
    <dgm:pt modelId="{EDB3FAC6-887A-469A-B050-857B01DCFB4F}" type="sibTrans" cxnId="{233C8A10-0492-4FE3-89EC-3DF6B0D9E146}">
      <dgm:prSet/>
      <dgm:spPr/>
      <dgm:t>
        <a:bodyPr/>
        <a:lstStyle/>
        <a:p>
          <a:endParaRPr lang="en-US"/>
        </a:p>
      </dgm:t>
    </dgm:pt>
    <dgm:pt modelId="{9DDFBB48-524E-47FC-84C4-C7EBA29011F3}">
      <dgm:prSet custT="1"/>
      <dgm:spPr/>
      <dgm:t>
        <a:bodyPr/>
        <a:lstStyle/>
        <a:p>
          <a:pPr algn="ctr"/>
          <a:r>
            <a:rPr lang="en-GB" sz="1800" dirty="0"/>
            <a:t>instance Recognition</a:t>
          </a:r>
          <a:endParaRPr lang="en-IN" sz="1800" b="1" dirty="0">
            <a:latin typeface="Times New Roman" panose="02020603050405020304" pitchFamily="18" charset="0"/>
            <a:cs typeface="Times New Roman" panose="02020603050405020304" pitchFamily="18" charset="0"/>
          </a:endParaRPr>
        </a:p>
      </dgm:t>
    </dgm:pt>
    <dgm:pt modelId="{653C64CE-D798-488D-BF60-A22C833983C9}" type="parTrans" cxnId="{F8965402-FB43-458B-A6A0-CF5162178585}">
      <dgm:prSet/>
      <dgm:spPr/>
      <dgm:t>
        <a:bodyPr/>
        <a:lstStyle/>
        <a:p>
          <a:endParaRPr lang="en-US"/>
        </a:p>
      </dgm:t>
    </dgm:pt>
    <dgm:pt modelId="{9D75BF1F-ADA5-4CC9-8CB0-47D63732D30E}" type="sibTrans" cxnId="{F8965402-FB43-458B-A6A0-CF5162178585}">
      <dgm:prSet/>
      <dgm:spPr/>
      <dgm:t>
        <a:bodyPr/>
        <a:lstStyle/>
        <a:p>
          <a:endParaRPr lang="en-US"/>
        </a:p>
      </dgm:t>
    </dgm:pt>
    <dgm:pt modelId="{EAF75D90-4723-4848-AA4C-6124C13DA747}">
      <dgm:prSet custT="1"/>
      <dgm:spPr/>
      <dgm:t>
        <a:bodyPr/>
        <a:lstStyle/>
        <a:p>
          <a:pPr algn="ctr"/>
          <a:r>
            <a:rPr lang="en-GB" sz="1800" dirty="0"/>
            <a:t>Category Recognition   Objects, Scenes</a:t>
          </a:r>
          <a:endParaRPr lang="en-IN" sz="1800" b="1" dirty="0">
            <a:latin typeface="Times New Roman" panose="02020603050405020304" pitchFamily="18" charset="0"/>
            <a:cs typeface="Times New Roman" panose="02020603050405020304" pitchFamily="18" charset="0"/>
          </a:endParaRPr>
        </a:p>
      </dgm:t>
    </dgm:pt>
    <dgm:pt modelId="{D6694592-2E3B-479F-8435-1C7AB8626959}" type="parTrans" cxnId="{E5E2EF86-BA59-49C9-8E72-4B1BC4726A8B}">
      <dgm:prSet/>
      <dgm:spPr/>
      <dgm:t>
        <a:bodyPr/>
        <a:lstStyle/>
        <a:p>
          <a:endParaRPr lang="en-US"/>
        </a:p>
      </dgm:t>
    </dgm:pt>
    <dgm:pt modelId="{9A6E61C3-FC22-4B02-9370-4D595934032C}" type="sibTrans" cxnId="{E5E2EF86-BA59-49C9-8E72-4B1BC4726A8B}">
      <dgm:prSet/>
      <dgm:spPr/>
      <dgm:t>
        <a:bodyPr/>
        <a:lstStyle/>
        <a:p>
          <a:endParaRPr lang="en-US"/>
        </a:p>
      </dgm:t>
    </dgm:pt>
    <dgm:pt modelId="{3563D27B-321B-4BC3-8B30-3D9231788433}">
      <dgm:prSet custT="1"/>
      <dgm:spPr/>
      <dgm:t>
        <a:bodyPr/>
        <a:lstStyle/>
        <a:p>
          <a:pPr algn="ctr"/>
          <a:r>
            <a:rPr lang="en-GB" sz="1800" dirty="0"/>
            <a:t>Activities, Object classification</a:t>
          </a:r>
          <a:endParaRPr lang="en-IN" sz="1800" b="1" dirty="0">
            <a:latin typeface="Times New Roman" panose="02020603050405020304" pitchFamily="18" charset="0"/>
            <a:cs typeface="Times New Roman" panose="02020603050405020304" pitchFamily="18" charset="0"/>
          </a:endParaRPr>
        </a:p>
      </dgm:t>
    </dgm:pt>
    <dgm:pt modelId="{8A811B05-3FAC-454E-B3F2-11C7BC225CF7}" type="parTrans" cxnId="{47821628-64E0-48C6-B796-61FC50DB55EA}">
      <dgm:prSet/>
      <dgm:spPr/>
      <dgm:t>
        <a:bodyPr/>
        <a:lstStyle/>
        <a:p>
          <a:endParaRPr lang="en-US"/>
        </a:p>
      </dgm:t>
    </dgm:pt>
    <dgm:pt modelId="{BB498D33-D239-448E-A6B7-0EAA21869B71}" type="sibTrans" cxnId="{47821628-64E0-48C6-B796-61FC50DB55EA}">
      <dgm:prSet/>
      <dgm:spPr/>
      <dgm:t>
        <a:bodyPr/>
        <a:lstStyle/>
        <a:p>
          <a:endParaRPr lang="en-US"/>
        </a:p>
      </dgm:t>
    </dgm:pt>
    <dgm:pt modelId="{D33596F6-0387-4E81-AA22-5647C82493BE}" type="pres">
      <dgm:prSet presAssocID="{548E5BA7-139C-426B-89F7-6FDCC9986254}" presName="linear" presStyleCnt="0">
        <dgm:presLayoutVars>
          <dgm:dir/>
          <dgm:animLvl val="lvl"/>
          <dgm:resizeHandles val="exact"/>
        </dgm:presLayoutVars>
      </dgm:prSet>
      <dgm:spPr/>
    </dgm:pt>
    <dgm:pt modelId="{7E7EC990-8F4A-446F-B957-2B5851B95817}" type="pres">
      <dgm:prSet presAssocID="{2E76421B-DB30-4FA8-B16F-5EB453EB63EE}" presName="parentLin" presStyleCnt="0"/>
      <dgm:spPr/>
    </dgm:pt>
    <dgm:pt modelId="{08F8784F-DE29-4A72-AC74-527AD7CDEE04}" type="pres">
      <dgm:prSet presAssocID="{2E76421B-DB30-4FA8-B16F-5EB453EB63EE}" presName="parentLeftMargin" presStyleLbl="node1" presStyleIdx="0" presStyleCnt="12"/>
      <dgm:spPr/>
    </dgm:pt>
    <dgm:pt modelId="{19B87EFE-EE8E-4D49-80CB-CB255DC90386}" type="pres">
      <dgm:prSet presAssocID="{2E76421B-DB30-4FA8-B16F-5EB453EB63EE}" presName="parentText" presStyleLbl="node1" presStyleIdx="0" presStyleCnt="12" custScaleX="153554" custScaleY="244673" custLinFactY="-100000" custLinFactNeighborX="-81232" custLinFactNeighborY="-133128">
        <dgm:presLayoutVars>
          <dgm:chMax val="0"/>
          <dgm:bulletEnabled val="1"/>
        </dgm:presLayoutVars>
      </dgm:prSet>
      <dgm:spPr/>
    </dgm:pt>
    <dgm:pt modelId="{495B64E2-6ED8-4A2C-ABD7-475394D55342}" type="pres">
      <dgm:prSet presAssocID="{2E76421B-DB30-4FA8-B16F-5EB453EB63EE}" presName="negativeSpace" presStyleCnt="0"/>
      <dgm:spPr/>
    </dgm:pt>
    <dgm:pt modelId="{B04F9DC1-8189-462F-9CE6-DAB413F95679}" type="pres">
      <dgm:prSet presAssocID="{2E76421B-DB30-4FA8-B16F-5EB453EB63EE}" presName="childText" presStyleLbl="conFgAcc1" presStyleIdx="0" presStyleCnt="12">
        <dgm:presLayoutVars>
          <dgm:bulletEnabled val="1"/>
        </dgm:presLayoutVars>
      </dgm:prSet>
      <dgm:spPr/>
    </dgm:pt>
    <dgm:pt modelId="{97A31753-39CE-49E6-8DF5-70DEA860D7BF}" type="pres">
      <dgm:prSet presAssocID="{D6A3ED1B-3E0B-4E5B-B0B6-B1453BB0CD63}" presName="spaceBetweenRectangles" presStyleCnt="0"/>
      <dgm:spPr/>
    </dgm:pt>
    <dgm:pt modelId="{7F7AFA30-5092-457B-8993-083A4DEDD5EF}" type="pres">
      <dgm:prSet presAssocID="{FD185861-8CE6-4D06-9251-1B7C4FCB415A}" presName="parentLin" presStyleCnt="0"/>
      <dgm:spPr/>
    </dgm:pt>
    <dgm:pt modelId="{61D21AA2-CBBD-4B31-AC3C-41DBE89FF122}" type="pres">
      <dgm:prSet presAssocID="{FD185861-8CE6-4D06-9251-1B7C4FCB415A}" presName="parentLeftMargin" presStyleLbl="node1" presStyleIdx="0" presStyleCnt="12"/>
      <dgm:spPr/>
    </dgm:pt>
    <dgm:pt modelId="{02102633-764F-4C30-AEC0-514F4F7EC8B5}" type="pres">
      <dgm:prSet presAssocID="{FD185861-8CE6-4D06-9251-1B7C4FCB415A}" presName="parentText" presStyleLbl="node1" presStyleIdx="1" presStyleCnt="12" custScaleX="144837" custScaleY="340938" custLinFactNeighborX="-83217" custLinFactNeighborY="-18168">
        <dgm:presLayoutVars>
          <dgm:chMax val="0"/>
          <dgm:bulletEnabled val="1"/>
        </dgm:presLayoutVars>
      </dgm:prSet>
      <dgm:spPr/>
    </dgm:pt>
    <dgm:pt modelId="{110AA3EF-DF9F-48AF-AC35-7BB57CC6BF4E}" type="pres">
      <dgm:prSet presAssocID="{FD185861-8CE6-4D06-9251-1B7C4FCB415A}" presName="negativeSpace" presStyleCnt="0"/>
      <dgm:spPr/>
    </dgm:pt>
    <dgm:pt modelId="{E87BA916-7EC7-4CD1-8B4E-67D8E09E31D4}" type="pres">
      <dgm:prSet presAssocID="{FD185861-8CE6-4D06-9251-1B7C4FCB415A}" presName="childText" presStyleLbl="conFgAcc1" presStyleIdx="1" presStyleCnt="12">
        <dgm:presLayoutVars>
          <dgm:bulletEnabled val="1"/>
        </dgm:presLayoutVars>
      </dgm:prSet>
      <dgm:spPr/>
    </dgm:pt>
    <dgm:pt modelId="{F8A6B6A1-5637-4359-86B3-09E7B38A481B}" type="pres">
      <dgm:prSet presAssocID="{E0103A15-DB8F-438F-B9BA-7CE37EF6909F}" presName="spaceBetweenRectangles" presStyleCnt="0"/>
      <dgm:spPr/>
    </dgm:pt>
    <dgm:pt modelId="{2F24DA53-9F28-4784-9718-4FF486C4937B}" type="pres">
      <dgm:prSet presAssocID="{332F8809-646E-42AF-9D2D-A34BC837E318}" presName="parentLin" presStyleCnt="0"/>
      <dgm:spPr/>
    </dgm:pt>
    <dgm:pt modelId="{0B4E1DBB-903A-4A8A-8304-7F35E1DD3608}" type="pres">
      <dgm:prSet presAssocID="{332F8809-646E-42AF-9D2D-A34BC837E318}" presName="parentLeftMargin" presStyleLbl="node1" presStyleIdx="1" presStyleCnt="12"/>
      <dgm:spPr/>
    </dgm:pt>
    <dgm:pt modelId="{C850BFBB-0B1B-410F-A98B-7EF17C078B0E}" type="pres">
      <dgm:prSet presAssocID="{332F8809-646E-42AF-9D2D-A34BC837E318}" presName="parentText" presStyleLbl="node1" presStyleIdx="2" presStyleCnt="12" custScaleX="142857" custScaleY="213808">
        <dgm:presLayoutVars>
          <dgm:chMax val="0"/>
          <dgm:bulletEnabled val="1"/>
        </dgm:presLayoutVars>
      </dgm:prSet>
      <dgm:spPr/>
    </dgm:pt>
    <dgm:pt modelId="{CB7A183B-7B5D-4011-A26C-95F17A6332CF}" type="pres">
      <dgm:prSet presAssocID="{332F8809-646E-42AF-9D2D-A34BC837E318}" presName="negativeSpace" presStyleCnt="0"/>
      <dgm:spPr/>
    </dgm:pt>
    <dgm:pt modelId="{68CDAE6D-2177-473E-B1D2-93C9EFCC18CB}" type="pres">
      <dgm:prSet presAssocID="{332F8809-646E-42AF-9D2D-A34BC837E318}" presName="childText" presStyleLbl="conFgAcc1" presStyleIdx="2" presStyleCnt="12">
        <dgm:presLayoutVars>
          <dgm:bulletEnabled val="1"/>
        </dgm:presLayoutVars>
      </dgm:prSet>
      <dgm:spPr/>
    </dgm:pt>
    <dgm:pt modelId="{2CFBFA38-D824-4FC0-BC01-CBDE37D9F5B3}" type="pres">
      <dgm:prSet presAssocID="{84349160-01E8-4106-A295-08BB4EFA2867}" presName="spaceBetweenRectangles" presStyleCnt="0"/>
      <dgm:spPr/>
    </dgm:pt>
    <dgm:pt modelId="{F4D2BF5D-C3EB-4CBC-8C87-768C9D4EB374}" type="pres">
      <dgm:prSet presAssocID="{4DE9EA9A-0295-4EFB-9476-3B623BFC63D7}" presName="parentLin" presStyleCnt="0"/>
      <dgm:spPr/>
    </dgm:pt>
    <dgm:pt modelId="{44E2D38D-C621-4DE1-AD1B-DF39786A88D1}" type="pres">
      <dgm:prSet presAssocID="{4DE9EA9A-0295-4EFB-9476-3B623BFC63D7}" presName="parentLeftMargin" presStyleLbl="node1" presStyleIdx="2" presStyleCnt="12"/>
      <dgm:spPr/>
    </dgm:pt>
    <dgm:pt modelId="{A5578C90-49C9-4052-BE4C-0B5BBC1CAF61}" type="pres">
      <dgm:prSet presAssocID="{4DE9EA9A-0295-4EFB-9476-3B623BFC63D7}" presName="parentText" presStyleLbl="node1" presStyleIdx="3" presStyleCnt="12" custScaleX="123419" custScaleY="131538">
        <dgm:presLayoutVars>
          <dgm:chMax val="0"/>
          <dgm:bulletEnabled val="1"/>
        </dgm:presLayoutVars>
      </dgm:prSet>
      <dgm:spPr/>
    </dgm:pt>
    <dgm:pt modelId="{DD883938-B03F-4A48-8650-F21509803A90}" type="pres">
      <dgm:prSet presAssocID="{4DE9EA9A-0295-4EFB-9476-3B623BFC63D7}" presName="negativeSpace" presStyleCnt="0"/>
      <dgm:spPr/>
    </dgm:pt>
    <dgm:pt modelId="{8DC83C71-1B61-465E-B18F-3CFC15A71AA9}" type="pres">
      <dgm:prSet presAssocID="{4DE9EA9A-0295-4EFB-9476-3B623BFC63D7}" presName="childText" presStyleLbl="conFgAcc1" presStyleIdx="3" presStyleCnt="12">
        <dgm:presLayoutVars>
          <dgm:bulletEnabled val="1"/>
        </dgm:presLayoutVars>
      </dgm:prSet>
      <dgm:spPr/>
    </dgm:pt>
    <dgm:pt modelId="{35253B41-8397-46E4-BCE3-9D7820E06A63}" type="pres">
      <dgm:prSet presAssocID="{E32F12E9-88E0-4A46-9E98-1D88C5634E07}" presName="spaceBetweenRectangles" presStyleCnt="0"/>
      <dgm:spPr/>
    </dgm:pt>
    <dgm:pt modelId="{E0E7FA60-A656-4B29-87F9-7F82D17B286A}" type="pres">
      <dgm:prSet presAssocID="{910DC688-ECC1-46D6-90E2-5D75E5CFA3FC}" presName="parentLin" presStyleCnt="0"/>
      <dgm:spPr/>
    </dgm:pt>
    <dgm:pt modelId="{E1AEB959-A4BC-41CC-AB64-F143846F92DB}" type="pres">
      <dgm:prSet presAssocID="{910DC688-ECC1-46D6-90E2-5D75E5CFA3FC}" presName="parentLeftMargin" presStyleLbl="node1" presStyleIdx="3" presStyleCnt="12"/>
      <dgm:spPr/>
    </dgm:pt>
    <dgm:pt modelId="{0C6A1E47-160F-48B8-AA11-9C6661A01EF0}" type="pres">
      <dgm:prSet presAssocID="{910DC688-ECC1-46D6-90E2-5D75E5CFA3FC}" presName="parentText" presStyleLbl="node1" presStyleIdx="4" presStyleCnt="12" custScaleX="123419" custScaleY="186547">
        <dgm:presLayoutVars>
          <dgm:chMax val="0"/>
          <dgm:bulletEnabled val="1"/>
        </dgm:presLayoutVars>
      </dgm:prSet>
      <dgm:spPr/>
    </dgm:pt>
    <dgm:pt modelId="{BAD03946-0A55-47BD-965E-E45D751CB5DC}" type="pres">
      <dgm:prSet presAssocID="{910DC688-ECC1-46D6-90E2-5D75E5CFA3FC}" presName="negativeSpace" presStyleCnt="0"/>
      <dgm:spPr/>
    </dgm:pt>
    <dgm:pt modelId="{106667C8-3CF0-475D-928B-58F7870A8F1D}" type="pres">
      <dgm:prSet presAssocID="{910DC688-ECC1-46D6-90E2-5D75E5CFA3FC}" presName="childText" presStyleLbl="conFgAcc1" presStyleIdx="4" presStyleCnt="12">
        <dgm:presLayoutVars>
          <dgm:bulletEnabled val="1"/>
        </dgm:presLayoutVars>
      </dgm:prSet>
      <dgm:spPr/>
    </dgm:pt>
    <dgm:pt modelId="{6D3776D5-0B96-433A-96A4-4B691747D87B}" type="pres">
      <dgm:prSet presAssocID="{C393FF57-5DA1-4F24-BDD6-7A6DDBA539FC}" presName="spaceBetweenRectangles" presStyleCnt="0"/>
      <dgm:spPr/>
    </dgm:pt>
    <dgm:pt modelId="{0F4D78D1-E825-43BE-973F-422BE2880F8C}" type="pres">
      <dgm:prSet presAssocID="{0AC380C0-9E07-4966-A0CF-E02C9B573525}" presName="parentLin" presStyleCnt="0"/>
      <dgm:spPr/>
    </dgm:pt>
    <dgm:pt modelId="{C643665E-493B-4A4F-A717-9BEA8842CD90}" type="pres">
      <dgm:prSet presAssocID="{0AC380C0-9E07-4966-A0CF-E02C9B573525}" presName="parentLeftMargin" presStyleLbl="node1" presStyleIdx="4" presStyleCnt="12"/>
      <dgm:spPr/>
    </dgm:pt>
    <dgm:pt modelId="{2FD1299F-359E-4584-9903-80A47193E03A}" type="pres">
      <dgm:prSet presAssocID="{0AC380C0-9E07-4966-A0CF-E02C9B573525}" presName="parentText" presStyleLbl="node1" presStyleIdx="5" presStyleCnt="12" custScaleX="123419" custScaleY="272590">
        <dgm:presLayoutVars>
          <dgm:chMax val="0"/>
          <dgm:bulletEnabled val="1"/>
        </dgm:presLayoutVars>
      </dgm:prSet>
      <dgm:spPr/>
    </dgm:pt>
    <dgm:pt modelId="{D04197B4-BEE9-4EF4-A590-38D9D71CB048}" type="pres">
      <dgm:prSet presAssocID="{0AC380C0-9E07-4966-A0CF-E02C9B573525}" presName="negativeSpace" presStyleCnt="0"/>
      <dgm:spPr/>
    </dgm:pt>
    <dgm:pt modelId="{28326635-FDF9-47E5-86A2-9F72FD5D5F83}" type="pres">
      <dgm:prSet presAssocID="{0AC380C0-9E07-4966-A0CF-E02C9B573525}" presName="childText" presStyleLbl="conFgAcc1" presStyleIdx="5" presStyleCnt="12">
        <dgm:presLayoutVars>
          <dgm:bulletEnabled val="1"/>
        </dgm:presLayoutVars>
      </dgm:prSet>
      <dgm:spPr/>
    </dgm:pt>
    <dgm:pt modelId="{9BD897F5-5206-492F-92E9-ACE95759DDA1}" type="pres">
      <dgm:prSet presAssocID="{3D74E755-2313-4680-AB21-D3ED43D70344}" presName="spaceBetweenRectangles" presStyleCnt="0"/>
      <dgm:spPr/>
    </dgm:pt>
    <dgm:pt modelId="{BA463C80-169E-423B-8DA6-21D34FB75CFB}" type="pres">
      <dgm:prSet presAssocID="{52A734FC-BE03-4FC2-9083-7280FD851C83}" presName="parentLin" presStyleCnt="0"/>
      <dgm:spPr/>
    </dgm:pt>
    <dgm:pt modelId="{4624F777-1362-4433-A9BC-517B1F152F1B}" type="pres">
      <dgm:prSet presAssocID="{52A734FC-BE03-4FC2-9083-7280FD851C83}" presName="parentLeftMargin" presStyleLbl="node1" presStyleIdx="5" presStyleCnt="12"/>
      <dgm:spPr/>
    </dgm:pt>
    <dgm:pt modelId="{A88946DD-B105-49B6-823D-4C714B795B72}" type="pres">
      <dgm:prSet presAssocID="{52A734FC-BE03-4FC2-9083-7280FD851C83}" presName="parentText" presStyleLbl="node1" presStyleIdx="6" presStyleCnt="12" custScaleX="123419" custScaleY="246778">
        <dgm:presLayoutVars>
          <dgm:chMax val="0"/>
          <dgm:bulletEnabled val="1"/>
        </dgm:presLayoutVars>
      </dgm:prSet>
      <dgm:spPr/>
    </dgm:pt>
    <dgm:pt modelId="{682E3F3B-9019-4BAE-93C4-B5F2E60E1463}" type="pres">
      <dgm:prSet presAssocID="{52A734FC-BE03-4FC2-9083-7280FD851C83}" presName="negativeSpace" presStyleCnt="0"/>
      <dgm:spPr/>
    </dgm:pt>
    <dgm:pt modelId="{B206F4C0-C8F5-4434-8627-F8DD90B31BC8}" type="pres">
      <dgm:prSet presAssocID="{52A734FC-BE03-4FC2-9083-7280FD851C83}" presName="childText" presStyleLbl="conFgAcc1" presStyleIdx="6" presStyleCnt="12">
        <dgm:presLayoutVars>
          <dgm:bulletEnabled val="1"/>
        </dgm:presLayoutVars>
      </dgm:prSet>
      <dgm:spPr/>
    </dgm:pt>
    <dgm:pt modelId="{44AC0A31-141E-4151-9B47-6AF1C9D47DA1}" type="pres">
      <dgm:prSet presAssocID="{7A604B12-CF00-4A46-B7E4-F6E09EF9FB57}" presName="spaceBetweenRectangles" presStyleCnt="0"/>
      <dgm:spPr/>
    </dgm:pt>
    <dgm:pt modelId="{EB1C9E10-8E44-4874-B87E-6EE18E6AC2E5}" type="pres">
      <dgm:prSet presAssocID="{0DCBAEB8-D794-4768-9593-F263FDD3AD01}" presName="parentLin" presStyleCnt="0"/>
      <dgm:spPr/>
    </dgm:pt>
    <dgm:pt modelId="{7D1F8B56-433E-49F8-8CDE-7564F717983C}" type="pres">
      <dgm:prSet presAssocID="{0DCBAEB8-D794-4768-9593-F263FDD3AD01}" presName="parentLeftMargin" presStyleLbl="node1" presStyleIdx="6" presStyleCnt="12"/>
      <dgm:spPr/>
    </dgm:pt>
    <dgm:pt modelId="{4E445145-AED9-485B-A529-7927013B3642}" type="pres">
      <dgm:prSet presAssocID="{0DCBAEB8-D794-4768-9593-F263FDD3AD01}" presName="parentText" presStyleLbl="node1" presStyleIdx="7" presStyleCnt="12" custScaleX="123419" custScaleY="272589">
        <dgm:presLayoutVars>
          <dgm:chMax val="0"/>
          <dgm:bulletEnabled val="1"/>
        </dgm:presLayoutVars>
      </dgm:prSet>
      <dgm:spPr/>
    </dgm:pt>
    <dgm:pt modelId="{5743B155-0027-4866-8949-7A9A985431C2}" type="pres">
      <dgm:prSet presAssocID="{0DCBAEB8-D794-4768-9593-F263FDD3AD01}" presName="negativeSpace" presStyleCnt="0"/>
      <dgm:spPr/>
    </dgm:pt>
    <dgm:pt modelId="{5A2DE0B9-9DD7-4A30-AB19-7A350BC973E0}" type="pres">
      <dgm:prSet presAssocID="{0DCBAEB8-D794-4768-9593-F263FDD3AD01}" presName="childText" presStyleLbl="conFgAcc1" presStyleIdx="7" presStyleCnt="12">
        <dgm:presLayoutVars>
          <dgm:bulletEnabled val="1"/>
        </dgm:presLayoutVars>
      </dgm:prSet>
      <dgm:spPr/>
    </dgm:pt>
    <dgm:pt modelId="{C839E168-6DCA-49C4-A279-4C8726A3F00F}" type="pres">
      <dgm:prSet presAssocID="{E666510F-7FAC-45CC-B24F-7D772A2490B8}" presName="spaceBetweenRectangles" presStyleCnt="0"/>
      <dgm:spPr/>
    </dgm:pt>
    <dgm:pt modelId="{04C8FE97-EF29-469E-9B2A-43DC1CA2F0A8}" type="pres">
      <dgm:prSet presAssocID="{9820C2B3-6983-4A94-9D58-ED8963FAF46A}" presName="parentLin" presStyleCnt="0"/>
      <dgm:spPr/>
    </dgm:pt>
    <dgm:pt modelId="{37FC5D2F-677F-4F91-851C-67233AF3BC09}" type="pres">
      <dgm:prSet presAssocID="{9820C2B3-6983-4A94-9D58-ED8963FAF46A}" presName="parentLeftMargin" presStyleLbl="node1" presStyleIdx="7" presStyleCnt="12"/>
      <dgm:spPr/>
    </dgm:pt>
    <dgm:pt modelId="{8E5ED251-328F-4D45-B653-72712F48C97C}" type="pres">
      <dgm:prSet presAssocID="{9820C2B3-6983-4A94-9D58-ED8963FAF46A}" presName="parentText" presStyleLbl="node1" presStyleIdx="8" presStyleCnt="12" custScaleX="123419" custScaleY="169339">
        <dgm:presLayoutVars>
          <dgm:chMax val="0"/>
          <dgm:bulletEnabled val="1"/>
        </dgm:presLayoutVars>
      </dgm:prSet>
      <dgm:spPr/>
    </dgm:pt>
    <dgm:pt modelId="{DD7FEFC5-6CCF-4E33-8200-1C6338C57215}" type="pres">
      <dgm:prSet presAssocID="{9820C2B3-6983-4A94-9D58-ED8963FAF46A}" presName="negativeSpace" presStyleCnt="0"/>
      <dgm:spPr/>
    </dgm:pt>
    <dgm:pt modelId="{9A8B2044-1180-4423-8EB4-D939AB910ED5}" type="pres">
      <dgm:prSet presAssocID="{9820C2B3-6983-4A94-9D58-ED8963FAF46A}" presName="childText" presStyleLbl="conFgAcc1" presStyleIdx="8" presStyleCnt="12">
        <dgm:presLayoutVars>
          <dgm:bulletEnabled val="1"/>
        </dgm:presLayoutVars>
      </dgm:prSet>
      <dgm:spPr/>
    </dgm:pt>
    <dgm:pt modelId="{EEA0B182-CE03-4801-968E-A6523C6C51DD}" type="pres">
      <dgm:prSet presAssocID="{EDB3FAC6-887A-469A-B050-857B01DCFB4F}" presName="spaceBetweenRectangles" presStyleCnt="0"/>
      <dgm:spPr/>
    </dgm:pt>
    <dgm:pt modelId="{5A6BD477-FB58-4272-990C-AB164821E5C2}" type="pres">
      <dgm:prSet presAssocID="{9DDFBB48-524E-47FC-84C4-C7EBA29011F3}" presName="parentLin" presStyleCnt="0"/>
      <dgm:spPr/>
    </dgm:pt>
    <dgm:pt modelId="{20DE32C4-A022-45C2-876F-E5530BE71C74}" type="pres">
      <dgm:prSet presAssocID="{9DDFBB48-524E-47FC-84C4-C7EBA29011F3}" presName="parentLeftMargin" presStyleLbl="node1" presStyleIdx="8" presStyleCnt="12"/>
      <dgm:spPr/>
    </dgm:pt>
    <dgm:pt modelId="{9BB86192-9B5D-4B8A-B3E2-2753259F3AE5}" type="pres">
      <dgm:prSet presAssocID="{9DDFBB48-524E-47FC-84C4-C7EBA29011F3}" presName="parentText" presStyleLbl="node1" presStyleIdx="9" presStyleCnt="12" custScaleX="123419" custScaleY="169339">
        <dgm:presLayoutVars>
          <dgm:chMax val="0"/>
          <dgm:bulletEnabled val="1"/>
        </dgm:presLayoutVars>
      </dgm:prSet>
      <dgm:spPr/>
    </dgm:pt>
    <dgm:pt modelId="{9A3E241C-7BE5-4888-9ED8-D970D831CFE0}" type="pres">
      <dgm:prSet presAssocID="{9DDFBB48-524E-47FC-84C4-C7EBA29011F3}" presName="negativeSpace" presStyleCnt="0"/>
      <dgm:spPr/>
    </dgm:pt>
    <dgm:pt modelId="{5283829B-7D84-48A6-B86C-F83F61631188}" type="pres">
      <dgm:prSet presAssocID="{9DDFBB48-524E-47FC-84C4-C7EBA29011F3}" presName="childText" presStyleLbl="conFgAcc1" presStyleIdx="9" presStyleCnt="12">
        <dgm:presLayoutVars>
          <dgm:bulletEnabled val="1"/>
        </dgm:presLayoutVars>
      </dgm:prSet>
      <dgm:spPr/>
    </dgm:pt>
    <dgm:pt modelId="{FDD1C63A-D52D-42D6-860E-88D87D62737A}" type="pres">
      <dgm:prSet presAssocID="{9D75BF1F-ADA5-4CC9-8CB0-47D63732D30E}" presName="spaceBetweenRectangles" presStyleCnt="0"/>
      <dgm:spPr/>
    </dgm:pt>
    <dgm:pt modelId="{A284800B-0AE4-4FDE-B6B3-FE7AA08A2750}" type="pres">
      <dgm:prSet presAssocID="{EAF75D90-4723-4848-AA4C-6124C13DA747}" presName="parentLin" presStyleCnt="0"/>
      <dgm:spPr/>
    </dgm:pt>
    <dgm:pt modelId="{0D1A94B7-2603-457B-A57E-FA0643B24BCF}" type="pres">
      <dgm:prSet presAssocID="{EAF75D90-4723-4848-AA4C-6124C13DA747}" presName="parentLeftMargin" presStyleLbl="node1" presStyleIdx="9" presStyleCnt="12"/>
      <dgm:spPr/>
    </dgm:pt>
    <dgm:pt modelId="{A95029AC-89E1-4F1E-BC63-4C5EC467E6F8}" type="pres">
      <dgm:prSet presAssocID="{EAF75D90-4723-4848-AA4C-6124C13DA747}" presName="parentText" presStyleLbl="node1" presStyleIdx="10" presStyleCnt="12" custScaleX="127231" custScaleY="202324">
        <dgm:presLayoutVars>
          <dgm:chMax val="0"/>
          <dgm:bulletEnabled val="1"/>
        </dgm:presLayoutVars>
      </dgm:prSet>
      <dgm:spPr/>
    </dgm:pt>
    <dgm:pt modelId="{2AC181DA-35BF-4601-A172-7CBA59D03847}" type="pres">
      <dgm:prSet presAssocID="{EAF75D90-4723-4848-AA4C-6124C13DA747}" presName="negativeSpace" presStyleCnt="0"/>
      <dgm:spPr/>
    </dgm:pt>
    <dgm:pt modelId="{FEC97E0D-CDAF-48B7-8E98-10CDC073A59E}" type="pres">
      <dgm:prSet presAssocID="{EAF75D90-4723-4848-AA4C-6124C13DA747}" presName="childText" presStyleLbl="conFgAcc1" presStyleIdx="10" presStyleCnt="12">
        <dgm:presLayoutVars>
          <dgm:bulletEnabled val="1"/>
        </dgm:presLayoutVars>
      </dgm:prSet>
      <dgm:spPr/>
    </dgm:pt>
    <dgm:pt modelId="{CC430766-D98E-4871-B458-2CC4445FE75E}" type="pres">
      <dgm:prSet presAssocID="{9A6E61C3-FC22-4B02-9370-4D595934032C}" presName="spaceBetweenRectangles" presStyleCnt="0"/>
      <dgm:spPr/>
    </dgm:pt>
    <dgm:pt modelId="{5ABA514C-2F5C-4985-8DAC-1AC103B900E9}" type="pres">
      <dgm:prSet presAssocID="{3563D27B-321B-4BC3-8B30-3D9231788433}" presName="parentLin" presStyleCnt="0"/>
      <dgm:spPr/>
    </dgm:pt>
    <dgm:pt modelId="{2D7C452A-A490-4694-A122-46DDAA541280}" type="pres">
      <dgm:prSet presAssocID="{3563D27B-321B-4BC3-8B30-3D9231788433}" presName="parentLeftMargin" presStyleLbl="node1" presStyleIdx="10" presStyleCnt="12"/>
      <dgm:spPr/>
    </dgm:pt>
    <dgm:pt modelId="{ED7B8F8B-D588-48E6-B9D8-54BB6B12A690}" type="pres">
      <dgm:prSet presAssocID="{3563D27B-321B-4BC3-8B30-3D9231788433}" presName="parentText" presStyleLbl="node1" presStyleIdx="11" presStyleCnt="12" custScaleX="123419" custScaleY="169339">
        <dgm:presLayoutVars>
          <dgm:chMax val="0"/>
          <dgm:bulletEnabled val="1"/>
        </dgm:presLayoutVars>
      </dgm:prSet>
      <dgm:spPr/>
    </dgm:pt>
    <dgm:pt modelId="{29063C17-BDC9-49C8-9442-C1CCB8B96E3D}" type="pres">
      <dgm:prSet presAssocID="{3563D27B-321B-4BC3-8B30-3D9231788433}" presName="negativeSpace" presStyleCnt="0"/>
      <dgm:spPr/>
    </dgm:pt>
    <dgm:pt modelId="{BC94104F-623C-4B87-8839-AFCA25DD98C0}" type="pres">
      <dgm:prSet presAssocID="{3563D27B-321B-4BC3-8B30-3D9231788433}" presName="childText" presStyleLbl="conFgAcc1" presStyleIdx="11" presStyleCnt="12">
        <dgm:presLayoutVars>
          <dgm:bulletEnabled val="1"/>
        </dgm:presLayoutVars>
      </dgm:prSet>
      <dgm:spPr/>
    </dgm:pt>
  </dgm:ptLst>
  <dgm:cxnLst>
    <dgm:cxn modelId="{511CFD00-236D-430E-BA8F-3D218D3D33F0}" srcId="{548E5BA7-139C-426B-89F7-6FDCC9986254}" destId="{2E76421B-DB30-4FA8-B16F-5EB453EB63EE}" srcOrd="0" destOrd="0" parTransId="{21C3A60E-A577-4CC5-9655-A11F1FB43A72}" sibTransId="{D6A3ED1B-3E0B-4E5B-B0B6-B1453BB0CD63}"/>
    <dgm:cxn modelId="{F8965402-FB43-458B-A6A0-CF5162178585}" srcId="{548E5BA7-139C-426B-89F7-6FDCC9986254}" destId="{9DDFBB48-524E-47FC-84C4-C7EBA29011F3}" srcOrd="9" destOrd="0" parTransId="{653C64CE-D798-488D-BF60-A22C833983C9}" sibTransId="{9D75BF1F-ADA5-4CC9-8CB0-47D63732D30E}"/>
    <dgm:cxn modelId="{4A691409-95A4-48E0-A042-3D7390171623}" srcId="{548E5BA7-139C-426B-89F7-6FDCC9986254}" destId="{910DC688-ECC1-46D6-90E2-5D75E5CFA3FC}" srcOrd="4" destOrd="0" parTransId="{9A952DD6-03DF-4763-A049-9F8269DCFED4}" sibTransId="{C393FF57-5DA1-4F24-BDD6-7A6DDBA539FC}"/>
    <dgm:cxn modelId="{F489160E-BEC7-40E3-9EF8-41052CC2A856}" type="presOf" srcId="{52A734FC-BE03-4FC2-9083-7280FD851C83}" destId="{4624F777-1362-4433-A9BC-517B1F152F1B}" srcOrd="0" destOrd="0" presId="urn:microsoft.com/office/officeart/2005/8/layout/list1"/>
    <dgm:cxn modelId="{73586110-A983-40B6-8832-71500F7909E0}" srcId="{548E5BA7-139C-426B-89F7-6FDCC9986254}" destId="{52A734FC-BE03-4FC2-9083-7280FD851C83}" srcOrd="6" destOrd="0" parTransId="{34D61F19-9C9B-48AC-BD84-2D8C2BFFB6BA}" sibTransId="{7A604B12-CF00-4A46-B7E4-F6E09EF9FB57}"/>
    <dgm:cxn modelId="{233C8A10-0492-4FE3-89EC-3DF6B0D9E146}" srcId="{548E5BA7-139C-426B-89F7-6FDCC9986254}" destId="{9820C2B3-6983-4A94-9D58-ED8963FAF46A}" srcOrd="8" destOrd="0" parTransId="{431C1C25-1C78-40F1-8230-9A980BC36857}" sibTransId="{EDB3FAC6-887A-469A-B050-857B01DCFB4F}"/>
    <dgm:cxn modelId="{58147016-B88B-4091-80DF-9EEAA965A7C0}" type="presOf" srcId="{9820C2B3-6983-4A94-9D58-ED8963FAF46A}" destId="{37FC5D2F-677F-4F91-851C-67233AF3BC09}" srcOrd="0" destOrd="0" presId="urn:microsoft.com/office/officeart/2005/8/layout/list1"/>
    <dgm:cxn modelId="{1F500B17-8135-4D30-85A8-71F5A062E0AD}" type="presOf" srcId="{0DCBAEB8-D794-4768-9593-F263FDD3AD01}" destId="{4E445145-AED9-485B-A529-7927013B3642}" srcOrd="1" destOrd="0" presId="urn:microsoft.com/office/officeart/2005/8/layout/list1"/>
    <dgm:cxn modelId="{27CB0225-989B-49E0-ABD4-95E8803E323A}" type="presOf" srcId="{548E5BA7-139C-426B-89F7-6FDCC9986254}" destId="{D33596F6-0387-4E81-AA22-5647C82493BE}" srcOrd="0" destOrd="0" presId="urn:microsoft.com/office/officeart/2005/8/layout/list1"/>
    <dgm:cxn modelId="{47821628-64E0-48C6-B796-61FC50DB55EA}" srcId="{548E5BA7-139C-426B-89F7-6FDCC9986254}" destId="{3563D27B-321B-4BC3-8B30-3D9231788433}" srcOrd="11" destOrd="0" parTransId="{8A811B05-3FAC-454E-B3F2-11C7BC225CF7}" sibTransId="{BB498D33-D239-448E-A6B7-0EAA21869B71}"/>
    <dgm:cxn modelId="{097BB534-0469-484E-8CC4-C8D89D62C728}" type="presOf" srcId="{3563D27B-321B-4BC3-8B30-3D9231788433}" destId="{2D7C452A-A490-4694-A122-46DDAA541280}" srcOrd="0" destOrd="0" presId="urn:microsoft.com/office/officeart/2005/8/layout/list1"/>
    <dgm:cxn modelId="{15720A3B-6552-4D70-AB91-90217E743815}" type="presOf" srcId="{EAF75D90-4723-4848-AA4C-6124C13DA747}" destId="{0D1A94B7-2603-457B-A57E-FA0643B24BCF}" srcOrd="0" destOrd="0" presId="urn:microsoft.com/office/officeart/2005/8/layout/list1"/>
    <dgm:cxn modelId="{B237915B-2FFB-43C3-9F27-72A166E6AEF2}" srcId="{548E5BA7-139C-426B-89F7-6FDCC9986254}" destId="{FD185861-8CE6-4D06-9251-1B7C4FCB415A}" srcOrd="1" destOrd="0" parTransId="{9EC411C3-9886-4B88-A2AC-5FF163382CAB}" sibTransId="{E0103A15-DB8F-438F-B9BA-7CE37EF6909F}"/>
    <dgm:cxn modelId="{1C6C235E-3015-4E4F-B4CF-45C494629F68}" type="presOf" srcId="{4DE9EA9A-0295-4EFB-9476-3B623BFC63D7}" destId="{44E2D38D-C621-4DE1-AD1B-DF39786A88D1}" srcOrd="0" destOrd="0" presId="urn:microsoft.com/office/officeart/2005/8/layout/list1"/>
    <dgm:cxn modelId="{FED93660-7C5C-4836-ADB9-83C8880F048D}" type="presOf" srcId="{FD185861-8CE6-4D06-9251-1B7C4FCB415A}" destId="{02102633-764F-4C30-AEC0-514F4F7EC8B5}" srcOrd="1" destOrd="0" presId="urn:microsoft.com/office/officeart/2005/8/layout/list1"/>
    <dgm:cxn modelId="{B299AA62-B9A8-426A-A56F-3A23D8D93ACF}" type="presOf" srcId="{2E76421B-DB30-4FA8-B16F-5EB453EB63EE}" destId="{08F8784F-DE29-4A72-AC74-527AD7CDEE04}" srcOrd="0" destOrd="0" presId="urn:microsoft.com/office/officeart/2005/8/layout/list1"/>
    <dgm:cxn modelId="{194B5664-45B8-48C2-8E06-582E81254DE8}" type="presOf" srcId="{FD185861-8CE6-4D06-9251-1B7C4FCB415A}" destId="{61D21AA2-CBBD-4B31-AC3C-41DBE89FF122}" srcOrd="0" destOrd="0" presId="urn:microsoft.com/office/officeart/2005/8/layout/list1"/>
    <dgm:cxn modelId="{7A874948-D419-4EF1-A43E-F83A9EEFDB3B}" type="presOf" srcId="{332F8809-646E-42AF-9D2D-A34BC837E318}" destId="{0B4E1DBB-903A-4A8A-8304-7F35E1DD3608}" srcOrd="0" destOrd="0" presId="urn:microsoft.com/office/officeart/2005/8/layout/list1"/>
    <dgm:cxn modelId="{D7204B6E-7B35-4149-AF5D-624DDDF83433}" type="presOf" srcId="{0AC380C0-9E07-4966-A0CF-E02C9B573525}" destId="{C643665E-493B-4A4F-A717-9BEA8842CD90}" srcOrd="0" destOrd="0" presId="urn:microsoft.com/office/officeart/2005/8/layout/list1"/>
    <dgm:cxn modelId="{7EC93F50-1749-47B8-9703-57D38FF26892}" srcId="{548E5BA7-139C-426B-89F7-6FDCC9986254}" destId="{0AC380C0-9E07-4966-A0CF-E02C9B573525}" srcOrd="5" destOrd="0" parTransId="{D1F9B705-60C2-4490-8B9A-B598230BC168}" sibTransId="{3D74E755-2313-4680-AB21-D3ED43D70344}"/>
    <dgm:cxn modelId="{BBE59E56-FCE7-4E7B-95D5-2E00EE4F88F8}" type="presOf" srcId="{910DC688-ECC1-46D6-90E2-5D75E5CFA3FC}" destId="{E1AEB959-A4BC-41CC-AB64-F143846F92DB}" srcOrd="0" destOrd="0" presId="urn:microsoft.com/office/officeart/2005/8/layout/list1"/>
    <dgm:cxn modelId="{E1400F57-F468-4417-B228-8C30410F3E3E}" type="presOf" srcId="{0DCBAEB8-D794-4768-9593-F263FDD3AD01}" destId="{7D1F8B56-433E-49F8-8CDE-7564F717983C}" srcOrd="0" destOrd="0" presId="urn:microsoft.com/office/officeart/2005/8/layout/list1"/>
    <dgm:cxn modelId="{CD496078-6F9A-4753-B753-7D1AD1B3B54E}" srcId="{548E5BA7-139C-426B-89F7-6FDCC9986254}" destId="{332F8809-646E-42AF-9D2D-A34BC837E318}" srcOrd="2" destOrd="0" parTransId="{22682131-AA09-4EF5-B32D-59B5C5DB8223}" sibTransId="{84349160-01E8-4106-A295-08BB4EFA2867}"/>
    <dgm:cxn modelId="{59806081-C890-4F21-B85E-0A22860F61C2}" type="presOf" srcId="{9820C2B3-6983-4A94-9D58-ED8963FAF46A}" destId="{8E5ED251-328F-4D45-B653-72712F48C97C}" srcOrd="1" destOrd="0" presId="urn:microsoft.com/office/officeart/2005/8/layout/list1"/>
    <dgm:cxn modelId="{2B548886-9EBA-43DA-A739-6C170C0B63E8}" srcId="{548E5BA7-139C-426B-89F7-6FDCC9986254}" destId="{0DCBAEB8-D794-4768-9593-F263FDD3AD01}" srcOrd="7" destOrd="0" parTransId="{3CFDF753-A114-4A0F-B560-4641E52A525C}" sibTransId="{E666510F-7FAC-45CC-B24F-7D772A2490B8}"/>
    <dgm:cxn modelId="{E5E2EF86-BA59-49C9-8E72-4B1BC4726A8B}" srcId="{548E5BA7-139C-426B-89F7-6FDCC9986254}" destId="{EAF75D90-4723-4848-AA4C-6124C13DA747}" srcOrd="10" destOrd="0" parTransId="{D6694592-2E3B-479F-8435-1C7AB8626959}" sibTransId="{9A6E61C3-FC22-4B02-9370-4D595934032C}"/>
    <dgm:cxn modelId="{FBCBC795-C769-4312-95C8-00CFC8DC5AE7}" type="presOf" srcId="{0AC380C0-9E07-4966-A0CF-E02C9B573525}" destId="{2FD1299F-359E-4584-9903-80A47193E03A}" srcOrd="1" destOrd="0" presId="urn:microsoft.com/office/officeart/2005/8/layout/list1"/>
    <dgm:cxn modelId="{ACA2E9A7-81BB-42DF-8080-0657D0C3BCAF}" type="presOf" srcId="{2E76421B-DB30-4FA8-B16F-5EB453EB63EE}" destId="{19B87EFE-EE8E-4D49-80CB-CB255DC90386}" srcOrd="1" destOrd="0" presId="urn:microsoft.com/office/officeart/2005/8/layout/list1"/>
    <dgm:cxn modelId="{E4458CAA-B6DC-4C94-81AB-812A5A200429}" type="presOf" srcId="{332F8809-646E-42AF-9D2D-A34BC837E318}" destId="{C850BFBB-0B1B-410F-A98B-7EF17C078B0E}" srcOrd="1" destOrd="0" presId="urn:microsoft.com/office/officeart/2005/8/layout/list1"/>
    <dgm:cxn modelId="{2AB806B1-1718-4B38-9B7B-FAAAED33C6CC}" type="presOf" srcId="{3563D27B-321B-4BC3-8B30-3D9231788433}" destId="{ED7B8F8B-D588-48E6-B9D8-54BB6B12A690}" srcOrd="1" destOrd="0" presId="urn:microsoft.com/office/officeart/2005/8/layout/list1"/>
    <dgm:cxn modelId="{BA5023C7-47DD-4104-8FFA-D669A9896090}" type="presOf" srcId="{4DE9EA9A-0295-4EFB-9476-3B623BFC63D7}" destId="{A5578C90-49C9-4052-BE4C-0B5BBC1CAF61}" srcOrd="1" destOrd="0" presId="urn:microsoft.com/office/officeart/2005/8/layout/list1"/>
    <dgm:cxn modelId="{CF9A1FCA-97A1-4A1F-B501-19A5AD4DBEBA}" type="presOf" srcId="{52A734FC-BE03-4FC2-9083-7280FD851C83}" destId="{A88946DD-B105-49B6-823D-4C714B795B72}" srcOrd="1" destOrd="0" presId="urn:microsoft.com/office/officeart/2005/8/layout/list1"/>
    <dgm:cxn modelId="{922BC3D5-CE0B-4DAF-A195-4C5215F1DD7F}" type="presOf" srcId="{910DC688-ECC1-46D6-90E2-5D75E5CFA3FC}" destId="{0C6A1E47-160F-48B8-AA11-9C6661A01EF0}" srcOrd="1" destOrd="0" presId="urn:microsoft.com/office/officeart/2005/8/layout/list1"/>
    <dgm:cxn modelId="{4F0A69F3-9D9C-44AD-B628-40B6EBF5922D}" type="presOf" srcId="{9DDFBB48-524E-47FC-84C4-C7EBA29011F3}" destId="{20DE32C4-A022-45C2-876F-E5530BE71C74}" srcOrd="0" destOrd="0" presId="urn:microsoft.com/office/officeart/2005/8/layout/list1"/>
    <dgm:cxn modelId="{775FCAF8-2E01-4E25-A12B-AB198328B895}" srcId="{548E5BA7-139C-426B-89F7-6FDCC9986254}" destId="{4DE9EA9A-0295-4EFB-9476-3B623BFC63D7}" srcOrd="3" destOrd="0" parTransId="{1CB33853-72FD-48F0-9DF6-263DA99B6E90}" sibTransId="{E32F12E9-88E0-4A46-9E98-1D88C5634E07}"/>
    <dgm:cxn modelId="{7F5A34F9-F846-4A4B-8D8A-5BC56CF8E680}" type="presOf" srcId="{9DDFBB48-524E-47FC-84C4-C7EBA29011F3}" destId="{9BB86192-9B5D-4B8A-B3E2-2753259F3AE5}" srcOrd="1" destOrd="0" presId="urn:microsoft.com/office/officeart/2005/8/layout/list1"/>
    <dgm:cxn modelId="{470203FC-2D44-421E-8428-B2C5D2CB6E20}" type="presOf" srcId="{EAF75D90-4723-4848-AA4C-6124C13DA747}" destId="{A95029AC-89E1-4F1E-BC63-4C5EC467E6F8}" srcOrd="1" destOrd="0" presId="urn:microsoft.com/office/officeart/2005/8/layout/list1"/>
    <dgm:cxn modelId="{8B7F6B6F-17E0-49F3-B2E1-ED69242ACA68}" type="presParOf" srcId="{D33596F6-0387-4E81-AA22-5647C82493BE}" destId="{7E7EC990-8F4A-446F-B957-2B5851B95817}" srcOrd="0" destOrd="0" presId="urn:microsoft.com/office/officeart/2005/8/layout/list1"/>
    <dgm:cxn modelId="{20B47115-ABD7-4A6B-B04D-8074B5B87B35}" type="presParOf" srcId="{7E7EC990-8F4A-446F-B957-2B5851B95817}" destId="{08F8784F-DE29-4A72-AC74-527AD7CDEE04}" srcOrd="0" destOrd="0" presId="urn:microsoft.com/office/officeart/2005/8/layout/list1"/>
    <dgm:cxn modelId="{787AEA76-EDC0-4E4F-8D21-7F092DBC7223}" type="presParOf" srcId="{7E7EC990-8F4A-446F-B957-2B5851B95817}" destId="{19B87EFE-EE8E-4D49-80CB-CB255DC90386}" srcOrd="1" destOrd="0" presId="urn:microsoft.com/office/officeart/2005/8/layout/list1"/>
    <dgm:cxn modelId="{EA38F4D0-A710-43DE-84EE-442063479B1C}" type="presParOf" srcId="{D33596F6-0387-4E81-AA22-5647C82493BE}" destId="{495B64E2-6ED8-4A2C-ABD7-475394D55342}" srcOrd="1" destOrd="0" presId="urn:microsoft.com/office/officeart/2005/8/layout/list1"/>
    <dgm:cxn modelId="{4E0B9562-F0CE-418B-B708-D6D5E6C416C4}" type="presParOf" srcId="{D33596F6-0387-4E81-AA22-5647C82493BE}" destId="{B04F9DC1-8189-462F-9CE6-DAB413F95679}" srcOrd="2" destOrd="0" presId="urn:microsoft.com/office/officeart/2005/8/layout/list1"/>
    <dgm:cxn modelId="{2B8243FD-5B99-4863-A869-3CD741BEFE24}" type="presParOf" srcId="{D33596F6-0387-4E81-AA22-5647C82493BE}" destId="{97A31753-39CE-49E6-8DF5-70DEA860D7BF}" srcOrd="3" destOrd="0" presId="urn:microsoft.com/office/officeart/2005/8/layout/list1"/>
    <dgm:cxn modelId="{D84DDA0E-1E63-48F3-8A78-FE34BAA67A4B}" type="presParOf" srcId="{D33596F6-0387-4E81-AA22-5647C82493BE}" destId="{7F7AFA30-5092-457B-8993-083A4DEDD5EF}" srcOrd="4" destOrd="0" presId="urn:microsoft.com/office/officeart/2005/8/layout/list1"/>
    <dgm:cxn modelId="{5A51E778-DFCF-41D8-B47D-8A1F815E64AF}" type="presParOf" srcId="{7F7AFA30-5092-457B-8993-083A4DEDD5EF}" destId="{61D21AA2-CBBD-4B31-AC3C-41DBE89FF122}" srcOrd="0" destOrd="0" presId="urn:microsoft.com/office/officeart/2005/8/layout/list1"/>
    <dgm:cxn modelId="{A77F1558-88BD-499B-8BBC-8C10C3E30C00}" type="presParOf" srcId="{7F7AFA30-5092-457B-8993-083A4DEDD5EF}" destId="{02102633-764F-4C30-AEC0-514F4F7EC8B5}" srcOrd="1" destOrd="0" presId="urn:microsoft.com/office/officeart/2005/8/layout/list1"/>
    <dgm:cxn modelId="{6CA3FB7D-CDEB-4B9A-91B9-5FEEFC8D9972}" type="presParOf" srcId="{D33596F6-0387-4E81-AA22-5647C82493BE}" destId="{110AA3EF-DF9F-48AF-AC35-7BB57CC6BF4E}" srcOrd="5" destOrd="0" presId="urn:microsoft.com/office/officeart/2005/8/layout/list1"/>
    <dgm:cxn modelId="{118D689E-AF29-46D4-A962-26450A06138F}" type="presParOf" srcId="{D33596F6-0387-4E81-AA22-5647C82493BE}" destId="{E87BA916-7EC7-4CD1-8B4E-67D8E09E31D4}" srcOrd="6" destOrd="0" presId="urn:microsoft.com/office/officeart/2005/8/layout/list1"/>
    <dgm:cxn modelId="{28A5D344-6F27-48B5-B007-67648DBF6CE6}" type="presParOf" srcId="{D33596F6-0387-4E81-AA22-5647C82493BE}" destId="{F8A6B6A1-5637-4359-86B3-09E7B38A481B}" srcOrd="7" destOrd="0" presId="urn:microsoft.com/office/officeart/2005/8/layout/list1"/>
    <dgm:cxn modelId="{36F489CA-873A-45B4-930A-4845B2074504}" type="presParOf" srcId="{D33596F6-0387-4E81-AA22-5647C82493BE}" destId="{2F24DA53-9F28-4784-9718-4FF486C4937B}" srcOrd="8" destOrd="0" presId="urn:microsoft.com/office/officeart/2005/8/layout/list1"/>
    <dgm:cxn modelId="{F17E923C-14FF-4BEA-B3FD-DB64BA85FA01}" type="presParOf" srcId="{2F24DA53-9F28-4784-9718-4FF486C4937B}" destId="{0B4E1DBB-903A-4A8A-8304-7F35E1DD3608}" srcOrd="0" destOrd="0" presId="urn:microsoft.com/office/officeart/2005/8/layout/list1"/>
    <dgm:cxn modelId="{DF74D9DE-39FD-47C2-B85E-976D72D68268}" type="presParOf" srcId="{2F24DA53-9F28-4784-9718-4FF486C4937B}" destId="{C850BFBB-0B1B-410F-A98B-7EF17C078B0E}" srcOrd="1" destOrd="0" presId="urn:microsoft.com/office/officeart/2005/8/layout/list1"/>
    <dgm:cxn modelId="{B1CCD960-4245-4678-8777-ABDB3C2D6A88}" type="presParOf" srcId="{D33596F6-0387-4E81-AA22-5647C82493BE}" destId="{CB7A183B-7B5D-4011-A26C-95F17A6332CF}" srcOrd="9" destOrd="0" presId="urn:microsoft.com/office/officeart/2005/8/layout/list1"/>
    <dgm:cxn modelId="{3E4299F2-DAC5-4299-836B-1ADE331A4377}" type="presParOf" srcId="{D33596F6-0387-4E81-AA22-5647C82493BE}" destId="{68CDAE6D-2177-473E-B1D2-93C9EFCC18CB}" srcOrd="10" destOrd="0" presId="urn:microsoft.com/office/officeart/2005/8/layout/list1"/>
    <dgm:cxn modelId="{D6A53E3E-02E4-4873-9A2D-E11497BB6FF4}" type="presParOf" srcId="{D33596F6-0387-4E81-AA22-5647C82493BE}" destId="{2CFBFA38-D824-4FC0-BC01-CBDE37D9F5B3}" srcOrd="11" destOrd="0" presId="urn:microsoft.com/office/officeart/2005/8/layout/list1"/>
    <dgm:cxn modelId="{5D491F8E-A088-42AC-8D61-7695B960CE9A}" type="presParOf" srcId="{D33596F6-0387-4E81-AA22-5647C82493BE}" destId="{F4D2BF5D-C3EB-4CBC-8C87-768C9D4EB374}" srcOrd="12" destOrd="0" presId="urn:microsoft.com/office/officeart/2005/8/layout/list1"/>
    <dgm:cxn modelId="{FF3850CE-F2A3-4F55-BE9B-FB86BAAF6E5B}" type="presParOf" srcId="{F4D2BF5D-C3EB-4CBC-8C87-768C9D4EB374}" destId="{44E2D38D-C621-4DE1-AD1B-DF39786A88D1}" srcOrd="0" destOrd="0" presId="urn:microsoft.com/office/officeart/2005/8/layout/list1"/>
    <dgm:cxn modelId="{D264F0E5-20C2-405E-A8DE-A46E235A055D}" type="presParOf" srcId="{F4D2BF5D-C3EB-4CBC-8C87-768C9D4EB374}" destId="{A5578C90-49C9-4052-BE4C-0B5BBC1CAF61}" srcOrd="1" destOrd="0" presId="urn:microsoft.com/office/officeart/2005/8/layout/list1"/>
    <dgm:cxn modelId="{DC1B667A-B060-48B0-988A-E1D90BAB70CF}" type="presParOf" srcId="{D33596F6-0387-4E81-AA22-5647C82493BE}" destId="{DD883938-B03F-4A48-8650-F21509803A90}" srcOrd="13" destOrd="0" presId="urn:microsoft.com/office/officeart/2005/8/layout/list1"/>
    <dgm:cxn modelId="{148F9B95-6619-4179-A55F-1A985C9B41BE}" type="presParOf" srcId="{D33596F6-0387-4E81-AA22-5647C82493BE}" destId="{8DC83C71-1B61-465E-B18F-3CFC15A71AA9}" srcOrd="14" destOrd="0" presId="urn:microsoft.com/office/officeart/2005/8/layout/list1"/>
    <dgm:cxn modelId="{2CB9C02F-D031-4D99-B5E9-30EA806A07D2}" type="presParOf" srcId="{D33596F6-0387-4E81-AA22-5647C82493BE}" destId="{35253B41-8397-46E4-BCE3-9D7820E06A63}" srcOrd="15" destOrd="0" presId="urn:microsoft.com/office/officeart/2005/8/layout/list1"/>
    <dgm:cxn modelId="{D83B380D-6D8A-4AE2-83E1-C41B6089CAC8}" type="presParOf" srcId="{D33596F6-0387-4E81-AA22-5647C82493BE}" destId="{E0E7FA60-A656-4B29-87F9-7F82D17B286A}" srcOrd="16" destOrd="0" presId="urn:microsoft.com/office/officeart/2005/8/layout/list1"/>
    <dgm:cxn modelId="{063541F4-1BBC-4704-AAC2-F3D9B460CFA2}" type="presParOf" srcId="{E0E7FA60-A656-4B29-87F9-7F82D17B286A}" destId="{E1AEB959-A4BC-41CC-AB64-F143846F92DB}" srcOrd="0" destOrd="0" presId="urn:microsoft.com/office/officeart/2005/8/layout/list1"/>
    <dgm:cxn modelId="{AB8BD3C1-F6EB-43FE-8D39-04B33800FB23}" type="presParOf" srcId="{E0E7FA60-A656-4B29-87F9-7F82D17B286A}" destId="{0C6A1E47-160F-48B8-AA11-9C6661A01EF0}" srcOrd="1" destOrd="0" presId="urn:microsoft.com/office/officeart/2005/8/layout/list1"/>
    <dgm:cxn modelId="{5CB8606D-FC2D-475B-B948-1EC485A20E1A}" type="presParOf" srcId="{D33596F6-0387-4E81-AA22-5647C82493BE}" destId="{BAD03946-0A55-47BD-965E-E45D751CB5DC}" srcOrd="17" destOrd="0" presId="urn:microsoft.com/office/officeart/2005/8/layout/list1"/>
    <dgm:cxn modelId="{66E3A79B-A897-4D56-9293-96582461BD16}" type="presParOf" srcId="{D33596F6-0387-4E81-AA22-5647C82493BE}" destId="{106667C8-3CF0-475D-928B-58F7870A8F1D}" srcOrd="18" destOrd="0" presId="urn:microsoft.com/office/officeart/2005/8/layout/list1"/>
    <dgm:cxn modelId="{2A4419BA-3CA3-431F-B4A1-40FB35DDFEB5}" type="presParOf" srcId="{D33596F6-0387-4E81-AA22-5647C82493BE}" destId="{6D3776D5-0B96-433A-96A4-4B691747D87B}" srcOrd="19" destOrd="0" presId="urn:microsoft.com/office/officeart/2005/8/layout/list1"/>
    <dgm:cxn modelId="{8CC989BC-6698-4319-9E3C-7A8FFFE1B369}" type="presParOf" srcId="{D33596F6-0387-4E81-AA22-5647C82493BE}" destId="{0F4D78D1-E825-43BE-973F-422BE2880F8C}" srcOrd="20" destOrd="0" presId="urn:microsoft.com/office/officeart/2005/8/layout/list1"/>
    <dgm:cxn modelId="{0F17B831-5169-4DBF-8F30-275DFE3BA6F6}" type="presParOf" srcId="{0F4D78D1-E825-43BE-973F-422BE2880F8C}" destId="{C643665E-493B-4A4F-A717-9BEA8842CD90}" srcOrd="0" destOrd="0" presId="urn:microsoft.com/office/officeart/2005/8/layout/list1"/>
    <dgm:cxn modelId="{03A7344F-07D3-4210-B7DB-5D3D0A6EAC2C}" type="presParOf" srcId="{0F4D78D1-E825-43BE-973F-422BE2880F8C}" destId="{2FD1299F-359E-4584-9903-80A47193E03A}" srcOrd="1" destOrd="0" presId="urn:microsoft.com/office/officeart/2005/8/layout/list1"/>
    <dgm:cxn modelId="{C5F195C0-4A00-4A2C-8D4D-5ADD1CDB7ABD}" type="presParOf" srcId="{D33596F6-0387-4E81-AA22-5647C82493BE}" destId="{D04197B4-BEE9-4EF4-A590-38D9D71CB048}" srcOrd="21" destOrd="0" presId="urn:microsoft.com/office/officeart/2005/8/layout/list1"/>
    <dgm:cxn modelId="{3401EDAD-2FD3-45C1-B174-A101D89D48A8}" type="presParOf" srcId="{D33596F6-0387-4E81-AA22-5647C82493BE}" destId="{28326635-FDF9-47E5-86A2-9F72FD5D5F83}" srcOrd="22" destOrd="0" presId="urn:microsoft.com/office/officeart/2005/8/layout/list1"/>
    <dgm:cxn modelId="{2F2DF427-1D58-4671-AA1D-BB42A529D6D5}" type="presParOf" srcId="{D33596F6-0387-4E81-AA22-5647C82493BE}" destId="{9BD897F5-5206-492F-92E9-ACE95759DDA1}" srcOrd="23" destOrd="0" presId="urn:microsoft.com/office/officeart/2005/8/layout/list1"/>
    <dgm:cxn modelId="{C2124236-2A64-4B07-BFA5-6FE13757BE63}" type="presParOf" srcId="{D33596F6-0387-4E81-AA22-5647C82493BE}" destId="{BA463C80-169E-423B-8DA6-21D34FB75CFB}" srcOrd="24" destOrd="0" presId="urn:microsoft.com/office/officeart/2005/8/layout/list1"/>
    <dgm:cxn modelId="{FFF782A7-FF1E-4694-8F84-0622DD0483F6}" type="presParOf" srcId="{BA463C80-169E-423B-8DA6-21D34FB75CFB}" destId="{4624F777-1362-4433-A9BC-517B1F152F1B}" srcOrd="0" destOrd="0" presId="urn:microsoft.com/office/officeart/2005/8/layout/list1"/>
    <dgm:cxn modelId="{EDA76F2A-00E8-44F1-91EC-BCAFB1706810}" type="presParOf" srcId="{BA463C80-169E-423B-8DA6-21D34FB75CFB}" destId="{A88946DD-B105-49B6-823D-4C714B795B72}" srcOrd="1" destOrd="0" presId="urn:microsoft.com/office/officeart/2005/8/layout/list1"/>
    <dgm:cxn modelId="{236A18B8-0684-42E6-9C22-5227C985E254}" type="presParOf" srcId="{D33596F6-0387-4E81-AA22-5647C82493BE}" destId="{682E3F3B-9019-4BAE-93C4-B5F2E60E1463}" srcOrd="25" destOrd="0" presId="urn:microsoft.com/office/officeart/2005/8/layout/list1"/>
    <dgm:cxn modelId="{09B0B008-D811-48E1-9571-F0018076A9CC}" type="presParOf" srcId="{D33596F6-0387-4E81-AA22-5647C82493BE}" destId="{B206F4C0-C8F5-4434-8627-F8DD90B31BC8}" srcOrd="26" destOrd="0" presId="urn:microsoft.com/office/officeart/2005/8/layout/list1"/>
    <dgm:cxn modelId="{6A6B69DF-0002-40B1-9B10-2B0C7DCC5209}" type="presParOf" srcId="{D33596F6-0387-4E81-AA22-5647C82493BE}" destId="{44AC0A31-141E-4151-9B47-6AF1C9D47DA1}" srcOrd="27" destOrd="0" presId="urn:microsoft.com/office/officeart/2005/8/layout/list1"/>
    <dgm:cxn modelId="{58EA4132-4448-4AF2-A9F5-A743ACBE1132}" type="presParOf" srcId="{D33596F6-0387-4E81-AA22-5647C82493BE}" destId="{EB1C9E10-8E44-4874-B87E-6EE18E6AC2E5}" srcOrd="28" destOrd="0" presId="urn:microsoft.com/office/officeart/2005/8/layout/list1"/>
    <dgm:cxn modelId="{84B73D44-2362-439A-AA92-37EFD5AD5157}" type="presParOf" srcId="{EB1C9E10-8E44-4874-B87E-6EE18E6AC2E5}" destId="{7D1F8B56-433E-49F8-8CDE-7564F717983C}" srcOrd="0" destOrd="0" presId="urn:microsoft.com/office/officeart/2005/8/layout/list1"/>
    <dgm:cxn modelId="{2A724D0D-25AC-44C8-BFF1-9B1C0B414547}" type="presParOf" srcId="{EB1C9E10-8E44-4874-B87E-6EE18E6AC2E5}" destId="{4E445145-AED9-485B-A529-7927013B3642}" srcOrd="1" destOrd="0" presId="urn:microsoft.com/office/officeart/2005/8/layout/list1"/>
    <dgm:cxn modelId="{204FAF46-5E30-42A3-9741-D0DCF38F4519}" type="presParOf" srcId="{D33596F6-0387-4E81-AA22-5647C82493BE}" destId="{5743B155-0027-4866-8949-7A9A985431C2}" srcOrd="29" destOrd="0" presId="urn:microsoft.com/office/officeart/2005/8/layout/list1"/>
    <dgm:cxn modelId="{8B68BA02-DFC2-401C-84E8-E0C75081AA24}" type="presParOf" srcId="{D33596F6-0387-4E81-AA22-5647C82493BE}" destId="{5A2DE0B9-9DD7-4A30-AB19-7A350BC973E0}" srcOrd="30" destOrd="0" presId="urn:microsoft.com/office/officeart/2005/8/layout/list1"/>
    <dgm:cxn modelId="{88ACCAB1-C3B5-460E-8EF6-0E8AA3F5701D}" type="presParOf" srcId="{D33596F6-0387-4E81-AA22-5647C82493BE}" destId="{C839E168-6DCA-49C4-A279-4C8726A3F00F}" srcOrd="31" destOrd="0" presId="urn:microsoft.com/office/officeart/2005/8/layout/list1"/>
    <dgm:cxn modelId="{BE6ECBB9-FB76-478A-9C19-F51272CA1C03}" type="presParOf" srcId="{D33596F6-0387-4E81-AA22-5647C82493BE}" destId="{04C8FE97-EF29-469E-9B2A-43DC1CA2F0A8}" srcOrd="32" destOrd="0" presId="urn:microsoft.com/office/officeart/2005/8/layout/list1"/>
    <dgm:cxn modelId="{C99A77F0-7622-4971-9D38-7E15EE4A8885}" type="presParOf" srcId="{04C8FE97-EF29-469E-9B2A-43DC1CA2F0A8}" destId="{37FC5D2F-677F-4F91-851C-67233AF3BC09}" srcOrd="0" destOrd="0" presId="urn:microsoft.com/office/officeart/2005/8/layout/list1"/>
    <dgm:cxn modelId="{4B4B185F-7478-4A05-95A4-D285BD54AE05}" type="presParOf" srcId="{04C8FE97-EF29-469E-9B2A-43DC1CA2F0A8}" destId="{8E5ED251-328F-4D45-B653-72712F48C97C}" srcOrd="1" destOrd="0" presId="urn:microsoft.com/office/officeart/2005/8/layout/list1"/>
    <dgm:cxn modelId="{B9375EB7-9026-481F-A550-09CAC74F87A3}" type="presParOf" srcId="{D33596F6-0387-4E81-AA22-5647C82493BE}" destId="{DD7FEFC5-6CCF-4E33-8200-1C6338C57215}" srcOrd="33" destOrd="0" presId="urn:microsoft.com/office/officeart/2005/8/layout/list1"/>
    <dgm:cxn modelId="{F1B0D2D8-AAEE-416D-AEE0-B24E923BC82C}" type="presParOf" srcId="{D33596F6-0387-4E81-AA22-5647C82493BE}" destId="{9A8B2044-1180-4423-8EB4-D939AB910ED5}" srcOrd="34" destOrd="0" presId="urn:microsoft.com/office/officeart/2005/8/layout/list1"/>
    <dgm:cxn modelId="{D875DDF8-4998-457A-8BFD-A31B8DB2A6A1}" type="presParOf" srcId="{D33596F6-0387-4E81-AA22-5647C82493BE}" destId="{EEA0B182-CE03-4801-968E-A6523C6C51DD}" srcOrd="35" destOrd="0" presId="urn:microsoft.com/office/officeart/2005/8/layout/list1"/>
    <dgm:cxn modelId="{C7BB41DD-B694-468D-885E-BD1A94FE2C4F}" type="presParOf" srcId="{D33596F6-0387-4E81-AA22-5647C82493BE}" destId="{5A6BD477-FB58-4272-990C-AB164821E5C2}" srcOrd="36" destOrd="0" presId="urn:microsoft.com/office/officeart/2005/8/layout/list1"/>
    <dgm:cxn modelId="{5A12D69D-5DC9-4C42-9123-8C9BBF0640FC}" type="presParOf" srcId="{5A6BD477-FB58-4272-990C-AB164821E5C2}" destId="{20DE32C4-A022-45C2-876F-E5530BE71C74}" srcOrd="0" destOrd="0" presId="urn:microsoft.com/office/officeart/2005/8/layout/list1"/>
    <dgm:cxn modelId="{C540A03B-CA3B-46E2-BAC8-F512A8F55AE7}" type="presParOf" srcId="{5A6BD477-FB58-4272-990C-AB164821E5C2}" destId="{9BB86192-9B5D-4B8A-B3E2-2753259F3AE5}" srcOrd="1" destOrd="0" presId="urn:microsoft.com/office/officeart/2005/8/layout/list1"/>
    <dgm:cxn modelId="{42BC698F-E146-4132-BEC3-8C6A237B43A4}" type="presParOf" srcId="{D33596F6-0387-4E81-AA22-5647C82493BE}" destId="{9A3E241C-7BE5-4888-9ED8-D970D831CFE0}" srcOrd="37" destOrd="0" presId="urn:microsoft.com/office/officeart/2005/8/layout/list1"/>
    <dgm:cxn modelId="{79C5BF32-9904-4215-88BA-B83465C8D6C9}" type="presParOf" srcId="{D33596F6-0387-4E81-AA22-5647C82493BE}" destId="{5283829B-7D84-48A6-B86C-F83F61631188}" srcOrd="38" destOrd="0" presId="urn:microsoft.com/office/officeart/2005/8/layout/list1"/>
    <dgm:cxn modelId="{A8ECDDFF-92C4-48DB-A37B-BBFE63B44539}" type="presParOf" srcId="{D33596F6-0387-4E81-AA22-5647C82493BE}" destId="{FDD1C63A-D52D-42D6-860E-88D87D62737A}" srcOrd="39" destOrd="0" presId="urn:microsoft.com/office/officeart/2005/8/layout/list1"/>
    <dgm:cxn modelId="{CA126701-1912-4CDE-8AF8-BEE9DAB4C712}" type="presParOf" srcId="{D33596F6-0387-4E81-AA22-5647C82493BE}" destId="{A284800B-0AE4-4FDE-B6B3-FE7AA08A2750}" srcOrd="40" destOrd="0" presId="urn:microsoft.com/office/officeart/2005/8/layout/list1"/>
    <dgm:cxn modelId="{6E0AFB3A-1A64-4185-9F00-5DD466A988BB}" type="presParOf" srcId="{A284800B-0AE4-4FDE-B6B3-FE7AA08A2750}" destId="{0D1A94B7-2603-457B-A57E-FA0643B24BCF}" srcOrd="0" destOrd="0" presId="urn:microsoft.com/office/officeart/2005/8/layout/list1"/>
    <dgm:cxn modelId="{3D2F8F7E-1C1D-4FE9-9944-2F97D1F19299}" type="presParOf" srcId="{A284800B-0AE4-4FDE-B6B3-FE7AA08A2750}" destId="{A95029AC-89E1-4F1E-BC63-4C5EC467E6F8}" srcOrd="1" destOrd="0" presId="urn:microsoft.com/office/officeart/2005/8/layout/list1"/>
    <dgm:cxn modelId="{5839833F-7A12-4CFD-B9F3-A2F560C61E63}" type="presParOf" srcId="{D33596F6-0387-4E81-AA22-5647C82493BE}" destId="{2AC181DA-35BF-4601-A172-7CBA59D03847}" srcOrd="41" destOrd="0" presId="urn:microsoft.com/office/officeart/2005/8/layout/list1"/>
    <dgm:cxn modelId="{9986BE7E-E2FA-4839-B19B-F626E8F24F5F}" type="presParOf" srcId="{D33596F6-0387-4E81-AA22-5647C82493BE}" destId="{FEC97E0D-CDAF-48B7-8E98-10CDC073A59E}" srcOrd="42" destOrd="0" presId="urn:microsoft.com/office/officeart/2005/8/layout/list1"/>
    <dgm:cxn modelId="{CDF4C6A3-640A-494E-82A1-5DD505D9124A}" type="presParOf" srcId="{D33596F6-0387-4E81-AA22-5647C82493BE}" destId="{CC430766-D98E-4871-B458-2CC4445FE75E}" srcOrd="43" destOrd="0" presId="urn:microsoft.com/office/officeart/2005/8/layout/list1"/>
    <dgm:cxn modelId="{14403300-6F4A-4267-A1DD-2F057D3816E6}" type="presParOf" srcId="{D33596F6-0387-4E81-AA22-5647C82493BE}" destId="{5ABA514C-2F5C-4985-8DAC-1AC103B900E9}" srcOrd="44" destOrd="0" presId="urn:microsoft.com/office/officeart/2005/8/layout/list1"/>
    <dgm:cxn modelId="{DBDAD8B6-8E2F-408F-961D-3C7F6919005A}" type="presParOf" srcId="{5ABA514C-2F5C-4985-8DAC-1AC103B900E9}" destId="{2D7C452A-A490-4694-A122-46DDAA541280}" srcOrd="0" destOrd="0" presId="urn:microsoft.com/office/officeart/2005/8/layout/list1"/>
    <dgm:cxn modelId="{42214C61-395B-4BBF-91E3-3B3D96D0B78C}" type="presParOf" srcId="{5ABA514C-2F5C-4985-8DAC-1AC103B900E9}" destId="{ED7B8F8B-D588-48E6-B9D8-54BB6B12A690}" srcOrd="1" destOrd="0" presId="urn:microsoft.com/office/officeart/2005/8/layout/list1"/>
    <dgm:cxn modelId="{AFC03D8E-D117-4D51-8FF1-801E9DF1EE79}" type="presParOf" srcId="{D33596F6-0387-4E81-AA22-5647C82493BE}" destId="{29063C17-BDC9-49C8-9442-C1CCB8B96E3D}" srcOrd="45" destOrd="0" presId="urn:microsoft.com/office/officeart/2005/8/layout/list1"/>
    <dgm:cxn modelId="{240D24E5-98CF-4C66-A0B6-3DF02F802CE9}" type="presParOf" srcId="{D33596F6-0387-4E81-AA22-5647C82493BE}" destId="{BC94104F-623C-4B87-8839-AFCA25DD98C0}" srcOrd="4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FC28A39-CEFE-4F73-9077-8360496B80DC}" type="doc">
      <dgm:prSet loTypeId="urn:microsoft.com/office/officeart/2005/8/layout/vList2" loCatId="list" qsTypeId="urn:microsoft.com/office/officeart/2005/8/quickstyle/simple3" qsCatId="simple" csTypeId="urn:microsoft.com/office/officeart/2005/8/colors/accent1_5" csCatId="accent1" phldr="1"/>
      <dgm:spPr/>
      <dgm:t>
        <a:bodyPr/>
        <a:lstStyle/>
        <a:p>
          <a:endParaRPr lang="en-US"/>
        </a:p>
      </dgm:t>
    </dgm:pt>
    <dgm:pt modelId="{878553B2-7AB2-46D0-931C-E2E8587F8541}">
      <dgm:prSet custT="1"/>
      <dgm:spPr/>
      <dgm:t>
        <a:bodyPr/>
        <a:lstStyle/>
        <a:p>
          <a:pPr rtl="0"/>
          <a:r>
            <a:rPr lang="en-US" sz="1800" dirty="0">
              <a:solidFill>
                <a:srgbClr val="002060"/>
              </a:solidFill>
            </a:rPr>
            <a:t>Students should have the knowledge of computer organization</a:t>
          </a:r>
        </a:p>
      </dgm:t>
    </dgm:pt>
    <dgm:pt modelId="{F71B97A4-CEE4-4B79-B4DE-CE3B193A629F}" type="parTrans" cxnId="{CBD3A26E-CB15-42AA-AB1D-497E41D0DB02}">
      <dgm:prSet/>
      <dgm:spPr/>
      <dgm:t>
        <a:bodyPr/>
        <a:lstStyle/>
        <a:p>
          <a:endParaRPr lang="en-US"/>
        </a:p>
      </dgm:t>
    </dgm:pt>
    <dgm:pt modelId="{7B1727D7-BB73-46B5-99C8-B468CE97E783}" type="sibTrans" cxnId="{CBD3A26E-CB15-42AA-AB1D-497E41D0DB02}">
      <dgm:prSet/>
      <dgm:spPr/>
      <dgm:t>
        <a:bodyPr/>
        <a:lstStyle/>
        <a:p>
          <a:endParaRPr lang="en-US"/>
        </a:p>
      </dgm:t>
    </dgm:pt>
    <dgm:pt modelId="{8899F491-005D-4F6B-817E-2178B1CE4EEB}">
      <dgm:prSet custT="1"/>
      <dgm:spPr/>
      <dgm:t>
        <a:bodyPr/>
        <a:lstStyle/>
        <a:p>
          <a:pPr rtl="0"/>
          <a:r>
            <a:rPr lang="en-US" sz="1800" dirty="0">
              <a:solidFill>
                <a:srgbClr val="002060"/>
              </a:solidFill>
            </a:rPr>
            <a:t>Students should know the artificial intelligence basic concepts. </a:t>
          </a:r>
        </a:p>
      </dgm:t>
    </dgm:pt>
    <dgm:pt modelId="{4C8B1D2D-25CB-4068-AB25-4B05EBEC8901}" type="parTrans" cxnId="{66301D15-22B9-4BD6-9833-6571569DBDB7}">
      <dgm:prSet/>
      <dgm:spPr/>
      <dgm:t>
        <a:bodyPr/>
        <a:lstStyle/>
        <a:p>
          <a:endParaRPr lang="en-US"/>
        </a:p>
      </dgm:t>
    </dgm:pt>
    <dgm:pt modelId="{61B65048-1390-43D1-A8DB-4A727BB29741}" type="sibTrans" cxnId="{66301D15-22B9-4BD6-9833-6571569DBDB7}">
      <dgm:prSet/>
      <dgm:spPr/>
      <dgm:t>
        <a:bodyPr/>
        <a:lstStyle/>
        <a:p>
          <a:endParaRPr lang="en-US"/>
        </a:p>
      </dgm:t>
    </dgm:pt>
    <dgm:pt modelId="{27020DC9-4531-4652-A243-695A6126C379}">
      <dgm:prSet custT="1"/>
      <dgm:spPr/>
      <dgm:t>
        <a:bodyPr/>
        <a:lstStyle/>
        <a:p>
          <a:pPr rtl="0"/>
          <a:r>
            <a:rPr lang="en-US" sz="1800" dirty="0">
              <a:solidFill>
                <a:srgbClr val="002060"/>
              </a:solidFill>
            </a:rPr>
            <a:t>Students should be able to create, design and manipulate the images and idea about pixels</a:t>
          </a:r>
        </a:p>
      </dgm:t>
    </dgm:pt>
    <dgm:pt modelId="{3B3688DD-9A38-4953-B425-34C7C9EAA2AD}" type="sibTrans" cxnId="{8C44F8DE-B802-4E48-A637-75A25B987C4A}">
      <dgm:prSet/>
      <dgm:spPr/>
      <dgm:t>
        <a:bodyPr/>
        <a:lstStyle/>
        <a:p>
          <a:endParaRPr lang="en-US"/>
        </a:p>
      </dgm:t>
    </dgm:pt>
    <dgm:pt modelId="{06774066-0DAF-4B4C-97F1-45C84C713B57}" type="parTrans" cxnId="{8C44F8DE-B802-4E48-A637-75A25B987C4A}">
      <dgm:prSet/>
      <dgm:spPr/>
      <dgm:t>
        <a:bodyPr/>
        <a:lstStyle/>
        <a:p>
          <a:endParaRPr lang="en-US"/>
        </a:p>
      </dgm:t>
    </dgm:pt>
    <dgm:pt modelId="{ED12C27D-48EC-46B3-BCD0-10543FA21F01}" type="pres">
      <dgm:prSet presAssocID="{1FC28A39-CEFE-4F73-9077-8360496B80DC}" presName="linear" presStyleCnt="0">
        <dgm:presLayoutVars>
          <dgm:animLvl val="lvl"/>
          <dgm:resizeHandles val="exact"/>
        </dgm:presLayoutVars>
      </dgm:prSet>
      <dgm:spPr/>
    </dgm:pt>
    <dgm:pt modelId="{52FA7E8A-D5D9-47CB-81AF-F7191FAE1B94}" type="pres">
      <dgm:prSet presAssocID="{878553B2-7AB2-46D0-931C-E2E8587F8541}" presName="parentText" presStyleLbl="node1" presStyleIdx="0" presStyleCnt="3">
        <dgm:presLayoutVars>
          <dgm:chMax val="0"/>
          <dgm:bulletEnabled val="1"/>
        </dgm:presLayoutVars>
      </dgm:prSet>
      <dgm:spPr/>
    </dgm:pt>
    <dgm:pt modelId="{705AE775-66DB-4E07-AEC5-2FCCA3611473}" type="pres">
      <dgm:prSet presAssocID="{7B1727D7-BB73-46B5-99C8-B468CE97E783}" presName="spacer" presStyleCnt="0"/>
      <dgm:spPr/>
    </dgm:pt>
    <dgm:pt modelId="{79A547AB-E9E5-45A9-B71D-435BE91D3ADD}" type="pres">
      <dgm:prSet presAssocID="{8899F491-005D-4F6B-817E-2178B1CE4EEB}" presName="parentText" presStyleLbl="node1" presStyleIdx="1" presStyleCnt="3">
        <dgm:presLayoutVars>
          <dgm:chMax val="0"/>
          <dgm:bulletEnabled val="1"/>
        </dgm:presLayoutVars>
      </dgm:prSet>
      <dgm:spPr/>
    </dgm:pt>
    <dgm:pt modelId="{FA0F0EB9-7FC5-4C15-8285-BD08D79D5336}" type="pres">
      <dgm:prSet presAssocID="{61B65048-1390-43D1-A8DB-4A727BB29741}" presName="spacer" presStyleCnt="0"/>
      <dgm:spPr/>
    </dgm:pt>
    <dgm:pt modelId="{48FAC247-B64A-44FB-9BF6-C529E8C91B3B}" type="pres">
      <dgm:prSet presAssocID="{27020DC9-4531-4652-A243-695A6126C379}" presName="parentText" presStyleLbl="node1" presStyleIdx="2" presStyleCnt="3">
        <dgm:presLayoutVars>
          <dgm:chMax val="0"/>
          <dgm:bulletEnabled val="1"/>
        </dgm:presLayoutVars>
      </dgm:prSet>
      <dgm:spPr/>
    </dgm:pt>
  </dgm:ptLst>
  <dgm:cxnLst>
    <dgm:cxn modelId="{66301D15-22B9-4BD6-9833-6571569DBDB7}" srcId="{1FC28A39-CEFE-4F73-9077-8360496B80DC}" destId="{8899F491-005D-4F6B-817E-2178B1CE4EEB}" srcOrd="1" destOrd="0" parTransId="{4C8B1D2D-25CB-4068-AB25-4B05EBEC8901}" sibTransId="{61B65048-1390-43D1-A8DB-4A727BB29741}"/>
    <dgm:cxn modelId="{3F44403B-BFA6-4044-9204-D5A328B17CF5}" type="presOf" srcId="{8899F491-005D-4F6B-817E-2178B1CE4EEB}" destId="{79A547AB-E9E5-45A9-B71D-435BE91D3ADD}" srcOrd="0" destOrd="0" presId="urn:microsoft.com/office/officeart/2005/8/layout/vList2"/>
    <dgm:cxn modelId="{9ACD545D-5EFA-4402-B948-5162B6DA8B7D}" type="presOf" srcId="{1FC28A39-CEFE-4F73-9077-8360496B80DC}" destId="{ED12C27D-48EC-46B3-BCD0-10543FA21F01}" srcOrd="0" destOrd="0" presId="urn:microsoft.com/office/officeart/2005/8/layout/vList2"/>
    <dgm:cxn modelId="{2717896E-9541-47B3-A83F-10D3B2B25D00}" type="presOf" srcId="{878553B2-7AB2-46D0-931C-E2E8587F8541}" destId="{52FA7E8A-D5D9-47CB-81AF-F7191FAE1B94}" srcOrd="0" destOrd="0" presId="urn:microsoft.com/office/officeart/2005/8/layout/vList2"/>
    <dgm:cxn modelId="{CBD3A26E-CB15-42AA-AB1D-497E41D0DB02}" srcId="{1FC28A39-CEFE-4F73-9077-8360496B80DC}" destId="{878553B2-7AB2-46D0-931C-E2E8587F8541}" srcOrd="0" destOrd="0" parTransId="{F71B97A4-CEE4-4B79-B4DE-CE3B193A629F}" sibTransId="{7B1727D7-BB73-46B5-99C8-B468CE97E783}"/>
    <dgm:cxn modelId="{B9847759-E2F6-466C-B29F-FDF9EEB19119}" type="presOf" srcId="{27020DC9-4531-4652-A243-695A6126C379}" destId="{48FAC247-B64A-44FB-9BF6-C529E8C91B3B}" srcOrd="0" destOrd="0" presId="urn:microsoft.com/office/officeart/2005/8/layout/vList2"/>
    <dgm:cxn modelId="{8C44F8DE-B802-4E48-A637-75A25B987C4A}" srcId="{1FC28A39-CEFE-4F73-9077-8360496B80DC}" destId="{27020DC9-4531-4652-A243-695A6126C379}" srcOrd="2" destOrd="0" parTransId="{06774066-0DAF-4B4C-97F1-45C84C713B57}" sibTransId="{3B3688DD-9A38-4953-B425-34C7C9EAA2AD}"/>
    <dgm:cxn modelId="{B6703A23-0D4D-4B54-A35E-4A181FEFECE1}" type="presParOf" srcId="{ED12C27D-48EC-46B3-BCD0-10543FA21F01}" destId="{52FA7E8A-D5D9-47CB-81AF-F7191FAE1B94}" srcOrd="0" destOrd="0" presId="urn:microsoft.com/office/officeart/2005/8/layout/vList2"/>
    <dgm:cxn modelId="{7A198B5B-6C12-41E4-8991-BB6C10C45F83}" type="presParOf" srcId="{ED12C27D-48EC-46B3-BCD0-10543FA21F01}" destId="{705AE775-66DB-4E07-AEC5-2FCCA3611473}" srcOrd="1" destOrd="0" presId="urn:microsoft.com/office/officeart/2005/8/layout/vList2"/>
    <dgm:cxn modelId="{068A3B8D-DE27-4B27-BB1D-C57DA570EFFD}" type="presParOf" srcId="{ED12C27D-48EC-46B3-BCD0-10543FA21F01}" destId="{79A547AB-E9E5-45A9-B71D-435BE91D3ADD}" srcOrd="2" destOrd="0" presId="urn:microsoft.com/office/officeart/2005/8/layout/vList2"/>
    <dgm:cxn modelId="{4BF526A6-9D25-4823-B8CA-A9F492164D7C}" type="presParOf" srcId="{ED12C27D-48EC-46B3-BCD0-10543FA21F01}" destId="{FA0F0EB9-7FC5-4C15-8285-BD08D79D5336}" srcOrd="3" destOrd="0" presId="urn:microsoft.com/office/officeart/2005/8/layout/vList2"/>
    <dgm:cxn modelId="{203726D3-4174-4724-A855-8586C8C7E505}" type="presParOf" srcId="{ED12C27D-48EC-46B3-BCD0-10543FA21F01}" destId="{48FAC247-B64A-44FB-9BF6-C529E8C91B3B}"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6BB5F-F99C-4092-B11E-435C2EC87E42}">
      <dsp:nvSpPr>
        <dsp:cNvPr id="0" name=""/>
        <dsp:cNvSpPr/>
      </dsp:nvSpPr>
      <dsp:spPr>
        <a:xfrm>
          <a:off x="0" y="38970"/>
          <a:ext cx="8839200" cy="472714"/>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1" kern="1200"/>
            <a:t>Introduction to Computer Vision </a:t>
          </a:r>
          <a:endParaRPr lang="en-IN" sz="2000" kern="1200" dirty="0"/>
        </a:p>
      </dsp:txBody>
      <dsp:txXfrm>
        <a:off x="23076" y="62046"/>
        <a:ext cx="8793048" cy="426562"/>
      </dsp:txXfrm>
    </dsp:sp>
    <dsp:sp modelId="{7B5D70F3-324A-4EA4-B0FC-AAC4C5B99002}">
      <dsp:nvSpPr>
        <dsp:cNvPr id="0" name=""/>
        <dsp:cNvSpPr/>
      </dsp:nvSpPr>
      <dsp:spPr>
        <a:xfrm>
          <a:off x="0" y="626440"/>
          <a:ext cx="8839200" cy="2567565"/>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kern="1200" dirty="0"/>
            <a:t>Computer Vision, Research and Applications, (Self-Driving Cars, Facial Recognition, Augmented &amp; Mixed Reality, Healthcare). Most popular examples Categorization of Images, Object Detection, Observation of Moving Objects, Retrieval of Images Based on Their Contents, Computer Vision Tasks classification, object detection, Instance segmentation. Convolutional Neural Networks, Evolution of CNN Architectures for Image, Recent CNN </a:t>
          </a:r>
          <a:endParaRPr lang="en-IN" sz="2100" kern="1200" dirty="0"/>
        </a:p>
      </dsp:txBody>
      <dsp:txXfrm>
        <a:off x="125338" y="751778"/>
        <a:ext cx="8588524" cy="23168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6BB5F-F99C-4092-B11E-435C2EC87E42}">
      <dsp:nvSpPr>
        <dsp:cNvPr id="0" name=""/>
        <dsp:cNvSpPr/>
      </dsp:nvSpPr>
      <dsp:spPr>
        <a:xfrm>
          <a:off x="0" y="0"/>
          <a:ext cx="8839200" cy="255461"/>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1" kern="1200" dirty="0"/>
            <a:t>Architectures</a:t>
          </a:r>
          <a:r>
            <a:rPr lang="en-GB" sz="2000" kern="1200" dirty="0"/>
            <a:t>  </a:t>
          </a:r>
          <a:endParaRPr lang="en-IN" sz="2000" kern="1200" dirty="0"/>
        </a:p>
      </dsp:txBody>
      <dsp:txXfrm>
        <a:off x="12471" y="12471"/>
        <a:ext cx="8814258" cy="230519"/>
      </dsp:txXfrm>
    </dsp:sp>
    <dsp:sp modelId="{7B5D70F3-324A-4EA4-B0FC-AAC4C5B99002}">
      <dsp:nvSpPr>
        <dsp:cNvPr id="0" name=""/>
        <dsp:cNvSpPr/>
      </dsp:nvSpPr>
      <dsp:spPr>
        <a:xfrm>
          <a:off x="0" y="337186"/>
          <a:ext cx="8839200" cy="1387546"/>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t>Representation of a Three-Dimensional Moving Scene. Convolutional layers, pooling layers, and padding. Transfer learning and pre-trained models Architectures.   </a:t>
          </a:r>
          <a:endParaRPr lang="en-IN" sz="2400" kern="1200" dirty="0"/>
        </a:p>
      </dsp:txBody>
      <dsp:txXfrm>
        <a:off x="67734" y="404920"/>
        <a:ext cx="8703732" cy="1252078"/>
      </dsp:txXfrm>
    </dsp:sp>
    <dsp:sp modelId="{80F49CB3-EE90-49B1-AF3F-EAAE5DF558FE}">
      <dsp:nvSpPr>
        <dsp:cNvPr id="0" name=""/>
        <dsp:cNvSpPr/>
      </dsp:nvSpPr>
      <dsp:spPr>
        <a:xfrm>
          <a:off x="0" y="1796733"/>
          <a:ext cx="8839200" cy="1387546"/>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t>Architectures Design: LeNet-5, AlexNet, VGGNet, GoogLeNet, ResNet, Efficient Net, Mobile Net, RNN Introduction.     </a:t>
          </a:r>
          <a:endParaRPr lang="en-IN" sz="2400" kern="1200"/>
        </a:p>
      </dsp:txBody>
      <dsp:txXfrm>
        <a:off x="67734" y="1864467"/>
        <a:ext cx="8703732" cy="12520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6BB5F-F99C-4092-B11E-435C2EC87E42}">
      <dsp:nvSpPr>
        <dsp:cNvPr id="0" name=""/>
        <dsp:cNvSpPr/>
      </dsp:nvSpPr>
      <dsp:spPr>
        <a:xfrm>
          <a:off x="0" y="10179"/>
          <a:ext cx="8839200" cy="284258"/>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1" kern="1200" dirty="0"/>
            <a:t>Segmentation </a:t>
          </a:r>
          <a:r>
            <a:rPr lang="en-GB" sz="2000" kern="1200" dirty="0"/>
            <a:t>  </a:t>
          </a:r>
          <a:endParaRPr lang="en-IN" sz="2000" kern="1200" dirty="0"/>
        </a:p>
      </dsp:txBody>
      <dsp:txXfrm>
        <a:off x="13876" y="24055"/>
        <a:ext cx="8811448" cy="256506"/>
      </dsp:txXfrm>
    </dsp:sp>
    <dsp:sp modelId="{6C14554A-219F-4E02-A840-5F086559B97D}">
      <dsp:nvSpPr>
        <dsp:cNvPr id="0" name=""/>
        <dsp:cNvSpPr/>
      </dsp:nvSpPr>
      <dsp:spPr>
        <a:xfrm>
          <a:off x="0" y="383245"/>
          <a:ext cx="8839200" cy="2763613"/>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a:t>Popular Image Segmentation Architectures, FCN Architecture, Upsampling Methods, Pixel Transformations, Geometric Operations, Spatial Operations in Image Processing, Instance Segmentation, Localisation, Object detection and image segmentation using CNNs, LSTM and GRU’s. Vision Models, Vision Languages, Quality Analysis, Visual Dialogue,   Active Contours &amp; Application, Split &amp; Merge, Mean Shift &amp; Mode Finding, Normalized Cuts. </a:t>
          </a:r>
          <a:endParaRPr lang="en-IN" sz="1700" kern="1200"/>
        </a:p>
      </dsp:txBody>
      <dsp:txXfrm>
        <a:off x="134908" y="518153"/>
        <a:ext cx="8569384" cy="24937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6BB5F-F99C-4092-B11E-435C2EC87E42}">
      <dsp:nvSpPr>
        <dsp:cNvPr id="0" name=""/>
        <dsp:cNvSpPr/>
      </dsp:nvSpPr>
      <dsp:spPr>
        <a:xfrm>
          <a:off x="0" y="63894"/>
          <a:ext cx="8839200" cy="446326"/>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1" kern="1200" dirty="0"/>
            <a:t>Object Detection </a:t>
          </a:r>
          <a:r>
            <a:rPr lang="en-GB" sz="2000" kern="1200" dirty="0"/>
            <a:t> </a:t>
          </a:r>
          <a:endParaRPr lang="en-IN" sz="2000" kern="1200" dirty="0"/>
        </a:p>
      </dsp:txBody>
      <dsp:txXfrm>
        <a:off x="21788" y="85682"/>
        <a:ext cx="8795624" cy="402750"/>
      </dsp:txXfrm>
    </dsp:sp>
    <dsp:sp modelId="{80F49CB3-EE90-49B1-AF3F-EAAE5DF558FE}">
      <dsp:nvSpPr>
        <dsp:cNvPr id="0" name=""/>
        <dsp:cNvSpPr/>
      </dsp:nvSpPr>
      <dsp:spPr>
        <a:xfrm>
          <a:off x="0" y="648366"/>
          <a:ext cx="8839200" cy="242424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dirty="0"/>
            <a:t>Object Detection and Sliding Windows, R-CNN, Fast R-CNN, Object Recognition, 3-D vision and Geometry, Digital Watermarking. Object Detection, face recognition instance Recognition, Category Recognition   Objects, Scenes, Activities, Object classification. </a:t>
          </a:r>
          <a:endParaRPr lang="en-IN" sz="2700" kern="1200" dirty="0"/>
        </a:p>
      </dsp:txBody>
      <dsp:txXfrm>
        <a:off x="118342" y="766708"/>
        <a:ext cx="8602516" cy="21875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6BB5F-F99C-4092-B11E-435C2EC87E42}">
      <dsp:nvSpPr>
        <dsp:cNvPr id="0" name=""/>
        <dsp:cNvSpPr/>
      </dsp:nvSpPr>
      <dsp:spPr>
        <a:xfrm>
          <a:off x="0" y="63894"/>
          <a:ext cx="8839200" cy="446326"/>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1" kern="1200" dirty="0"/>
            <a:t>Visualization and Generative Models</a:t>
          </a:r>
          <a:r>
            <a:rPr lang="en-GB" sz="2000" kern="1200" dirty="0"/>
            <a:t> </a:t>
          </a:r>
          <a:endParaRPr lang="en-IN" sz="2000" kern="1200" dirty="0"/>
        </a:p>
      </dsp:txBody>
      <dsp:txXfrm>
        <a:off x="21788" y="85682"/>
        <a:ext cx="8795624" cy="402750"/>
      </dsp:txXfrm>
    </dsp:sp>
    <dsp:sp modelId="{80F49CB3-EE90-49B1-AF3F-EAAE5DF558FE}">
      <dsp:nvSpPr>
        <dsp:cNvPr id="0" name=""/>
        <dsp:cNvSpPr/>
      </dsp:nvSpPr>
      <dsp:spPr>
        <a:xfrm>
          <a:off x="0" y="648366"/>
          <a:ext cx="8839200" cy="242424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dirty="0"/>
            <a:t>Object Detection and Sliding Windows, R-CNN, Fast R-CNN, Object Recognition, 3-D vision and Geometry, Digital Watermarking. Object Detection, face recognition instance Recognition, Category Recognition   Objects, Scenes, Activities, Object classification. </a:t>
          </a:r>
          <a:endParaRPr lang="en-IN" sz="2700" kern="1200" dirty="0"/>
        </a:p>
      </dsp:txBody>
      <dsp:txXfrm>
        <a:off x="118342" y="766708"/>
        <a:ext cx="8602516" cy="21875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4F9DC1-8189-462F-9CE6-DAB413F95679}">
      <dsp:nvSpPr>
        <dsp:cNvPr id="0" name=""/>
        <dsp:cNvSpPr/>
      </dsp:nvSpPr>
      <dsp:spPr>
        <a:xfrm>
          <a:off x="0" y="596134"/>
          <a:ext cx="8458200" cy="1260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19B87EFE-EE8E-4D49-80CB-CB255DC90386}">
      <dsp:nvSpPr>
        <dsp:cNvPr id="0" name=""/>
        <dsp:cNvSpPr/>
      </dsp:nvSpPr>
      <dsp:spPr>
        <a:xfrm>
          <a:off x="70535" y="0"/>
          <a:ext cx="8079389" cy="361137"/>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3790" tIns="0" rIns="223790" bIns="0" numCol="1" spcCol="1270" anchor="ctr" anchorCtr="0">
          <a:noAutofit/>
        </a:bodyPr>
        <a:lstStyle/>
        <a:p>
          <a:pPr marL="0" lvl="0" indent="0" algn="ctr" defTabSz="800100">
            <a:lnSpc>
              <a:spcPct val="90000"/>
            </a:lnSpc>
            <a:spcBef>
              <a:spcPct val="0"/>
            </a:spcBef>
            <a:spcAft>
              <a:spcPct val="35000"/>
            </a:spcAft>
            <a:buNone/>
          </a:pPr>
          <a:r>
            <a:rPr lang="en-GB" sz="1800" b="1" kern="1200" dirty="0"/>
            <a:t>Object Detection </a:t>
          </a:r>
          <a:endParaRPr lang="en-US" sz="1800" b="1" kern="1200" dirty="0">
            <a:latin typeface="Times New Roman" panose="02020603050405020304" pitchFamily="18" charset="0"/>
            <a:cs typeface="Times New Roman" panose="02020603050405020304" pitchFamily="18" charset="0"/>
          </a:endParaRPr>
        </a:p>
      </dsp:txBody>
      <dsp:txXfrm>
        <a:off x="88164" y="17629"/>
        <a:ext cx="8044131" cy="325879"/>
      </dsp:txXfrm>
    </dsp:sp>
    <dsp:sp modelId="{E87BA916-7EC7-4CD1-8B4E-67D8E09E31D4}">
      <dsp:nvSpPr>
        <dsp:cNvPr id="0" name=""/>
        <dsp:cNvSpPr/>
      </dsp:nvSpPr>
      <dsp:spPr>
        <a:xfrm>
          <a:off x="0" y="1178559"/>
          <a:ext cx="8458200" cy="1260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02102633-764F-4C30-AEC0-514F4F7EC8B5}">
      <dsp:nvSpPr>
        <dsp:cNvPr id="0" name=""/>
        <dsp:cNvSpPr/>
      </dsp:nvSpPr>
      <dsp:spPr>
        <a:xfrm>
          <a:off x="66679" y="722319"/>
          <a:ext cx="8056207" cy="503224"/>
        </a:xfrm>
        <a:prstGeom prst="roundRect">
          <a:avLst/>
        </a:prstGeom>
        <a:solidFill>
          <a:srgbClr val="CC0066"/>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3790" tIns="0" rIns="223790" bIns="0" numCol="1" spcCol="1270" anchor="ctr" anchorCtr="0">
          <a:noAutofit/>
        </a:bodyPr>
        <a:lstStyle/>
        <a:p>
          <a:pPr marL="0" lvl="0" indent="0" algn="ctr" defTabSz="800100">
            <a:lnSpc>
              <a:spcPct val="90000"/>
            </a:lnSpc>
            <a:spcBef>
              <a:spcPct val="0"/>
            </a:spcBef>
            <a:spcAft>
              <a:spcPct val="35000"/>
            </a:spcAft>
            <a:buNone/>
          </a:pPr>
          <a:r>
            <a:rPr lang="en-GB" sz="1800" kern="1200" dirty="0"/>
            <a:t>Object Detection and Sliding Windows</a:t>
          </a:r>
          <a:endParaRPr lang="en-IN" sz="1800" b="1" kern="1200" dirty="0">
            <a:latin typeface="Times New Roman" panose="02020603050405020304" pitchFamily="18" charset="0"/>
            <a:cs typeface="Times New Roman" panose="02020603050405020304" pitchFamily="18" charset="0"/>
          </a:endParaRPr>
        </a:p>
      </dsp:txBody>
      <dsp:txXfrm>
        <a:off x="91244" y="746884"/>
        <a:ext cx="8007077" cy="454094"/>
      </dsp:txXfrm>
    </dsp:sp>
    <dsp:sp modelId="{68CDAE6D-2177-473E-B1D2-93C9EFCC18CB}">
      <dsp:nvSpPr>
        <dsp:cNvPr id="0" name=""/>
        <dsp:cNvSpPr/>
      </dsp:nvSpPr>
      <dsp:spPr>
        <a:xfrm>
          <a:off x="0" y="1573340"/>
          <a:ext cx="8458200" cy="126000"/>
        </a:xfrm>
        <a:prstGeom prst="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C850BFBB-0B1B-410F-A98B-7EF17C078B0E}">
      <dsp:nvSpPr>
        <dsp:cNvPr id="0" name=""/>
        <dsp:cNvSpPr/>
      </dsp:nvSpPr>
      <dsp:spPr>
        <a:xfrm>
          <a:off x="402673" y="1331559"/>
          <a:ext cx="8053453" cy="315580"/>
        </a:xfrm>
        <a:prstGeom prst="roundRect">
          <a:avLst/>
        </a:prstGeom>
        <a:solidFill>
          <a:srgbClr val="00330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3790" tIns="0" rIns="223790" bIns="0" numCol="1" spcCol="1270" anchor="ctr" anchorCtr="0">
          <a:noAutofit/>
        </a:bodyPr>
        <a:lstStyle/>
        <a:p>
          <a:pPr marL="0" lvl="0" indent="0" algn="ctr" defTabSz="800100">
            <a:lnSpc>
              <a:spcPct val="90000"/>
            </a:lnSpc>
            <a:spcBef>
              <a:spcPct val="0"/>
            </a:spcBef>
            <a:spcAft>
              <a:spcPct val="35000"/>
            </a:spcAft>
            <a:buNone/>
          </a:pPr>
          <a:r>
            <a:rPr lang="en-GB" sz="1800" kern="1200" dirty="0"/>
            <a:t>R-CNN</a:t>
          </a:r>
          <a:endParaRPr lang="en-IN" sz="1800" b="1" kern="1200" dirty="0">
            <a:latin typeface="Times New Roman" panose="02020603050405020304" pitchFamily="18" charset="0"/>
            <a:cs typeface="Times New Roman" panose="02020603050405020304" pitchFamily="18" charset="0"/>
          </a:endParaRPr>
        </a:p>
      </dsp:txBody>
      <dsp:txXfrm>
        <a:off x="418078" y="1346964"/>
        <a:ext cx="8022643" cy="284770"/>
      </dsp:txXfrm>
    </dsp:sp>
    <dsp:sp modelId="{8DC83C71-1B61-465E-B18F-3CFC15A71AA9}">
      <dsp:nvSpPr>
        <dsp:cNvPr id="0" name=""/>
        <dsp:cNvSpPr/>
      </dsp:nvSpPr>
      <dsp:spPr>
        <a:xfrm>
          <a:off x="0" y="1846690"/>
          <a:ext cx="8458200" cy="126000"/>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A5578C90-49C9-4052-BE4C-0B5BBC1CAF61}">
      <dsp:nvSpPr>
        <dsp:cNvPr id="0" name=""/>
        <dsp:cNvSpPr/>
      </dsp:nvSpPr>
      <dsp:spPr>
        <a:xfrm>
          <a:off x="422910" y="1726340"/>
          <a:ext cx="7307318" cy="194150"/>
        </a:xfrm>
        <a:prstGeom prst="roundRect">
          <a:avLst/>
        </a:prstGeom>
        <a:solidFill>
          <a:srgbClr val="0070C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3790" tIns="0" rIns="223790" bIns="0" numCol="1" spcCol="1270" anchor="ctr" anchorCtr="0">
          <a:noAutofit/>
        </a:bodyPr>
        <a:lstStyle/>
        <a:p>
          <a:pPr marL="0" lvl="0" indent="0" algn="ctr" defTabSz="800100">
            <a:lnSpc>
              <a:spcPct val="90000"/>
            </a:lnSpc>
            <a:spcBef>
              <a:spcPct val="0"/>
            </a:spcBef>
            <a:spcAft>
              <a:spcPct val="35000"/>
            </a:spcAft>
            <a:buNone/>
          </a:pPr>
          <a:r>
            <a:rPr lang="en-GB" sz="1800" kern="1200" dirty="0"/>
            <a:t>Fast R-CNN</a:t>
          </a:r>
          <a:endParaRPr lang="en-IN" sz="1800" b="1" kern="1200" dirty="0">
            <a:latin typeface="Times New Roman" panose="02020603050405020304" pitchFamily="18" charset="0"/>
            <a:cs typeface="Times New Roman" panose="02020603050405020304" pitchFamily="18" charset="0"/>
          </a:endParaRPr>
        </a:p>
      </dsp:txBody>
      <dsp:txXfrm>
        <a:off x="432388" y="1735818"/>
        <a:ext cx="7288362" cy="175194"/>
      </dsp:txXfrm>
    </dsp:sp>
    <dsp:sp modelId="{106667C8-3CF0-475D-928B-58F7870A8F1D}">
      <dsp:nvSpPr>
        <dsp:cNvPr id="0" name=""/>
        <dsp:cNvSpPr/>
      </dsp:nvSpPr>
      <dsp:spPr>
        <a:xfrm>
          <a:off x="0" y="2201233"/>
          <a:ext cx="8458200" cy="126000"/>
        </a:xfrm>
        <a:prstGeom prst="rect">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0C6A1E47-160F-48B8-AA11-9C6661A01EF0}">
      <dsp:nvSpPr>
        <dsp:cNvPr id="0" name=""/>
        <dsp:cNvSpPr/>
      </dsp:nvSpPr>
      <dsp:spPr>
        <a:xfrm>
          <a:off x="422910" y="1999690"/>
          <a:ext cx="7307318" cy="275343"/>
        </a:xfrm>
        <a:prstGeom prst="roundRect">
          <a:avLst/>
        </a:prstGeom>
        <a:solidFill>
          <a:srgbClr val="00330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3790" tIns="0" rIns="223790" bIns="0" numCol="1" spcCol="1270" anchor="ctr" anchorCtr="0">
          <a:noAutofit/>
        </a:bodyPr>
        <a:lstStyle/>
        <a:p>
          <a:pPr marL="0" lvl="0" indent="0" algn="ctr" defTabSz="800100">
            <a:lnSpc>
              <a:spcPct val="90000"/>
            </a:lnSpc>
            <a:spcBef>
              <a:spcPct val="0"/>
            </a:spcBef>
            <a:spcAft>
              <a:spcPct val="35000"/>
            </a:spcAft>
            <a:buNone/>
          </a:pPr>
          <a:r>
            <a:rPr lang="en-GB" sz="1800" kern="1200" dirty="0"/>
            <a:t>Object Recognition</a:t>
          </a:r>
          <a:endParaRPr lang="en-IN" sz="1800" b="1" kern="1200" dirty="0">
            <a:latin typeface="Times New Roman" panose="02020603050405020304" pitchFamily="18" charset="0"/>
            <a:cs typeface="Times New Roman" panose="02020603050405020304" pitchFamily="18" charset="0"/>
          </a:endParaRPr>
        </a:p>
      </dsp:txBody>
      <dsp:txXfrm>
        <a:off x="436351" y="2013131"/>
        <a:ext cx="7280436" cy="248461"/>
      </dsp:txXfrm>
    </dsp:sp>
    <dsp:sp modelId="{28326635-FDF9-47E5-86A2-9F72FD5D5F83}">
      <dsp:nvSpPr>
        <dsp:cNvPr id="0" name=""/>
        <dsp:cNvSpPr/>
      </dsp:nvSpPr>
      <dsp:spPr>
        <a:xfrm>
          <a:off x="0" y="2682776"/>
          <a:ext cx="8458200" cy="1260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2FD1299F-359E-4584-9903-80A47193E03A}">
      <dsp:nvSpPr>
        <dsp:cNvPr id="0" name=""/>
        <dsp:cNvSpPr/>
      </dsp:nvSpPr>
      <dsp:spPr>
        <a:xfrm>
          <a:off x="422910" y="2354233"/>
          <a:ext cx="7307318" cy="402342"/>
        </a:xfrm>
        <a:prstGeom prst="roundRect">
          <a:avLst/>
        </a:prstGeom>
        <a:solidFill>
          <a:srgbClr val="C0000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3790" tIns="0" rIns="223790" bIns="0" numCol="1" spcCol="1270" anchor="ctr" anchorCtr="0">
          <a:noAutofit/>
        </a:bodyPr>
        <a:lstStyle/>
        <a:p>
          <a:pPr marL="0" lvl="0" indent="0" algn="ctr" defTabSz="800100">
            <a:lnSpc>
              <a:spcPct val="90000"/>
            </a:lnSpc>
            <a:spcBef>
              <a:spcPct val="0"/>
            </a:spcBef>
            <a:spcAft>
              <a:spcPct val="35000"/>
            </a:spcAft>
            <a:buNone/>
          </a:pPr>
          <a:r>
            <a:rPr lang="en-GB" sz="1800" kern="1200" dirty="0"/>
            <a:t>3-D vision and Geometry</a:t>
          </a:r>
          <a:endParaRPr lang="en-IN" sz="1800" b="1" kern="1200" dirty="0">
            <a:latin typeface="Times New Roman" panose="02020603050405020304" pitchFamily="18" charset="0"/>
            <a:cs typeface="Times New Roman" panose="02020603050405020304" pitchFamily="18" charset="0"/>
          </a:endParaRPr>
        </a:p>
      </dsp:txBody>
      <dsp:txXfrm>
        <a:off x="442551" y="2373874"/>
        <a:ext cx="7268036" cy="363060"/>
      </dsp:txXfrm>
    </dsp:sp>
    <dsp:sp modelId="{B206F4C0-C8F5-4434-8627-F8DD90B31BC8}">
      <dsp:nvSpPr>
        <dsp:cNvPr id="0" name=""/>
        <dsp:cNvSpPr/>
      </dsp:nvSpPr>
      <dsp:spPr>
        <a:xfrm>
          <a:off x="0" y="3126220"/>
          <a:ext cx="8458200" cy="1260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A88946DD-B105-49B6-823D-4C714B795B72}">
      <dsp:nvSpPr>
        <dsp:cNvPr id="0" name=""/>
        <dsp:cNvSpPr/>
      </dsp:nvSpPr>
      <dsp:spPr>
        <a:xfrm>
          <a:off x="422910" y="2835776"/>
          <a:ext cx="7307318" cy="364244"/>
        </a:xfrm>
        <a:prstGeom prst="roundRect">
          <a:avLst/>
        </a:prstGeom>
        <a:solidFill>
          <a:srgbClr val="FF330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3790" tIns="0" rIns="223790" bIns="0" numCol="1" spcCol="1270" anchor="ctr" anchorCtr="0">
          <a:noAutofit/>
        </a:bodyPr>
        <a:lstStyle/>
        <a:p>
          <a:pPr marL="0" lvl="0" indent="0" algn="ctr" defTabSz="800100">
            <a:lnSpc>
              <a:spcPct val="90000"/>
            </a:lnSpc>
            <a:spcBef>
              <a:spcPct val="0"/>
            </a:spcBef>
            <a:spcAft>
              <a:spcPct val="35000"/>
            </a:spcAft>
            <a:buNone/>
          </a:pPr>
          <a:r>
            <a:rPr lang="en-GB" sz="1800" kern="1200" dirty="0"/>
            <a:t>, Digital Watermarking</a:t>
          </a:r>
          <a:endParaRPr lang="en-IN" sz="1800" b="1" kern="1200" dirty="0">
            <a:latin typeface="Times New Roman" panose="02020603050405020304" pitchFamily="18" charset="0"/>
            <a:cs typeface="Times New Roman" panose="02020603050405020304" pitchFamily="18" charset="0"/>
          </a:endParaRPr>
        </a:p>
      </dsp:txBody>
      <dsp:txXfrm>
        <a:off x="440691" y="2853557"/>
        <a:ext cx="7271756" cy="328682"/>
      </dsp:txXfrm>
    </dsp:sp>
    <dsp:sp modelId="{5A2DE0B9-9DD7-4A30-AB19-7A350BC973E0}">
      <dsp:nvSpPr>
        <dsp:cNvPr id="0" name=""/>
        <dsp:cNvSpPr/>
      </dsp:nvSpPr>
      <dsp:spPr>
        <a:xfrm>
          <a:off x="0" y="3607762"/>
          <a:ext cx="8458200" cy="126000"/>
        </a:xfrm>
        <a:prstGeom prst="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4E445145-AED9-485B-A529-7927013B3642}">
      <dsp:nvSpPr>
        <dsp:cNvPr id="0" name=""/>
        <dsp:cNvSpPr/>
      </dsp:nvSpPr>
      <dsp:spPr>
        <a:xfrm>
          <a:off x="422910" y="3279220"/>
          <a:ext cx="7307318" cy="402341"/>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3790" tIns="0" rIns="223790" bIns="0" numCol="1" spcCol="1270" anchor="ctr" anchorCtr="0">
          <a:noAutofit/>
        </a:bodyPr>
        <a:lstStyle/>
        <a:p>
          <a:pPr marL="0" lvl="0" indent="0" algn="ctr" defTabSz="800100">
            <a:lnSpc>
              <a:spcPct val="90000"/>
            </a:lnSpc>
            <a:spcBef>
              <a:spcPct val="0"/>
            </a:spcBef>
            <a:spcAft>
              <a:spcPct val="35000"/>
            </a:spcAft>
            <a:buNone/>
          </a:pPr>
          <a:r>
            <a:rPr lang="en-GB" sz="1800" kern="1200" dirty="0"/>
            <a:t>Object Detection</a:t>
          </a:r>
          <a:endParaRPr lang="en-IN" sz="1800" b="1" kern="1200" dirty="0">
            <a:latin typeface="Times New Roman" panose="02020603050405020304" pitchFamily="18" charset="0"/>
            <a:cs typeface="Times New Roman" panose="02020603050405020304" pitchFamily="18" charset="0"/>
          </a:endParaRPr>
        </a:p>
      </dsp:txBody>
      <dsp:txXfrm>
        <a:off x="442551" y="3298861"/>
        <a:ext cx="7268036" cy="363059"/>
      </dsp:txXfrm>
    </dsp:sp>
    <dsp:sp modelId="{9A8B2044-1180-4423-8EB4-D939AB910ED5}">
      <dsp:nvSpPr>
        <dsp:cNvPr id="0" name=""/>
        <dsp:cNvSpPr/>
      </dsp:nvSpPr>
      <dsp:spPr>
        <a:xfrm>
          <a:off x="0" y="3936906"/>
          <a:ext cx="8458200" cy="126000"/>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8E5ED251-328F-4D45-B653-72712F48C97C}">
      <dsp:nvSpPr>
        <dsp:cNvPr id="0" name=""/>
        <dsp:cNvSpPr/>
      </dsp:nvSpPr>
      <dsp:spPr>
        <a:xfrm>
          <a:off x="422910" y="3760762"/>
          <a:ext cx="7307318" cy="249944"/>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3790" tIns="0" rIns="223790" bIns="0" numCol="1" spcCol="1270" anchor="ctr" anchorCtr="0">
          <a:noAutofit/>
        </a:bodyPr>
        <a:lstStyle/>
        <a:p>
          <a:pPr marL="0" lvl="0" indent="0" algn="ctr" defTabSz="800100">
            <a:lnSpc>
              <a:spcPct val="90000"/>
            </a:lnSpc>
            <a:spcBef>
              <a:spcPct val="0"/>
            </a:spcBef>
            <a:spcAft>
              <a:spcPct val="35000"/>
            </a:spcAft>
            <a:buNone/>
          </a:pPr>
          <a:r>
            <a:rPr lang="en-GB" sz="1800" kern="1200" dirty="0"/>
            <a:t>face recognition </a:t>
          </a:r>
          <a:endParaRPr lang="en-IN" sz="1800" b="1" kern="1200" dirty="0">
            <a:latin typeface="Times New Roman" panose="02020603050405020304" pitchFamily="18" charset="0"/>
            <a:cs typeface="Times New Roman" panose="02020603050405020304" pitchFamily="18" charset="0"/>
          </a:endParaRPr>
        </a:p>
      </dsp:txBody>
      <dsp:txXfrm>
        <a:off x="435111" y="3772963"/>
        <a:ext cx="7282916" cy="225542"/>
      </dsp:txXfrm>
    </dsp:sp>
    <dsp:sp modelId="{5283829B-7D84-48A6-B86C-F83F61631188}">
      <dsp:nvSpPr>
        <dsp:cNvPr id="0" name=""/>
        <dsp:cNvSpPr/>
      </dsp:nvSpPr>
      <dsp:spPr>
        <a:xfrm>
          <a:off x="0" y="4266050"/>
          <a:ext cx="8458200" cy="126000"/>
        </a:xfrm>
        <a:prstGeom prst="rect">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9BB86192-9B5D-4B8A-B3E2-2753259F3AE5}">
      <dsp:nvSpPr>
        <dsp:cNvPr id="0" name=""/>
        <dsp:cNvSpPr/>
      </dsp:nvSpPr>
      <dsp:spPr>
        <a:xfrm>
          <a:off x="422910" y="4089906"/>
          <a:ext cx="7307318" cy="249944"/>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3790" tIns="0" rIns="223790" bIns="0" numCol="1" spcCol="1270" anchor="ctr" anchorCtr="0">
          <a:noAutofit/>
        </a:bodyPr>
        <a:lstStyle/>
        <a:p>
          <a:pPr marL="0" lvl="0" indent="0" algn="ctr" defTabSz="800100">
            <a:lnSpc>
              <a:spcPct val="90000"/>
            </a:lnSpc>
            <a:spcBef>
              <a:spcPct val="0"/>
            </a:spcBef>
            <a:spcAft>
              <a:spcPct val="35000"/>
            </a:spcAft>
            <a:buNone/>
          </a:pPr>
          <a:r>
            <a:rPr lang="en-GB" sz="1800" kern="1200" dirty="0"/>
            <a:t>instance Recognition</a:t>
          </a:r>
          <a:endParaRPr lang="en-IN" sz="1800" b="1" kern="1200" dirty="0">
            <a:latin typeface="Times New Roman" panose="02020603050405020304" pitchFamily="18" charset="0"/>
            <a:cs typeface="Times New Roman" panose="02020603050405020304" pitchFamily="18" charset="0"/>
          </a:endParaRPr>
        </a:p>
      </dsp:txBody>
      <dsp:txXfrm>
        <a:off x="435111" y="4102107"/>
        <a:ext cx="7282916" cy="225542"/>
      </dsp:txXfrm>
    </dsp:sp>
    <dsp:sp modelId="{FEC97E0D-CDAF-48B7-8E98-10CDC073A59E}">
      <dsp:nvSpPr>
        <dsp:cNvPr id="0" name=""/>
        <dsp:cNvSpPr/>
      </dsp:nvSpPr>
      <dsp:spPr>
        <a:xfrm>
          <a:off x="0" y="4643881"/>
          <a:ext cx="8458200" cy="1260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A95029AC-89E1-4F1E-BC63-4C5EC467E6F8}">
      <dsp:nvSpPr>
        <dsp:cNvPr id="0" name=""/>
        <dsp:cNvSpPr/>
      </dsp:nvSpPr>
      <dsp:spPr>
        <a:xfrm>
          <a:off x="422910" y="4419050"/>
          <a:ext cx="7533016" cy="29863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3790" tIns="0" rIns="223790" bIns="0" numCol="1" spcCol="1270" anchor="ctr" anchorCtr="0">
          <a:noAutofit/>
        </a:bodyPr>
        <a:lstStyle/>
        <a:p>
          <a:pPr marL="0" lvl="0" indent="0" algn="ctr" defTabSz="800100">
            <a:lnSpc>
              <a:spcPct val="90000"/>
            </a:lnSpc>
            <a:spcBef>
              <a:spcPct val="0"/>
            </a:spcBef>
            <a:spcAft>
              <a:spcPct val="35000"/>
            </a:spcAft>
            <a:buNone/>
          </a:pPr>
          <a:r>
            <a:rPr lang="en-GB" sz="1800" kern="1200" dirty="0"/>
            <a:t>Category Recognition   Objects, Scenes</a:t>
          </a:r>
          <a:endParaRPr lang="en-IN" sz="1800" b="1" kern="1200" dirty="0">
            <a:latin typeface="Times New Roman" panose="02020603050405020304" pitchFamily="18" charset="0"/>
            <a:cs typeface="Times New Roman" panose="02020603050405020304" pitchFamily="18" charset="0"/>
          </a:endParaRPr>
        </a:p>
      </dsp:txBody>
      <dsp:txXfrm>
        <a:off x="437488" y="4433628"/>
        <a:ext cx="7503860" cy="269474"/>
      </dsp:txXfrm>
    </dsp:sp>
    <dsp:sp modelId="{BC94104F-623C-4B87-8839-AFCA25DD98C0}">
      <dsp:nvSpPr>
        <dsp:cNvPr id="0" name=""/>
        <dsp:cNvSpPr/>
      </dsp:nvSpPr>
      <dsp:spPr>
        <a:xfrm>
          <a:off x="0" y="4973025"/>
          <a:ext cx="8458200" cy="1260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ED7B8F8B-D588-48E6-B9D8-54BB6B12A690}">
      <dsp:nvSpPr>
        <dsp:cNvPr id="0" name=""/>
        <dsp:cNvSpPr/>
      </dsp:nvSpPr>
      <dsp:spPr>
        <a:xfrm>
          <a:off x="422910" y="4796881"/>
          <a:ext cx="7307318" cy="249944"/>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3790" tIns="0" rIns="223790" bIns="0" numCol="1" spcCol="1270" anchor="ctr" anchorCtr="0">
          <a:noAutofit/>
        </a:bodyPr>
        <a:lstStyle/>
        <a:p>
          <a:pPr marL="0" lvl="0" indent="0" algn="ctr" defTabSz="800100">
            <a:lnSpc>
              <a:spcPct val="90000"/>
            </a:lnSpc>
            <a:spcBef>
              <a:spcPct val="0"/>
            </a:spcBef>
            <a:spcAft>
              <a:spcPct val="35000"/>
            </a:spcAft>
            <a:buNone/>
          </a:pPr>
          <a:r>
            <a:rPr lang="en-GB" sz="1800" kern="1200" dirty="0"/>
            <a:t>Activities, Object classification</a:t>
          </a:r>
          <a:endParaRPr lang="en-IN" sz="1800" b="1" kern="1200" dirty="0">
            <a:latin typeface="Times New Roman" panose="02020603050405020304" pitchFamily="18" charset="0"/>
            <a:cs typeface="Times New Roman" panose="02020603050405020304" pitchFamily="18" charset="0"/>
          </a:endParaRPr>
        </a:p>
      </dsp:txBody>
      <dsp:txXfrm>
        <a:off x="435111" y="4809082"/>
        <a:ext cx="7282916" cy="22554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FA7E8A-D5D9-47CB-81AF-F7191FAE1B94}">
      <dsp:nvSpPr>
        <dsp:cNvPr id="0" name=""/>
        <dsp:cNvSpPr/>
      </dsp:nvSpPr>
      <dsp:spPr>
        <a:xfrm>
          <a:off x="0" y="250581"/>
          <a:ext cx="8229600" cy="1216800"/>
        </a:xfrm>
        <a:prstGeom prst="roundRect">
          <a:avLst/>
        </a:prstGeom>
        <a:gradFill rotWithShape="0">
          <a:gsLst>
            <a:gs pos="0">
              <a:schemeClr val="accent1">
                <a:alpha val="90000"/>
                <a:hueOff val="0"/>
                <a:satOff val="0"/>
                <a:lumOff val="0"/>
                <a:alphaOff val="0"/>
                <a:lumMod val="110000"/>
                <a:satMod val="105000"/>
                <a:tint val="67000"/>
              </a:schemeClr>
            </a:gs>
            <a:gs pos="50000">
              <a:schemeClr val="accent1">
                <a:alpha val="90000"/>
                <a:hueOff val="0"/>
                <a:satOff val="0"/>
                <a:lumOff val="0"/>
                <a:alphaOff val="0"/>
                <a:lumMod val="105000"/>
                <a:satMod val="103000"/>
                <a:tint val="73000"/>
              </a:schemeClr>
            </a:gs>
            <a:gs pos="100000">
              <a:schemeClr val="accent1">
                <a:alpha val="9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dirty="0">
              <a:solidFill>
                <a:srgbClr val="002060"/>
              </a:solidFill>
            </a:rPr>
            <a:t>Students should have the knowledge of computer organization</a:t>
          </a:r>
        </a:p>
      </dsp:txBody>
      <dsp:txXfrm>
        <a:off x="59399" y="309980"/>
        <a:ext cx="8110802" cy="1098002"/>
      </dsp:txXfrm>
    </dsp:sp>
    <dsp:sp modelId="{79A547AB-E9E5-45A9-B71D-435BE91D3ADD}">
      <dsp:nvSpPr>
        <dsp:cNvPr id="0" name=""/>
        <dsp:cNvSpPr/>
      </dsp:nvSpPr>
      <dsp:spPr>
        <a:xfrm>
          <a:off x="0" y="1654581"/>
          <a:ext cx="8229600" cy="1216800"/>
        </a:xfrm>
        <a:prstGeom prst="roundRect">
          <a:avLst/>
        </a:prstGeom>
        <a:gradFill rotWithShape="0">
          <a:gsLst>
            <a:gs pos="0">
              <a:schemeClr val="accent1">
                <a:alpha val="90000"/>
                <a:hueOff val="0"/>
                <a:satOff val="0"/>
                <a:lumOff val="0"/>
                <a:alphaOff val="-20000"/>
                <a:lumMod val="110000"/>
                <a:satMod val="105000"/>
                <a:tint val="67000"/>
              </a:schemeClr>
            </a:gs>
            <a:gs pos="50000">
              <a:schemeClr val="accent1">
                <a:alpha val="90000"/>
                <a:hueOff val="0"/>
                <a:satOff val="0"/>
                <a:lumOff val="0"/>
                <a:alphaOff val="-20000"/>
                <a:lumMod val="105000"/>
                <a:satMod val="103000"/>
                <a:tint val="73000"/>
              </a:schemeClr>
            </a:gs>
            <a:gs pos="100000">
              <a:schemeClr val="accent1">
                <a:alpha val="90000"/>
                <a:hueOff val="0"/>
                <a:satOff val="0"/>
                <a:lumOff val="0"/>
                <a:alphaOff val="-2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dirty="0">
              <a:solidFill>
                <a:srgbClr val="002060"/>
              </a:solidFill>
            </a:rPr>
            <a:t>Students should know the artificial intelligence basic concepts. </a:t>
          </a:r>
        </a:p>
      </dsp:txBody>
      <dsp:txXfrm>
        <a:off x="59399" y="1713980"/>
        <a:ext cx="8110802" cy="1098002"/>
      </dsp:txXfrm>
    </dsp:sp>
    <dsp:sp modelId="{48FAC247-B64A-44FB-9BF6-C529E8C91B3B}">
      <dsp:nvSpPr>
        <dsp:cNvPr id="0" name=""/>
        <dsp:cNvSpPr/>
      </dsp:nvSpPr>
      <dsp:spPr>
        <a:xfrm>
          <a:off x="0" y="3058581"/>
          <a:ext cx="8229600" cy="1216800"/>
        </a:xfrm>
        <a:prstGeom prst="roundRect">
          <a:avLst/>
        </a:prstGeom>
        <a:gradFill rotWithShape="0">
          <a:gsLst>
            <a:gs pos="0">
              <a:schemeClr val="accent1">
                <a:alpha val="90000"/>
                <a:hueOff val="0"/>
                <a:satOff val="0"/>
                <a:lumOff val="0"/>
                <a:alphaOff val="-40000"/>
                <a:lumMod val="110000"/>
                <a:satMod val="105000"/>
                <a:tint val="67000"/>
              </a:schemeClr>
            </a:gs>
            <a:gs pos="50000">
              <a:schemeClr val="accent1">
                <a:alpha val="90000"/>
                <a:hueOff val="0"/>
                <a:satOff val="0"/>
                <a:lumOff val="0"/>
                <a:alphaOff val="-40000"/>
                <a:lumMod val="105000"/>
                <a:satMod val="103000"/>
                <a:tint val="73000"/>
              </a:schemeClr>
            </a:gs>
            <a:gs pos="100000">
              <a:schemeClr val="accent1">
                <a:alpha val="90000"/>
                <a:hueOff val="0"/>
                <a:satOff val="0"/>
                <a:lumOff val="0"/>
                <a:alphaOff val="-4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dirty="0">
              <a:solidFill>
                <a:srgbClr val="002060"/>
              </a:solidFill>
            </a:rPr>
            <a:t>Students should be able to create, design and manipulate the images and idea about pixels</a:t>
          </a:r>
        </a:p>
      </dsp:txBody>
      <dsp:txXfrm>
        <a:off x="59399" y="3117980"/>
        <a:ext cx="8110802" cy="109800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1">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DEB0EEF-16C6-4DBB-91ED-CEA546BFFABC}" type="datetimeFigureOut">
              <a:rPr lang="en-US" smtClean="0"/>
              <a:pPr/>
              <a:t>11/6/2024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329676-7EF0-4696-AF50-7A80E837C36F}"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28543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92704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45911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61037" y="211590"/>
            <a:ext cx="8821927" cy="457048"/>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3840481"/>
            <a:ext cx="6400800" cy="29084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57621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48037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18304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it-IT"/>
              <a:t>Dr Preeti Gera            COMPUTER VISION  UNIT- IV</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12772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it-IT"/>
              <a:t>Dr Preeti Gera            COMPUTER VISION  UNIT- IV</a:t>
            </a:r>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76284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it-IT"/>
              <a:t>Dr Preeti Gera            COMPUTER VISION  UNIT- IV</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82340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it-IT"/>
              <a:t>Dr Preeti Gera            COMPUTER VISION  UNIT- IV</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10459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it-IT"/>
              <a:t>Dr Preeti Gera            COMPUTER VISION  UNIT- IV</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48366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it-IT"/>
              <a:t>Dr Preeti Gera            COMPUTER VISION  UNIT- IV</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319722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it-IT"/>
              <a:t>Dr Preeti Gera            COMPUTER VISION  UNIT- IV</a:t>
            </a: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748632945"/>
      </p:ext>
    </p:extLst>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 id="2147483898" r:id="rId12"/>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jp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1.png"/><Relationship Id="rId10" Type="http://schemas.openxmlformats.org/officeDocument/2006/relationships/image" Target="../media/image50.jpg"/><Relationship Id="rId4" Type="http://schemas.openxmlformats.org/officeDocument/2006/relationships/image" Target="../media/image44.png"/><Relationship Id="rId9" Type="http://schemas.openxmlformats.org/officeDocument/2006/relationships/image" Target="../media/image49.jpg"/><Relationship Id="rId14" Type="http://schemas.openxmlformats.org/officeDocument/2006/relationships/image" Target="../media/image54.png"/></Relationships>
</file>

<file path=ppt/slides/_rels/slide105.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56.jp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jpg"/><Relationship Id="rId11" Type="http://schemas.openxmlformats.org/officeDocument/2006/relationships/image" Target="../media/image64.png"/><Relationship Id="rId5" Type="http://schemas.openxmlformats.org/officeDocument/2006/relationships/image" Target="../media/image58.png"/><Relationship Id="rId15" Type="http://schemas.openxmlformats.org/officeDocument/2006/relationships/image" Target="../media/image1.png"/><Relationship Id="rId10" Type="http://schemas.openxmlformats.org/officeDocument/2006/relationships/image" Target="../media/image63.png"/><Relationship Id="rId4" Type="http://schemas.openxmlformats.org/officeDocument/2006/relationships/image" Target="../media/image57.jpg"/><Relationship Id="rId9" Type="http://schemas.openxmlformats.org/officeDocument/2006/relationships/image" Target="../media/image62.png"/><Relationship Id="rId14" Type="http://schemas.openxmlformats.org/officeDocument/2006/relationships/image" Target="../media/image67.png"/></Relationships>
</file>

<file path=ppt/slides/_rels/slide106.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74.jpg"/><Relationship Id="rId4" Type="http://schemas.openxmlformats.org/officeDocument/2006/relationships/image" Target="../media/image73.png"/></Relationships>
</file>

<file path=ppt/slides/_rels/slide10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76.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76.png"/></Relationships>
</file>

<file path=ppt/slides/_rels/slide111.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77.png"/><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hyperlink" Target="https://jhui.github.io/2017/03/15/Fast-R-CNN-and-Faster-R-CNN/" TargetMode="External"/></Relationships>
</file>

<file path=ppt/slides/_rels/slide112.xml.rels><?xml version="1.0" encoding="UTF-8" standalone="yes"?>
<Relationships xmlns="http://schemas.openxmlformats.org/package/2006/relationships"><Relationship Id="rId3" Type="http://schemas.openxmlformats.org/officeDocument/2006/relationships/hyperlink" Target="https://jhui.github.io/2017/03/15/Fast-R-CNN-and-Faster-R-CNN/" TargetMode="External"/><Relationship Id="rId2" Type="http://schemas.openxmlformats.org/officeDocument/2006/relationships/image" Target="../media/image79.jp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13.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hyperlink" Target="https://jhui.github.io/2017/03/15/Fast-R-CNN-and-Faster-R-CNN/" TargetMode="External"/><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0.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4.png"/><Relationship Id="rId11" Type="http://schemas.openxmlformats.org/officeDocument/2006/relationships/image" Target="../media/image89.jp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 Id="rId14" Type="http://schemas.openxmlformats.org/officeDocument/2006/relationships/image" Target="../media/image1.png"/></Relationships>
</file>

<file path=ppt/slides/_rels/slide11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6.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arxiv.org/abs/1506.02640"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image" Target="../media/image99.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01.png"/></Relationships>
</file>

<file path=ppt/slides/_rels/slide121.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01.png"/></Relationships>
</file>

<file path=ppt/slides/_rels/slide122.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2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2.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6.jp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image" Target="../media/image105.png"/><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image" Target="../media/image107.png"/></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8.jp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28.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image" Target="../media/image111.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png"/><Relationship Id="rId18" Type="http://schemas.openxmlformats.org/officeDocument/2006/relationships/image" Target="../media/image130.png"/><Relationship Id="rId3" Type="http://schemas.openxmlformats.org/officeDocument/2006/relationships/image" Target="../media/image115.png"/><Relationship Id="rId21" Type="http://schemas.openxmlformats.org/officeDocument/2006/relationships/image" Target="../media/image133.png"/><Relationship Id="rId7" Type="http://schemas.openxmlformats.org/officeDocument/2006/relationships/image" Target="../media/image119.png"/><Relationship Id="rId12" Type="http://schemas.openxmlformats.org/officeDocument/2006/relationships/image" Target="../media/image124.png"/><Relationship Id="rId17" Type="http://schemas.openxmlformats.org/officeDocument/2006/relationships/image" Target="../media/image129.png"/><Relationship Id="rId2" Type="http://schemas.openxmlformats.org/officeDocument/2006/relationships/image" Target="../media/image114.png"/><Relationship Id="rId16" Type="http://schemas.openxmlformats.org/officeDocument/2006/relationships/image" Target="../media/image128.png"/><Relationship Id="rId20"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118.jpg"/><Relationship Id="rId11" Type="http://schemas.openxmlformats.org/officeDocument/2006/relationships/image" Target="../media/image123.png"/><Relationship Id="rId5" Type="http://schemas.openxmlformats.org/officeDocument/2006/relationships/image" Target="../media/image117.png"/><Relationship Id="rId15" Type="http://schemas.openxmlformats.org/officeDocument/2006/relationships/image" Target="../media/image127.png"/><Relationship Id="rId23" Type="http://schemas.openxmlformats.org/officeDocument/2006/relationships/image" Target="../media/image1.png"/><Relationship Id="rId10" Type="http://schemas.openxmlformats.org/officeDocument/2006/relationships/image" Target="../media/image122.png"/><Relationship Id="rId19" Type="http://schemas.openxmlformats.org/officeDocument/2006/relationships/image" Target="../media/image131.png"/><Relationship Id="rId4" Type="http://schemas.openxmlformats.org/officeDocument/2006/relationships/image" Target="../media/image116.png"/><Relationship Id="rId9" Type="http://schemas.openxmlformats.org/officeDocument/2006/relationships/image" Target="../media/image121.png"/><Relationship Id="rId14" Type="http://schemas.openxmlformats.org/officeDocument/2006/relationships/image" Target="../media/image126.png"/><Relationship Id="rId22" Type="http://schemas.openxmlformats.org/officeDocument/2006/relationships/image" Target="../media/image134.png"/></Relationships>
</file>

<file path=ppt/slides/_rels/slide131.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image" Target="../media/image135.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36.png"/></Relationships>
</file>

<file path=ppt/slides/_rels/slide13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3.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image" Target="../media/image139.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34.xml.rels><?xml version="1.0" encoding="UTF-8" standalone="yes"?>
<Relationships xmlns="http://schemas.openxmlformats.org/package/2006/relationships"><Relationship Id="rId3" Type="http://schemas.openxmlformats.org/officeDocument/2006/relationships/hyperlink" Target="https://medium.com/deelvin-machine-learning/yolov4-vs-yolov5-db1e0ac7962b" TargetMode="External"/><Relationship Id="rId2" Type="http://schemas.openxmlformats.org/officeDocument/2006/relationships/image" Target="../media/image141.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44.png"/></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5.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9.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image" Target="../media/image14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51.jp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41.xml.rels><?xml version="1.0" encoding="UTF-8" standalone="yes"?>
<Relationships xmlns="http://schemas.openxmlformats.org/package/2006/relationships"><Relationship Id="rId3" Type="http://schemas.openxmlformats.org/officeDocument/2006/relationships/image" Target="../media/image153.jpg"/><Relationship Id="rId2" Type="http://schemas.openxmlformats.org/officeDocument/2006/relationships/image" Target="../media/image152.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medium.com/%40jonathan_hui" TargetMode="External"/></Relationships>
</file>

<file path=ppt/slides/_rels/slide14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43.xml.rels><?xml version="1.0" encoding="UTF-8" standalone="yes"?>
<Relationships xmlns="http://schemas.openxmlformats.org/package/2006/relationships"><Relationship Id="rId3" Type="http://schemas.openxmlformats.org/officeDocument/2006/relationships/image" Target="../media/image157.jpg"/><Relationship Id="rId2" Type="http://schemas.openxmlformats.org/officeDocument/2006/relationships/image" Target="../media/image156.png"/><Relationship Id="rId1" Type="http://schemas.openxmlformats.org/officeDocument/2006/relationships/slideLayout" Target="../slideLayouts/slideLayout6.xml"/><Relationship Id="rId4" Type="http://schemas.openxmlformats.org/officeDocument/2006/relationships/hyperlink" Target="https://towardsdatascience.com/understanding-ssd-multibox-real-time-object-detection-in-deep-learning-495ef744fab" TargetMode="External"/></Relationships>
</file>

<file path=ppt/slides/_rels/slide144.xml.rels><?xml version="1.0" encoding="UTF-8" standalone="yes"?>
<Relationships xmlns="http://schemas.openxmlformats.org/package/2006/relationships"><Relationship Id="rId3" Type="http://schemas.openxmlformats.org/officeDocument/2006/relationships/hyperlink" Target="https://www.youtube.com/watch?v=8QL69cAj2kU" TargetMode="External"/><Relationship Id="rId2" Type="http://schemas.openxmlformats.org/officeDocument/2006/relationships/image" Target="../media/image158.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60.jpg"/><Relationship Id="rId2" Type="http://schemas.openxmlformats.org/officeDocument/2006/relationships/image" Target="../media/image159.png"/><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image" Target="../media/image161.png"/></Relationships>
</file>

<file path=ppt/slides/_rels/slide14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image" Target="../media/image165.jpg"/><Relationship Id="rId4" Type="http://schemas.openxmlformats.org/officeDocument/2006/relationships/image" Target="../media/image164.png"/></Relationships>
</file>

<file path=ppt/slides/_rels/slide148.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png"/><Relationship Id="rId2" Type="http://schemas.openxmlformats.org/officeDocument/2006/relationships/image" Target="../media/image162.png"/><Relationship Id="rId1" Type="http://schemas.openxmlformats.org/officeDocument/2006/relationships/slideLayout" Target="../slideLayouts/slideLayout2.xml"/><Relationship Id="rId6" Type="http://schemas.openxmlformats.org/officeDocument/2006/relationships/image" Target="../media/image167.jpg"/><Relationship Id="rId5" Type="http://schemas.openxmlformats.org/officeDocument/2006/relationships/image" Target="../media/image155.png"/><Relationship Id="rId4" Type="http://schemas.openxmlformats.org/officeDocument/2006/relationships/image" Target="../media/image166.png"/></Relationships>
</file>

<file path=ppt/slides/_rels/slide149.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png"/><Relationship Id="rId2" Type="http://schemas.openxmlformats.org/officeDocument/2006/relationships/image" Target="../media/image168.png"/><Relationship Id="rId1" Type="http://schemas.openxmlformats.org/officeDocument/2006/relationships/slideLayout" Target="../slideLayouts/slideLayout2.xml"/><Relationship Id="rId6" Type="http://schemas.openxmlformats.org/officeDocument/2006/relationships/hyperlink" Target="https://www.youtube.com/watch?v=sYkqcTImK9w" TargetMode="External"/><Relationship Id="rId5" Type="http://schemas.openxmlformats.org/officeDocument/2006/relationships/image" Target="../media/image170.jpg"/><Relationship Id="rId4" Type="http://schemas.openxmlformats.org/officeDocument/2006/relationships/image" Target="../media/image169.png"/></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jp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73.png"/></Relationships>
</file>

<file path=ppt/slides/_rels/slide151.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image" Target="../media/image163.png"/><Relationship Id="rId7" Type="http://schemas.openxmlformats.org/officeDocument/2006/relationships/image" Target="../media/image177.png"/><Relationship Id="rId2" Type="http://schemas.openxmlformats.org/officeDocument/2006/relationships/image" Target="../media/image168.png"/><Relationship Id="rId1" Type="http://schemas.openxmlformats.org/officeDocument/2006/relationships/slideLayout" Target="../slideLayouts/slideLayout2.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 Id="rId9" Type="http://schemas.openxmlformats.org/officeDocument/2006/relationships/image" Target="../media/image1.png"/></Relationships>
</file>

<file path=ppt/slides/_rels/slide152.xml.rels><?xml version="1.0" encoding="UTF-8" standalone="yes"?>
<Relationships xmlns="http://schemas.openxmlformats.org/package/2006/relationships"><Relationship Id="rId3" Type="http://schemas.openxmlformats.org/officeDocument/2006/relationships/image" Target="../media/image180.png"/><Relationship Id="rId7" Type="http://schemas.openxmlformats.org/officeDocument/2006/relationships/image" Target="../media/image1.png"/><Relationship Id="rId2" Type="http://schemas.openxmlformats.org/officeDocument/2006/relationships/image" Target="../media/image179.png"/><Relationship Id="rId1" Type="http://schemas.openxmlformats.org/officeDocument/2006/relationships/slideLayout" Target="../slideLayouts/slideLayout2.xml"/><Relationship Id="rId6" Type="http://schemas.openxmlformats.org/officeDocument/2006/relationships/image" Target="../media/image183.jpg"/><Relationship Id="rId5" Type="http://schemas.openxmlformats.org/officeDocument/2006/relationships/image" Target="../media/image182.png"/><Relationship Id="rId4" Type="http://schemas.openxmlformats.org/officeDocument/2006/relationships/image" Target="../media/image181.png"/></Relationships>
</file>

<file path=ppt/slides/_rels/slide15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hyperlink" Target="https://www.youtube.com/watch?v=m-aKj5ovDfg" TargetMode="External"/><Relationship Id="rId2" Type="http://schemas.openxmlformats.org/officeDocument/2006/relationships/hyperlink" Target="https://nptel.ac.in/courses/106106093/" TargetMode="Externa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www.youtube.com/watch?v=G4NYQox4n2g" TargetMode="External"/></Relationships>
</file>

<file path=ppt/slides/_rels/slide1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1.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hyperlink" Target="https://www.slideshare.net/2cdude/data-warehousing-3292359" TargetMode="External"/><Relationship Id="rId2" Type="http://schemas.openxmlformats.org/officeDocument/2006/relationships/hyperlink" Target="https://www.oreilly.com/library/view/datawarehousingarchitecture/0130809020/ch07.html"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arxiv.org/pdf/1311.2524.pdf"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geeksforgeeks.org/ml-getting-started-with-alexnet/" TargetMode="External"/><Relationship Id="rId2" Type="http://schemas.openxmlformats.org/officeDocument/2006/relationships/hyperlink" Target="https://www.geeksforgeeks.org/cnn-introduction-to-pooling-layer/" TargetMode="Externa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3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s://www.geeksforgeeks.org/support-vector-machine-algorithm/"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geeksforgeeks.org/fast-r-cnn-ml/" TargetMode="External"/><Relationship Id="rId2" Type="http://schemas.openxmlformats.org/officeDocument/2006/relationships/hyperlink" Target="https://www.geeksforgeeks.org/r-cnn-region-based-cnns/" TargetMode="Externa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hyperlink" Target="https://www.geeksforgeeks.org/faster-r-cnn-ml/"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ww.geeksforgeeks.org/calculation-intersection-over-union-iou-for-evaluating-an-image-segmentation-model-using-java/" TargetMode="External"/><Relationship Id="rId2" Type="http://schemas.openxmlformats.org/officeDocument/2006/relationships/hyperlink" Target="https://www.geeksforgeeks.org/tensorflow-js-tf-image-nonmaxsuppressionasync-function/" TargetMode="Externa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arxiv.org/pdf/1506.01497.pdf"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en.wikipedia.org/wiki/Slavery" TargetMode="External"/><Relationship Id="rId2" Type="http://schemas.openxmlformats.org/officeDocument/2006/relationships/hyperlink" Target="http://en.wikipedia.org/wiki/Tattoo"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31.jpeg"/><Relationship Id="rId4" Type="http://schemas.openxmlformats.org/officeDocument/2006/relationships/hyperlink" Target="http://en.wikipedia.org/wiki/Shave"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47800" y="40681"/>
            <a:ext cx="7620000" cy="833037"/>
          </a:xfr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a:noAutofit/>
          </a:bodyPr>
          <a:lstStyle/>
          <a:p>
            <a:r>
              <a:rPr lang="en-US" sz="2800" b="1" dirty="0">
                <a:effectLst>
                  <a:outerShdw blurRad="38100" dist="38100" dir="2700000" algn="tl">
                    <a:srgbClr val="000000">
                      <a:alpha val="43137"/>
                    </a:srgbClr>
                  </a:outerShdw>
                </a:effectLst>
              </a:rPr>
              <a:t>NOIDA INSTITUTE OF ENGINEERING AND TECHNOLOGY, GREATER NOIDA</a:t>
            </a:r>
          </a:p>
        </p:txBody>
      </p:sp>
      <p:sp>
        <p:nvSpPr>
          <p:cNvPr id="3" name="Subtitle 2"/>
          <p:cNvSpPr>
            <a:spLocks noGrp="1"/>
          </p:cNvSpPr>
          <p:nvPr>
            <p:ph type="subTitle" idx="1"/>
          </p:nvPr>
        </p:nvSpPr>
        <p:spPr>
          <a:xfrm>
            <a:off x="1358705" y="1219200"/>
            <a:ext cx="6400800" cy="990600"/>
          </a:xfrm>
        </p:spPr>
        <p:style>
          <a:lnRef idx="2">
            <a:schemeClr val="accent5"/>
          </a:lnRef>
          <a:fillRef idx="1">
            <a:schemeClr val="lt1"/>
          </a:fillRef>
          <a:effectRef idx="0">
            <a:schemeClr val="accent5"/>
          </a:effectRef>
          <a:fontRef idx="minor">
            <a:schemeClr val="dk1"/>
          </a:fontRef>
        </p:style>
        <p:txBody>
          <a:bodyPr>
            <a:normAutofit/>
          </a:bodyPr>
          <a:lstStyle/>
          <a:p>
            <a:r>
              <a:rPr lang="en-US" sz="3500" b="1" dirty="0">
                <a:solidFill>
                  <a:srgbClr val="7030A0"/>
                </a:solidFill>
                <a:effectLst>
                  <a:outerShdw blurRad="38100" dist="38100" dir="2700000" algn="tl">
                    <a:srgbClr val="000000">
                      <a:alpha val="43137"/>
                    </a:srgbClr>
                  </a:outerShdw>
                </a:effectLst>
              </a:rPr>
              <a:t>Object Detection </a:t>
            </a:r>
          </a:p>
        </p:txBody>
      </p:sp>
      <p:sp>
        <p:nvSpPr>
          <p:cNvPr id="9" name="Date Placeholder 8"/>
          <p:cNvSpPr>
            <a:spLocks noGrp="1"/>
          </p:cNvSpPr>
          <p:nvPr>
            <p:ph type="dt" sz="half" idx="10"/>
          </p:nvPr>
        </p:nvSpPr>
        <p:spPr>
          <a:xfrm>
            <a:off x="381000" y="6492875"/>
            <a:ext cx="2133600" cy="365125"/>
          </a:xfrm>
        </p:spPr>
        <p:txBody>
          <a:bodyPr/>
          <a:lstStyle/>
          <a:p>
            <a:endParaRPr lang="en-US" dirty="0"/>
          </a:p>
        </p:txBody>
      </p:sp>
      <p:sp>
        <p:nvSpPr>
          <p:cNvPr id="13" name="Footer Placeholder 12"/>
          <p:cNvSpPr>
            <a:spLocks noGrp="1"/>
          </p:cNvSpPr>
          <p:nvPr>
            <p:ph type="ftr" sz="quarter" idx="11"/>
          </p:nvPr>
        </p:nvSpPr>
        <p:spPr>
          <a:xfrm>
            <a:off x="1600200" y="6248400"/>
            <a:ext cx="5715000" cy="320675"/>
          </a:xfrm>
        </p:spPr>
        <p:txBody>
          <a:bodyPr/>
          <a:lstStyle/>
          <a:p>
            <a:r>
              <a:rPr lang="it-IT"/>
              <a:t>Dr Preeti Gera            COMPUTER VISION  UNIT- IV</a:t>
            </a:r>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1</a:t>
            </a:fld>
            <a:endParaRPr lang="en-US" dirty="0"/>
          </a:p>
        </p:txBody>
      </p:sp>
      <p:pic>
        <p:nvPicPr>
          <p:cNvPr id="1026" name="Picture 2" descr="E:\NIET\Project\xLogo11.png.pagespeed.ic.pydHLuCQEZ.png"/>
          <p:cNvPicPr>
            <a:picLocks noChangeAspect="1" noChangeArrowheads="1"/>
          </p:cNvPicPr>
          <p:nvPr/>
        </p:nvPicPr>
        <p:blipFill>
          <a:blip r:embed="rId3"/>
          <a:srcRect/>
          <a:stretch>
            <a:fillRect/>
          </a:stretch>
        </p:blipFill>
        <p:spPr bwMode="auto">
          <a:xfrm>
            <a:off x="-76200" y="108943"/>
            <a:ext cx="1447800" cy="817163"/>
          </a:xfrm>
          <a:prstGeom prst="rect">
            <a:avLst/>
          </a:prstGeom>
          <a:noFill/>
        </p:spPr>
      </p:pic>
      <p:sp>
        <p:nvSpPr>
          <p:cNvPr id="6" name="Subtitle 2"/>
          <p:cNvSpPr txBox="1">
            <a:spLocks/>
          </p:cNvSpPr>
          <p:nvPr/>
        </p:nvSpPr>
        <p:spPr>
          <a:xfrm>
            <a:off x="5092570" y="3994151"/>
            <a:ext cx="3429000" cy="19050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chor="ctr">
            <a:normAutofit fontScale="85000" lnSpcReduction="20000"/>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b="1" dirty="0">
                <a:solidFill>
                  <a:schemeClr val="tx1"/>
                </a:solidFill>
              </a:rPr>
              <a:t>Faculty Name:</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a:solidFill>
                  <a:schemeClr val="tx1"/>
                </a:solidFill>
              </a:rPr>
              <a:t>Dr Preeti Gera</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1" i="0" u="none" strike="noStrike" kern="1200" cap="none" spc="0" normalizeH="0" baseline="0" noProof="0" dirty="0">
                <a:ln>
                  <a:noFill/>
                </a:ln>
                <a:solidFill>
                  <a:schemeClr val="tx1"/>
                </a:solidFill>
                <a:effectLst/>
                <a:uLnTx/>
                <a:uFillTx/>
                <a:latin typeface="+mn-lt"/>
                <a:ea typeface="+mn-ea"/>
                <a:cs typeface="+mn-cs"/>
              </a:rPr>
              <a:t>Affiliation</a:t>
            </a:r>
            <a:r>
              <a:rPr lang="en-US" sz="2400" b="1" baseline="0" dirty="0">
                <a:solidFill>
                  <a:schemeClr val="tx1"/>
                </a:solidFill>
              </a:rPr>
              <a:t>: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noProof="0" dirty="0">
                <a:ln>
                  <a:noFill/>
                </a:ln>
                <a:solidFill>
                  <a:schemeClr val="tx1"/>
                </a:solidFill>
                <a:effectLst/>
                <a:uLnTx/>
                <a:uFillTx/>
                <a:latin typeface="+mn-lt"/>
                <a:ea typeface="+mn-ea"/>
                <a:cs typeface="+mn-cs"/>
              </a:rPr>
              <a:t>Associate Professor</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b="1" baseline="0" dirty="0">
                <a:solidFill>
                  <a:schemeClr val="tx1"/>
                </a:solidFill>
              </a:rPr>
              <a:t>Department:</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CSE</a:t>
            </a:r>
          </a:p>
        </p:txBody>
      </p:sp>
      <p:pic>
        <p:nvPicPr>
          <p:cNvPr id="1027" name="Picture 3" descr="C:\Users\Manks\Downloads\128_calendar-schedule-credit-mortgage-date-512.png"/>
          <p:cNvPicPr>
            <a:picLocks noChangeAspect="1" noChangeArrowheads="1"/>
          </p:cNvPicPr>
          <p:nvPr/>
        </p:nvPicPr>
        <p:blipFill>
          <a:blip r:embed="rId4" cstate="print"/>
          <a:srcRect/>
          <a:stretch>
            <a:fillRect/>
          </a:stretch>
        </p:blipFill>
        <p:spPr bwMode="auto">
          <a:xfrm flipH="1">
            <a:off x="381000" y="5943600"/>
            <a:ext cx="533400" cy="533400"/>
          </a:xfrm>
          <a:prstGeom prst="rect">
            <a:avLst/>
          </a:prstGeom>
          <a:noFill/>
        </p:spPr>
      </p:pic>
      <p:pic>
        <p:nvPicPr>
          <p:cNvPr id="11" name="Picture 4" descr="C:\Users\Manks\Downloads\speak.png"/>
          <p:cNvPicPr>
            <a:picLocks noChangeAspect="1" noChangeArrowheads="1"/>
          </p:cNvPicPr>
          <p:nvPr/>
        </p:nvPicPr>
        <p:blipFill>
          <a:blip r:embed="rId5" cstate="print"/>
          <a:srcRect/>
          <a:stretch>
            <a:fillRect/>
          </a:stretch>
        </p:blipFill>
        <p:spPr bwMode="auto">
          <a:xfrm>
            <a:off x="6477000" y="2362200"/>
            <a:ext cx="1524000" cy="1524000"/>
          </a:xfrm>
          <a:prstGeom prst="rect">
            <a:avLst/>
          </a:prstGeom>
          <a:noFill/>
        </p:spPr>
      </p:pic>
      <p:sp>
        <p:nvSpPr>
          <p:cNvPr id="12" name="Subtitle 2"/>
          <p:cNvSpPr txBox="1">
            <a:spLocks/>
          </p:cNvSpPr>
          <p:nvPr/>
        </p:nvSpPr>
        <p:spPr>
          <a:xfrm>
            <a:off x="152400" y="2971800"/>
            <a:ext cx="2057400" cy="6858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500" b="1" i="0" u="none" strike="noStrike" kern="1200" cap="none" spc="0" normalizeH="0" baseline="0" noProof="0" dirty="0">
                <a:ln>
                  <a:noFill/>
                </a:ln>
                <a:solidFill>
                  <a:schemeClr val="tx1"/>
                </a:solidFill>
                <a:effectLst/>
                <a:uLnTx/>
                <a:uFillTx/>
                <a:latin typeface="+mn-lt"/>
                <a:ea typeface="+mn-ea"/>
                <a:cs typeface="+mn-cs"/>
              </a:rPr>
              <a:t>Unit:</a:t>
            </a:r>
            <a:r>
              <a:rPr kumimoji="0" lang="en-US" sz="2500" b="1" i="0" u="none" strike="noStrike" kern="1200" cap="none" spc="0" normalizeH="0" noProof="0" dirty="0">
                <a:ln>
                  <a:noFill/>
                </a:ln>
                <a:solidFill>
                  <a:schemeClr val="tx1"/>
                </a:solidFill>
                <a:effectLst/>
                <a:uLnTx/>
                <a:uFillTx/>
                <a:latin typeface="+mn-lt"/>
                <a:ea typeface="+mn-ea"/>
                <a:cs typeface="+mn-cs"/>
              </a:rPr>
              <a:t> </a:t>
            </a:r>
            <a:r>
              <a:rPr lang="en-US" sz="2500" dirty="0">
                <a:solidFill>
                  <a:schemeClr val="tx1"/>
                </a:solidFill>
              </a:rPr>
              <a:t>4</a:t>
            </a:r>
            <a:endParaRPr kumimoji="0" lang="en-US" sz="2500" b="0" i="0" u="none" strike="noStrike" kern="1200" cap="none" spc="0" normalizeH="0" baseline="0" noProof="0" dirty="0">
              <a:ln>
                <a:noFill/>
              </a:ln>
              <a:solidFill>
                <a:schemeClr val="tx1"/>
              </a:solidFill>
              <a:effectLst/>
              <a:uLnTx/>
              <a:uFillTx/>
              <a:latin typeface="+mn-lt"/>
              <a:ea typeface="+mn-ea"/>
              <a:cs typeface="+mn-cs"/>
            </a:endParaRPr>
          </a:p>
        </p:txBody>
      </p:sp>
      <p:sp>
        <p:nvSpPr>
          <p:cNvPr id="14" name="Subtitle 2"/>
          <p:cNvSpPr txBox="1">
            <a:spLocks/>
          </p:cNvSpPr>
          <p:nvPr/>
        </p:nvSpPr>
        <p:spPr>
          <a:xfrm>
            <a:off x="152400" y="3810000"/>
            <a:ext cx="4191000" cy="9144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1" i="0" u="none" strike="noStrike" kern="1200" cap="none" spc="0" normalizeH="0" baseline="0" noProof="0" dirty="0">
                <a:ln>
                  <a:noFill/>
                </a:ln>
                <a:solidFill>
                  <a:schemeClr val="tx1"/>
                </a:solidFill>
                <a:effectLst/>
                <a:uLnTx/>
                <a:uFillTx/>
                <a:latin typeface="+mn-lt"/>
                <a:ea typeface="+mn-ea"/>
                <a:cs typeface="+mn-cs"/>
              </a:rPr>
              <a:t>Subject</a:t>
            </a:r>
            <a:r>
              <a:rPr kumimoji="0" lang="en-US" sz="2400" b="1" i="0" u="none" strike="noStrike" kern="1200" cap="none" spc="0" normalizeH="0" noProof="0" dirty="0">
                <a:ln>
                  <a:noFill/>
                </a:ln>
                <a:solidFill>
                  <a:schemeClr val="tx1"/>
                </a:solidFill>
                <a:effectLst/>
                <a:uLnTx/>
                <a:uFillTx/>
                <a:latin typeface="+mn-lt"/>
                <a:ea typeface="+mn-ea"/>
                <a:cs typeface="+mn-cs"/>
              </a:rPr>
              <a:t> Name:</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000" noProof="0" dirty="0">
                <a:solidFill>
                  <a:schemeClr val="tx1"/>
                </a:solidFill>
              </a:rPr>
              <a:t>Computer Vision</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15" name="Subtitle 2"/>
          <p:cNvSpPr txBox="1">
            <a:spLocks/>
          </p:cNvSpPr>
          <p:nvPr/>
        </p:nvSpPr>
        <p:spPr>
          <a:xfrm>
            <a:off x="152400" y="4800600"/>
            <a:ext cx="4191000" cy="9906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chor="t">
            <a:normAutofit fontScale="92500" lnSpcReduction="20000"/>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600" b="1" i="0" u="none" strike="noStrike" kern="1200" cap="none" spc="0" normalizeH="0" baseline="0" noProof="0" dirty="0">
                <a:ln>
                  <a:noFill/>
                </a:ln>
                <a:solidFill>
                  <a:schemeClr val="tx1"/>
                </a:solidFill>
                <a:effectLst/>
                <a:uLnTx/>
                <a:uFillTx/>
                <a:latin typeface="+mn-lt"/>
                <a:ea typeface="+mn-ea"/>
                <a:cs typeface="+mn-cs"/>
              </a:rPr>
              <a:t>Course</a:t>
            </a:r>
            <a:r>
              <a:rPr kumimoji="0" lang="en-US" sz="2600" b="1" i="0" u="none" strike="noStrike" kern="1200" cap="none" spc="0" normalizeH="0" noProof="0" dirty="0">
                <a:ln>
                  <a:noFill/>
                </a:ln>
                <a:solidFill>
                  <a:schemeClr val="tx1"/>
                </a:solidFill>
                <a:effectLst/>
                <a:uLnTx/>
                <a:uFillTx/>
                <a:latin typeface="+mn-lt"/>
                <a:ea typeface="+mn-ea"/>
                <a:cs typeface="+mn-cs"/>
              </a:rPr>
              <a:t> Details:</a:t>
            </a:r>
          </a:p>
          <a:p>
            <a:pPr algn="ctr">
              <a:spcBef>
                <a:spcPct val="20000"/>
              </a:spcBef>
              <a:defRPr/>
            </a:pPr>
            <a:r>
              <a:rPr lang="en-US" sz="2000" dirty="0" err="1">
                <a:solidFill>
                  <a:schemeClr val="tx1"/>
                </a:solidFill>
              </a:rPr>
              <a:t>B.Tech</a:t>
            </a:r>
            <a:r>
              <a:rPr lang="en-US" sz="2000" dirty="0">
                <a:solidFill>
                  <a:schemeClr val="tx1"/>
                </a:solidFill>
              </a:rPr>
              <a:t> 7th </a:t>
            </a:r>
            <a:r>
              <a:rPr kumimoji="0" lang="en-US" sz="2000" b="0" i="0" u="none" strike="noStrike" kern="1200" cap="none" spc="0" normalizeH="0" noProof="0" dirty="0">
                <a:ln>
                  <a:noFill/>
                </a:ln>
                <a:solidFill>
                  <a:schemeClr val="tx1"/>
                </a:solidFill>
                <a:effectLst/>
                <a:uLnTx/>
                <a:uFillTx/>
                <a:latin typeface="+mn-lt"/>
                <a:ea typeface="+mn-ea"/>
                <a:cs typeface="+mn-cs"/>
              </a:rPr>
              <a:t> Sem</a:t>
            </a:r>
            <a:br>
              <a:rPr kumimoji="0" lang="en-US" sz="2000" b="0" i="0" u="none" strike="noStrike" kern="1200" cap="none" spc="0" normalizeH="0" noProof="0" dirty="0">
                <a:ln>
                  <a:noFill/>
                </a:ln>
                <a:solidFill>
                  <a:schemeClr val="tx1"/>
                </a:solidFill>
                <a:effectLst/>
                <a:uLnTx/>
                <a:uFillTx/>
                <a:latin typeface="+mn-lt"/>
                <a:ea typeface="+mn-ea"/>
                <a:cs typeface="+mn-cs"/>
              </a:rPr>
            </a:b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a:extLst>
              <a:ext uri="{FF2B5EF4-FFF2-40B4-BE49-F238E27FC236}">
                <a16:creationId xmlns:a16="http://schemas.microsoft.com/office/drawing/2014/main" id="{0975EA2E-9AA8-4F60-B278-BDBF39596728}"/>
              </a:ext>
            </a:extLst>
          </p:cNvPr>
          <p:cNvGraphicFramePr>
            <a:graphicFrameLocks noGrp="1"/>
          </p:cNvGraphicFramePr>
          <p:nvPr>
            <p:ph idx="1"/>
          </p:nvPr>
        </p:nvGraphicFramePr>
        <p:xfrm>
          <a:off x="838200" y="1676399"/>
          <a:ext cx="7620000" cy="4073888"/>
        </p:xfrm>
        <a:graphic>
          <a:graphicData uri="http://schemas.openxmlformats.org/drawingml/2006/table">
            <a:tbl>
              <a:tblPr firstRow="1" firstCol="1" bandRow="1">
                <a:tableStyleId>{5C22544A-7EE6-4342-B048-85BDC9FD1C3A}</a:tableStyleId>
              </a:tblPr>
              <a:tblGrid>
                <a:gridCol w="1426280">
                  <a:extLst>
                    <a:ext uri="{9D8B030D-6E8A-4147-A177-3AD203B41FA5}">
                      <a16:colId xmlns:a16="http://schemas.microsoft.com/office/drawing/2014/main" val="730212534"/>
                    </a:ext>
                  </a:extLst>
                </a:gridCol>
                <a:gridCol w="6193720">
                  <a:extLst>
                    <a:ext uri="{9D8B030D-6E8A-4147-A177-3AD203B41FA5}">
                      <a16:colId xmlns:a16="http://schemas.microsoft.com/office/drawing/2014/main" val="3901585434"/>
                    </a:ext>
                  </a:extLst>
                </a:gridCol>
              </a:tblGrid>
              <a:tr h="313376">
                <a:tc>
                  <a:txBody>
                    <a:bodyPr/>
                    <a:lstStyle/>
                    <a:p>
                      <a:pPr>
                        <a:lnSpc>
                          <a:spcPct val="107000"/>
                        </a:lnSpc>
                        <a:spcAft>
                          <a:spcPts val="0"/>
                        </a:spcAft>
                      </a:pPr>
                      <a:r>
                        <a:rPr lang="en-IN" sz="1400">
                          <a:effectLst/>
                        </a:rPr>
                        <a:t>POs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Engineering Graduates will be able to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27662473"/>
                  </a:ext>
                </a:extLst>
              </a:tr>
              <a:tr h="313376">
                <a:tc>
                  <a:txBody>
                    <a:bodyPr/>
                    <a:lstStyle/>
                    <a:p>
                      <a:pPr>
                        <a:lnSpc>
                          <a:spcPct val="107000"/>
                        </a:lnSpc>
                        <a:spcAft>
                          <a:spcPts val="0"/>
                        </a:spcAft>
                      </a:pPr>
                      <a:r>
                        <a:rPr lang="en-IN" sz="1400">
                          <a:effectLst/>
                        </a:rPr>
                        <a:t>PO1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Engineering Knowledge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56962074"/>
                  </a:ext>
                </a:extLst>
              </a:tr>
              <a:tr h="313376">
                <a:tc>
                  <a:txBody>
                    <a:bodyPr/>
                    <a:lstStyle/>
                    <a:p>
                      <a:pPr>
                        <a:lnSpc>
                          <a:spcPct val="107000"/>
                        </a:lnSpc>
                        <a:spcAft>
                          <a:spcPts val="0"/>
                        </a:spcAft>
                      </a:pPr>
                      <a:r>
                        <a:rPr lang="en-IN" sz="1400">
                          <a:effectLst/>
                        </a:rPr>
                        <a:t>PO2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Problem Analysis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3383004"/>
                  </a:ext>
                </a:extLst>
              </a:tr>
              <a:tr h="313376">
                <a:tc>
                  <a:txBody>
                    <a:bodyPr/>
                    <a:lstStyle/>
                    <a:p>
                      <a:pPr>
                        <a:lnSpc>
                          <a:spcPct val="107000"/>
                        </a:lnSpc>
                        <a:spcAft>
                          <a:spcPts val="0"/>
                        </a:spcAft>
                      </a:pPr>
                      <a:r>
                        <a:rPr lang="en-IN" sz="1400">
                          <a:effectLst/>
                        </a:rPr>
                        <a:t>PO3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a:effectLst/>
                        </a:rPr>
                        <a:t>Design &amp; Development of solutions</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1302825"/>
                  </a:ext>
                </a:extLst>
              </a:tr>
              <a:tr h="313376">
                <a:tc>
                  <a:txBody>
                    <a:bodyPr/>
                    <a:lstStyle/>
                    <a:p>
                      <a:pPr>
                        <a:lnSpc>
                          <a:spcPct val="107000"/>
                        </a:lnSpc>
                        <a:spcAft>
                          <a:spcPts val="0"/>
                        </a:spcAft>
                      </a:pPr>
                      <a:r>
                        <a:rPr lang="en-IN" sz="1400">
                          <a:effectLst/>
                        </a:rPr>
                        <a:t>PO4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a:effectLst/>
                        </a:rPr>
                        <a:t>Conduct Investigation of complex problems</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61366988"/>
                  </a:ext>
                </a:extLst>
              </a:tr>
              <a:tr h="313376">
                <a:tc>
                  <a:txBody>
                    <a:bodyPr/>
                    <a:lstStyle/>
                    <a:p>
                      <a:pPr>
                        <a:lnSpc>
                          <a:spcPct val="107000"/>
                        </a:lnSpc>
                        <a:spcAft>
                          <a:spcPts val="0"/>
                        </a:spcAft>
                      </a:pPr>
                      <a:r>
                        <a:rPr lang="en-IN" sz="1400">
                          <a:effectLst/>
                        </a:rPr>
                        <a:t>PO5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Modern Tool Usage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94335665"/>
                  </a:ext>
                </a:extLst>
              </a:tr>
              <a:tr h="313376">
                <a:tc>
                  <a:txBody>
                    <a:bodyPr/>
                    <a:lstStyle/>
                    <a:p>
                      <a:pPr>
                        <a:lnSpc>
                          <a:spcPct val="107000"/>
                        </a:lnSpc>
                        <a:spcAft>
                          <a:spcPts val="0"/>
                        </a:spcAft>
                      </a:pPr>
                      <a:r>
                        <a:rPr lang="en-IN" sz="1400">
                          <a:effectLst/>
                        </a:rPr>
                        <a:t>PO6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The Engineer and Society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36071200"/>
                  </a:ext>
                </a:extLst>
              </a:tr>
              <a:tr h="313376">
                <a:tc>
                  <a:txBody>
                    <a:bodyPr/>
                    <a:lstStyle/>
                    <a:p>
                      <a:pPr>
                        <a:lnSpc>
                          <a:spcPct val="107000"/>
                        </a:lnSpc>
                        <a:spcAft>
                          <a:spcPts val="0"/>
                        </a:spcAft>
                      </a:pPr>
                      <a:r>
                        <a:rPr lang="en-IN" sz="1400">
                          <a:effectLst/>
                        </a:rPr>
                        <a:t>PO7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Environment and sustainability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57868391"/>
                  </a:ext>
                </a:extLst>
              </a:tr>
              <a:tr h="313376">
                <a:tc>
                  <a:txBody>
                    <a:bodyPr/>
                    <a:lstStyle/>
                    <a:p>
                      <a:pPr>
                        <a:lnSpc>
                          <a:spcPct val="107000"/>
                        </a:lnSpc>
                        <a:spcAft>
                          <a:spcPts val="0"/>
                        </a:spcAft>
                      </a:pPr>
                      <a:r>
                        <a:rPr lang="en-IN" sz="1400">
                          <a:effectLst/>
                        </a:rPr>
                        <a:t>PO8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Ethics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62099741"/>
                  </a:ext>
                </a:extLst>
              </a:tr>
              <a:tr h="313376">
                <a:tc>
                  <a:txBody>
                    <a:bodyPr/>
                    <a:lstStyle/>
                    <a:p>
                      <a:pPr>
                        <a:lnSpc>
                          <a:spcPct val="107000"/>
                        </a:lnSpc>
                        <a:spcAft>
                          <a:spcPts val="0"/>
                        </a:spcAft>
                      </a:pPr>
                      <a:r>
                        <a:rPr lang="en-IN" sz="1400">
                          <a:effectLst/>
                        </a:rPr>
                        <a:t>PO9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Individual &amp; Team work</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91395007"/>
                  </a:ext>
                </a:extLst>
              </a:tr>
              <a:tr h="313376">
                <a:tc>
                  <a:txBody>
                    <a:bodyPr/>
                    <a:lstStyle/>
                    <a:p>
                      <a:pPr>
                        <a:lnSpc>
                          <a:spcPct val="107000"/>
                        </a:lnSpc>
                        <a:spcAft>
                          <a:spcPts val="0"/>
                        </a:spcAft>
                      </a:pPr>
                      <a:r>
                        <a:rPr lang="en-IN" sz="1400">
                          <a:effectLst/>
                        </a:rPr>
                        <a:t>PO10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Communication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71081910"/>
                  </a:ext>
                </a:extLst>
              </a:tr>
              <a:tr h="313376">
                <a:tc>
                  <a:txBody>
                    <a:bodyPr/>
                    <a:lstStyle/>
                    <a:p>
                      <a:pPr>
                        <a:lnSpc>
                          <a:spcPct val="107000"/>
                        </a:lnSpc>
                        <a:spcAft>
                          <a:spcPts val="0"/>
                        </a:spcAft>
                      </a:pPr>
                      <a:r>
                        <a:rPr lang="en-IN" sz="1400">
                          <a:effectLst/>
                        </a:rPr>
                        <a:t>PO11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Project management and Finance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81012516"/>
                  </a:ext>
                </a:extLst>
              </a:tr>
              <a:tr h="313376">
                <a:tc>
                  <a:txBody>
                    <a:bodyPr/>
                    <a:lstStyle/>
                    <a:p>
                      <a:pPr>
                        <a:lnSpc>
                          <a:spcPct val="107000"/>
                        </a:lnSpc>
                        <a:spcAft>
                          <a:spcPts val="0"/>
                        </a:spcAft>
                      </a:pPr>
                      <a:r>
                        <a:rPr lang="en-IN" sz="1400">
                          <a:effectLst/>
                        </a:rPr>
                        <a:t>PO12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Life Long Learning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69303712"/>
                  </a:ext>
                </a:extLst>
              </a:tr>
            </a:tbl>
          </a:graphicData>
        </a:graphic>
      </p:graphicFrame>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2514600" y="6356350"/>
            <a:ext cx="5029200" cy="365125"/>
          </a:xfrm>
        </p:spPr>
        <p:txBody>
          <a:bodyPr/>
          <a:lstStyle/>
          <a:p>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a:t>
            </a:fld>
            <a:endParaRPr lang="en-US"/>
          </a:p>
        </p:txBody>
      </p:sp>
      <p:sp>
        <p:nvSpPr>
          <p:cNvPr id="7" name="Title 1"/>
          <p:cNvSpPr txBox="1">
            <a:spLocks/>
          </p:cNvSpPr>
          <p:nvPr/>
        </p:nvSpPr>
        <p:spPr>
          <a:xfrm>
            <a:off x="1348154"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Program Outcome</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23446" y="0"/>
            <a:ext cx="1522828" cy="817163"/>
          </a:xfrm>
          <a:prstGeom prst="rect">
            <a:avLst/>
          </a:prstGeom>
          <a:noFill/>
        </p:spPr>
      </p:pic>
      <p:sp>
        <p:nvSpPr>
          <p:cNvPr id="10" name="Rectangle 9">
            <a:extLst>
              <a:ext uri="{FF2B5EF4-FFF2-40B4-BE49-F238E27FC236}">
                <a16:creationId xmlns:a16="http://schemas.microsoft.com/office/drawing/2014/main" id="{541E00FF-D043-46A6-B039-CD5B92081618}"/>
              </a:ext>
            </a:extLst>
          </p:cNvPr>
          <p:cNvSpPr/>
          <p:nvPr/>
        </p:nvSpPr>
        <p:spPr>
          <a:xfrm>
            <a:off x="838200" y="1107707"/>
            <a:ext cx="7772400" cy="457048"/>
          </a:xfrm>
          <a:prstGeom prst="rect">
            <a:avLst/>
          </a:prstGeom>
        </p:spPr>
        <p:txBody>
          <a:bodyPr wrap="square">
            <a:spAutoFit/>
          </a:bodyPr>
          <a:lstStyle/>
          <a:p>
            <a:pPr>
              <a:lnSpc>
                <a:spcPct val="115000"/>
              </a:lnSpc>
              <a:spcAft>
                <a:spcPts val="1000"/>
              </a:spcAft>
            </a:pPr>
            <a:r>
              <a:rPr lang="en-US" sz="2200" dirty="0">
                <a:latin typeface="Times New Roman" panose="02020603050405020304" pitchFamily="18" charset="0"/>
                <a:ea typeface="Calibri" panose="020F0502020204030204" pitchFamily="34" charset="0"/>
                <a:cs typeface="Times New Roman" panose="02020603050405020304" pitchFamily="18" charset="0"/>
              </a:rPr>
              <a:t>At the end of the semester, the student will be able:</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658736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F882ACDB-F6CB-BE5C-4270-4BB40A5C0744}"/>
              </a:ext>
            </a:extLst>
          </p:cNvPr>
          <p:cNvSpPr>
            <a:spLocks noGrp="1" noChangeArrowheads="1"/>
          </p:cNvSpPr>
          <p:nvPr>
            <p:ph type="title"/>
          </p:nvPr>
        </p:nvSpPr>
        <p:spPr/>
        <p:txBody>
          <a:bodyPr/>
          <a:lstStyle/>
          <a:p>
            <a:r>
              <a:rPr lang="en-US" altLang="en-US" sz="4000"/>
              <a:t>Watermarking Algorithm </a:t>
            </a:r>
            <a:br>
              <a:rPr lang="en-US" altLang="en-US" sz="4000"/>
            </a:br>
            <a:r>
              <a:rPr lang="en-US" altLang="en-US" sz="4000"/>
              <a:t>Design Requirements </a:t>
            </a:r>
          </a:p>
        </p:txBody>
      </p:sp>
      <p:sp>
        <p:nvSpPr>
          <p:cNvPr id="73731" name="Rectangle 3">
            <a:extLst>
              <a:ext uri="{FF2B5EF4-FFF2-40B4-BE49-F238E27FC236}">
                <a16:creationId xmlns:a16="http://schemas.microsoft.com/office/drawing/2014/main" id="{5B8A50E9-1BAD-9C5C-59B6-1B16600D4BD2}"/>
              </a:ext>
            </a:extLst>
          </p:cNvPr>
          <p:cNvSpPr>
            <a:spLocks noGrp="1" noChangeArrowheads="1"/>
          </p:cNvSpPr>
          <p:nvPr>
            <p:ph type="body" idx="1"/>
          </p:nvPr>
        </p:nvSpPr>
        <p:spPr/>
        <p:txBody>
          <a:bodyPr/>
          <a:lstStyle/>
          <a:p>
            <a:pPr marL="609600" indent="-609600">
              <a:lnSpc>
                <a:spcPct val="90000"/>
              </a:lnSpc>
              <a:buFont typeface="Wingdings 2" panose="05020102010507070707" pitchFamily="18" charset="2"/>
              <a:buChar char=""/>
            </a:pPr>
            <a:r>
              <a:rPr lang="en-US" altLang="ko-KR" sz="2800">
                <a:ea typeface="Gulim" panose="020B0503020000020004" pitchFamily="34" charset="-127"/>
              </a:rPr>
              <a:t>As much information (watermarks) as possible          </a:t>
            </a:r>
          </a:p>
          <a:p>
            <a:pPr marL="609600" indent="-609600">
              <a:lnSpc>
                <a:spcPct val="90000"/>
              </a:lnSpc>
              <a:buFont typeface="Wingdings 2" panose="05020102010507070707" pitchFamily="18" charset="2"/>
              <a:buNone/>
            </a:pPr>
            <a:r>
              <a:rPr lang="en-US" altLang="ko-KR" sz="2800">
                <a:ea typeface="Gulim" panose="020B0503020000020004" pitchFamily="34" charset="-127"/>
                <a:sym typeface="Wingdings" panose="05000000000000000000" pitchFamily="2" charset="2"/>
              </a:rPr>
              <a:t>          </a:t>
            </a:r>
            <a:r>
              <a:rPr lang="en-US" altLang="ko-KR" sz="2800">
                <a:solidFill>
                  <a:srgbClr val="CC3300"/>
                </a:solidFill>
                <a:ea typeface="Gulim" panose="020B0503020000020004" pitchFamily="34" charset="-127"/>
                <a:sym typeface="Wingdings" panose="05000000000000000000" pitchFamily="2" charset="2"/>
              </a:rPr>
              <a:t>Capacity</a:t>
            </a:r>
          </a:p>
          <a:p>
            <a:pPr marL="609600" indent="-609600">
              <a:lnSpc>
                <a:spcPct val="90000"/>
              </a:lnSpc>
              <a:buFont typeface="Wingdings 2" panose="05020102010507070707" pitchFamily="18" charset="2"/>
              <a:buChar char=""/>
            </a:pPr>
            <a:r>
              <a:rPr lang="en-US" altLang="ko-KR" sz="2800">
                <a:ea typeface="Gulim" panose="020B0503020000020004" pitchFamily="34" charset="-127"/>
              </a:rPr>
              <a:t>Only be accessible by authorized parties </a:t>
            </a:r>
          </a:p>
          <a:p>
            <a:pPr marL="609600" indent="-609600">
              <a:lnSpc>
                <a:spcPct val="90000"/>
              </a:lnSpc>
              <a:buFont typeface="Wingdings 2" panose="05020102010507070707" pitchFamily="18" charset="2"/>
              <a:buNone/>
            </a:pPr>
            <a:r>
              <a:rPr lang="en-US" altLang="ko-KR" sz="2800">
                <a:ea typeface="Gulim" panose="020B0503020000020004" pitchFamily="34" charset="-127"/>
                <a:sym typeface="Wingdings" panose="05000000000000000000" pitchFamily="2" charset="2"/>
              </a:rPr>
              <a:t>	   </a:t>
            </a:r>
            <a:r>
              <a:rPr lang="en-US" altLang="ko-KR" sz="2800">
                <a:solidFill>
                  <a:srgbClr val="CC3300"/>
                </a:solidFill>
                <a:ea typeface="Gulim" panose="020B0503020000020004" pitchFamily="34" charset="-127"/>
                <a:sym typeface="Wingdings" panose="05000000000000000000" pitchFamily="2" charset="2"/>
              </a:rPr>
              <a:t>Security</a:t>
            </a:r>
          </a:p>
          <a:p>
            <a:pPr marL="609600" indent="-609600">
              <a:lnSpc>
                <a:spcPct val="90000"/>
              </a:lnSpc>
              <a:buFont typeface="Wingdings 2" panose="05020102010507070707" pitchFamily="18" charset="2"/>
              <a:buChar char=""/>
            </a:pPr>
            <a:r>
              <a:rPr lang="en-US" altLang="ko-KR" sz="2800">
                <a:ea typeface="Gulim" panose="020B0503020000020004" pitchFamily="34" charset="-127"/>
              </a:rPr>
              <a:t>Resistance against hostile/user dependent changes </a:t>
            </a:r>
          </a:p>
          <a:p>
            <a:pPr marL="609600" indent="-609600">
              <a:lnSpc>
                <a:spcPct val="90000"/>
              </a:lnSpc>
              <a:buFont typeface="Wingdings 2" panose="05020102010507070707" pitchFamily="18" charset="2"/>
              <a:buNone/>
            </a:pPr>
            <a:r>
              <a:rPr lang="en-US" altLang="ko-KR" sz="2800">
                <a:ea typeface="Gulim" panose="020B0503020000020004" pitchFamily="34" charset="-127"/>
              </a:rPr>
              <a:t>         </a:t>
            </a:r>
            <a:r>
              <a:rPr lang="en-US" altLang="ko-KR" sz="2800">
                <a:ea typeface="Gulim" panose="020B0503020000020004" pitchFamily="34" charset="-127"/>
                <a:sym typeface="Wingdings" panose="05000000000000000000" pitchFamily="2" charset="2"/>
              </a:rPr>
              <a:t></a:t>
            </a:r>
            <a:r>
              <a:rPr lang="en-US" altLang="ko-KR" sz="2800">
                <a:solidFill>
                  <a:srgbClr val="CC3300"/>
                </a:solidFill>
                <a:ea typeface="Gulim" panose="020B0503020000020004" pitchFamily="34" charset="-127"/>
                <a:sym typeface="Wingdings" panose="05000000000000000000" pitchFamily="2" charset="2"/>
              </a:rPr>
              <a:t> Robustness</a:t>
            </a:r>
          </a:p>
          <a:p>
            <a:pPr marL="609600" indent="-609600">
              <a:lnSpc>
                <a:spcPct val="90000"/>
              </a:lnSpc>
              <a:buFont typeface="Wingdings 2" panose="05020102010507070707" pitchFamily="18" charset="2"/>
              <a:buChar char=""/>
            </a:pPr>
            <a:r>
              <a:rPr lang="en-US" altLang="ko-KR" sz="2800">
                <a:ea typeface="Gulim" panose="020B0503020000020004" pitchFamily="34" charset="-127"/>
              </a:rPr>
              <a:t>Invisibility					   </a:t>
            </a:r>
          </a:p>
          <a:p>
            <a:pPr marL="609600" indent="-609600">
              <a:lnSpc>
                <a:spcPct val="90000"/>
              </a:lnSpc>
              <a:buFont typeface="Wingdings 2" panose="05020102010507070707" pitchFamily="18" charset="2"/>
              <a:buNone/>
            </a:pPr>
            <a:r>
              <a:rPr lang="en-US" altLang="ko-KR" sz="2800">
                <a:ea typeface="Gulim" panose="020B0503020000020004" pitchFamily="34" charset="-127"/>
                <a:sym typeface="Wingdings" panose="05000000000000000000" pitchFamily="2" charset="2"/>
              </a:rPr>
              <a:t>          </a:t>
            </a:r>
            <a:r>
              <a:rPr lang="en-US" altLang="ko-KR" sz="2800">
                <a:solidFill>
                  <a:srgbClr val="CC3300"/>
                </a:solidFill>
                <a:ea typeface="Gulim" panose="020B0503020000020004" pitchFamily="34" charset="-127"/>
                <a:sym typeface="Wingdings" panose="05000000000000000000" pitchFamily="2" charset="2"/>
              </a:rPr>
              <a:t>Imperceptibility</a:t>
            </a:r>
          </a:p>
          <a:p>
            <a:pPr marL="609600" indent="-609600">
              <a:lnSpc>
                <a:spcPct val="90000"/>
              </a:lnSpc>
              <a:buFont typeface="Wingdings 2" panose="05020102010507070707" pitchFamily="18" charset="2"/>
              <a:buNone/>
            </a:pPr>
            <a:endParaRPr lang="en-US" altLang="ko-KR" sz="2800">
              <a:solidFill>
                <a:srgbClr val="CC3300"/>
              </a:solidFill>
              <a:ea typeface="Gulim" panose="020B0503020000020004" pitchFamily="34" charset="-127"/>
            </a:endParaRPr>
          </a:p>
          <a:p>
            <a:pPr marL="609600" indent="-609600">
              <a:lnSpc>
                <a:spcPct val="90000"/>
              </a:lnSpc>
            </a:pPr>
            <a:endParaRPr lang="en-US" altLang="en-US"/>
          </a:p>
          <a:p>
            <a:pPr marL="609600" indent="-609600">
              <a:lnSpc>
                <a:spcPct val="90000"/>
              </a:lnSpc>
            </a:pPr>
            <a:endParaRPr lang="en-US" altLang="en-US" sz="4000"/>
          </a:p>
          <a:p>
            <a:pPr marL="609600" indent="-609600">
              <a:lnSpc>
                <a:spcPct val="90000"/>
              </a:lnSpc>
              <a:buFontTx/>
              <a:buNone/>
            </a:pPr>
            <a:endParaRPr lang="en-US" altLang="en-US" sz="4000"/>
          </a:p>
        </p:txBody>
      </p:sp>
      <p:sp>
        <p:nvSpPr>
          <p:cNvPr id="2" name="Title 1">
            <a:extLst>
              <a:ext uri="{FF2B5EF4-FFF2-40B4-BE49-F238E27FC236}">
                <a16:creationId xmlns:a16="http://schemas.microsoft.com/office/drawing/2014/main" id="{3F6A0B60-89B4-BFAE-CC3F-655E4DC82C6A}"/>
              </a:ext>
            </a:extLst>
          </p:cNvPr>
          <p:cNvSpPr txBox="1">
            <a:spLocks/>
          </p:cNvSpPr>
          <p:nvPr/>
        </p:nvSpPr>
        <p:spPr>
          <a:xfrm>
            <a:off x="1366935" y="-51461"/>
            <a:ext cx="7772400" cy="584861"/>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3" name="Picture 2" descr="E:\NIET\Project\xLogo11.png.pagespeed.ic.pydHLuCQEZ.png">
            <a:extLst>
              <a:ext uri="{FF2B5EF4-FFF2-40B4-BE49-F238E27FC236}">
                <a16:creationId xmlns:a16="http://schemas.microsoft.com/office/drawing/2014/main" id="{287EC23E-4FAB-EC49-0F78-9CF272B379D1}"/>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idx="4294967295"/>
          </p:nvPr>
        </p:nvSpPr>
        <p:spPr>
          <a:xfrm>
            <a:off x="0" y="1390650"/>
            <a:ext cx="1641475" cy="990600"/>
          </a:xfrm>
          <a:prstGeom prst="rect">
            <a:avLst/>
          </a:prstGeom>
        </p:spPr>
        <p:txBody>
          <a:bodyPr vert="horz" wrap="square" lIns="0" tIns="67151" rIns="0" bIns="0" rtlCol="0" anchor="ctr">
            <a:spAutoFit/>
          </a:bodyPr>
          <a:lstStyle/>
          <a:p>
            <a:pPr marL="9525" marR="3810">
              <a:lnSpc>
                <a:spcPts val="3563"/>
              </a:lnSpc>
              <a:spcBef>
                <a:spcPts val="529"/>
              </a:spcBef>
            </a:pPr>
            <a:r>
              <a:rPr spc="-23" dirty="0">
                <a:solidFill>
                  <a:srgbClr val="000000"/>
                </a:solidFill>
              </a:rPr>
              <a:t>Object </a:t>
            </a:r>
            <a:r>
              <a:rPr spc="-19" dirty="0">
                <a:solidFill>
                  <a:srgbClr val="000000"/>
                </a:solidFill>
              </a:rPr>
              <a:t> </a:t>
            </a:r>
            <a:r>
              <a:rPr spc="-26" dirty="0">
                <a:solidFill>
                  <a:srgbClr val="000000"/>
                </a:solidFill>
              </a:rPr>
              <a:t>D</a:t>
            </a:r>
            <a:r>
              <a:rPr spc="-41" dirty="0">
                <a:solidFill>
                  <a:srgbClr val="000000"/>
                </a:solidFill>
              </a:rPr>
              <a:t>e</a:t>
            </a:r>
            <a:r>
              <a:rPr spc="-53" dirty="0">
                <a:solidFill>
                  <a:srgbClr val="000000"/>
                </a:solidFill>
              </a:rPr>
              <a:t>t</a:t>
            </a:r>
            <a:r>
              <a:rPr spc="-23" dirty="0">
                <a:solidFill>
                  <a:srgbClr val="000000"/>
                </a:solidFill>
              </a:rPr>
              <a:t>e</a:t>
            </a:r>
            <a:r>
              <a:rPr spc="-30" dirty="0">
                <a:solidFill>
                  <a:srgbClr val="000000"/>
                </a:solidFill>
              </a:rPr>
              <a:t>c</a:t>
            </a:r>
            <a:r>
              <a:rPr spc="-19" dirty="0">
                <a:solidFill>
                  <a:srgbClr val="000000"/>
                </a:solidFill>
              </a:rPr>
              <a:t>t</a:t>
            </a:r>
            <a:r>
              <a:rPr spc="-23" dirty="0">
                <a:solidFill>
                  <a:srgbClr val="000000"/>
                </a:solidFill>
              </a:rPr>
              <a:t>i</a:t>
            </a:r>
            <a:r>
              <a:rPr spc="-34" dirty="0">
                <a:solidFill>
                  <a:srgbClr val="000000"/>
                </a:solidFill>
              </a:rPr>
              <a:t>o</a:t>
            </a:r>
            <a:r>
              <a:rPr dirty="0">
                <a:solidFill>
                  <a:srgbClr val="000000"/>
                </a:solidFill>
              </a:rPr>
              <a:t>n</a:t>
            </a:r>
            <a:endParaRPr/>
          </a:p>
        </p:txBody>
      </p:sp>
      <p:sp>
        <p:nvSpPr>
          <p:cNvPr id="12" name="object 12"/>
          <p:cNvSpPr txBox="1"/>
          <p:nvPr/>
        </p:nvSpPr>
        <p:spPr>
          <a:xfrm>
            <a:off x="545744" y="2665571"/>
            <a:ext cx="2437448" cy="2298354"/>
          </a:xfrm>
          <a:prstGeom prst="rect">
            <a:avLst/>
          </a:prstGeom>
        </p:spPr>
        <p:txBody>
          <a:bodyPr vert="horz" wrap="square" lIns="0" tIns="43339" rIns="0" bIns="0" rtlCol="0">
            <a:spAutoFit/>
          </a:bodyPr>
          <a:lstStyle/>
          <a:p>
            <a:pPr marL="180975" marR="3810" indent="-171450">
              <a:lnSpc>
                <a:spcPts val="2108"/>
              </a:lnSpc>
              <a:spcBef>
                <a:spcPts val="341"/>
              </a:spcBef>
              <a:buFont typeface="Arial MT"/>
              <a:buChar char="•"/>
              <a:tabLst>
                <a:tab pos="180975" algn="l"/>
              </a:tabLst>
            </a:pPr>
            <a:r>
              <a:rPr sz="1950" spc="-4" dirty="0">
                <a:latin typeface="Calibri"/>
                <a:cs typeface="Calibri"/>
              </a:rPr>
              <a:t>What</a:t>
            </a:r>
            <a:r>
              <a:rPr sz="1950" spc="-23" dirty="0">
                <a:latin typeface="Calibri"/>
                <a:cs typeface="Calibri"/>
              </a:rPr>
              <a:t> </a:t>
            </a:r>
            <a:r>
              <a:rPr sz="1950" dirty="0">
                <a:latin typeface="Calibri"/>
                <a:cs typeface="Calibri"/>
              </a:rPr>
              <a:t>all</a:t>
            </a:r>
            <a:r>
              <a:rPr sz="1950" spc="-11" dirty="0">
                <a:latin typeface="Calibri"/>
                <a:cs typeface="Calibri"/>
              </a:rPr>
              <a:t> </a:t>
            </a:r>
            <a:r>
              <a:rPr sz="1950" spc="-4" dirty="0">
                <a:latin typeface="Calibri"/>
                <a:cs typeface="Calibri"/>
              </a:rPr>
              <a:t>objects</a:t>
            </a:r>
            <a:r>
              <a:rPr sz="1950" spc="-15" dirty="0">
                <a:latin typeface="Calibri"/>
                <a:cs typeface="Calibri"/>
              </a:rPr>
              <a:t> </a:t>
            </a:r>
            <a:r>
              <a:rPr sz="1950" spc="-11" dirty="0">
                <a:latin typeface="Calibri"/>
                <a:cs typeface="Calibri"/>
              </a:rPr>
              <a:t>are</a:t>
            </a:r>
            <a:r>
              <a:rPr sz="1950" spc="-19" dirty="0">
                <a:latin typeface="Calibri"/>
                <a:cs typeface="Calibri"/>
              </a:rPr>
              <a:t> </a:t>
            </a:r>
            <a:r>
              <a:rPr sz="1950" dirty="0">
                <a:latin typeface="Calibri"/>
                <a:cs typeface="Calibri"/>
              </a:rPr>
              <a:t>in </a:t>
            </a:r>
            <a:r>
              <a:rPr sz="1950" spc="-428" dirty="0">
                <a:latin typeface="Calibri"/>
                <a:cs typeface="Calibri"/>
              </a:rPr>
              <a:t> </a:t>
            </a:r>
            <a:r>
              <a:rPr sz="1950" dirty="0">
                <a:latin typeface="Calibri"/>
                <a:cs typeface="Calibri"/>
              </a:rPr>
              <a:t>the</a:t>
            </a:r>
            <a:r>
              <a:rPr sz="1950" spc="-11" dirty="0">
                <a:latin typeface="Calibri"/>
                <a:cs typeface="Calibri"/>
              </a:rPr>
              <a:t> </a:t>
            </a:r>
            <a:r>
              <a:rPr sz="1950" spc="-4" dirty="0">
                <a:latin typeface="Calibri"/>
                <a:cs typeface="Calibri"/>
              </a:rPr>
              <a:t>scene?</a:t>
            </a:r>
            <a:endParaRPr sz="1950">
              <a:latin typeface="Calibri"/>
              <a:cs typeface="Calibri"/>
            </a:endParaRPr>
          </a:p>
          <a:p>
            <a:pPr>
              <a:lnSpc>
                <a:spcPct val="100000"/>
              </a:lnSpc>
              <a:buFont typeface="Arial MT"/>
              <a:buChar char="•"/>
            </a:pPr>
            <a:endParaRPr sz="2738">
              <a:latin typeface="Calibri"/>
              <a:cs typeface="Calibri"/>
            </a:endParaRPr>
          </a:p>
          <a:p>
            <a:pPr marL="180975" indent="-171450">
              <a:buFont typeface="Arial MT"/>
              <a:buChar char="•"/>
              <a:tabLst>
                <a:tab pos="180975" algn="l"/>
              </a:tabLst>
            </a:pPr>
            <a:r>
              <a:rPr sz="1950" spc="-4" dirty="0">
                <a:latin typeface="Calibri"/>
                <a:cs typeface="Calibri"/>
              </a:rPr>
              <a:t>Can</a:t>
            </a:r>
            <a:r>
              <a:rPr sz="1950" spc="-11" dirty="0">
                <a:latin typeface="Calibri"/>
                <a:cs typeface="Calibri"/>
              </a:rPr>
              <a:t> </a:t>
            </a:r>
            <a:r>
              <a:rPr sz="1950" spc="-15" dirty="0">
                <a:latin typeface="Calibri"/>
                <a:cs typeface="Calibri"/>
              </a:rPr>
              <a:t>you</a:t>
            </a:r>
            <a:r>
              <a:rPr sz="1950" spc="-8" dirty="0">
                <a:latin typeface="Calibri"/>
                <a:cs typeface="Calibri"/>
              </a:rPr>
              <a:t> </a:t>
            </a:r>
            <a:r>
              <a:rPr sz="1950" spc="-11" dirty="0">
                <a:latin typeface="Calibri"/>
                <a:cs typeface="Calibri"/>
              </a:rPr>
              <a:t>locate</a:t>
            </a:r>
            <a:r>
              <a:rPr sz="1950" spc="-15" dirty="0">
                <a:latin typeface="Calibri"/>
                <a:cs typeface="Calibri"/>
              </a:rPr>
              <a:t> </a:t>
            </a:r>
            <a:r>
              <a:rPr sz="1950" dirty="0">
                <a:latin typeface="Calibri"/>
                <a:cs typeface="Calibri"/>
              </a:rPr>
              <a:t>them</a:t>
            </a:r>
            <a:r>
              <a:rPr sz="1950" spc="-19" dirty="0">
                <a:latin typeface="Calibri"/>
                <a:cs typeface="Calibri"/>
              </a:rPr>
              <a:t> </a:t>
            </a:r>
            <a:r>
              <a:rPr sz="1950" dirty="0">
                <a:latin typeface="Calibri"/>
                <a:cs typeface="Calibri"/>
              </a:rPr>
              <a:t>?</a:t>
            </a:r>
            <a:endParaRPr sz="1950">
              <a:latin typeface="Calibri"/>
              <a:cs typeface="Calibri"/>
            </a:endParaRPr>
          </a:p>
          <a:p>
            <a:pPr>
              <a:spcBef>
                <a:spcPts val="15"/>
              </a:spcBef>
              <a:buFont typeface="Arial MT"/>
              <a:buChar char="•"/>
            </a:pPr>
            <a:endParaRPr sz="2963">
              <a:latin typeface="Calibri"/>
              <a:cs typeface="Calibri"/>
            </a:endParaRPr>
          </a:p>
          <a:p>
            <a:pPr marL="180975" marR="322421" indent="-171450">
              <a:lnSpc>
                <a:spcPts val="2108"/>
              </a:lnSpc>
              <a:buFont typeface="Arial MT"/>
              <a:buChar char="•"/>
              <a:tabLst>
                <a:tab pos="180975" algn="l"/>
              </a:tabLst>
            </a:pPr>
            <a:r>
              <a:rPr sz="1950" spc="-8" dirty="0">
                <a:latin typeface="Calibri"/>
                <a:cs typeface="Calibri"/>
              </a:rPr>
              <a:t>How </a:t>
            </a:r>
            <a:r>
              <a:rPr sz="1950" spc="-4" dirty="0">
                <a:latin typeface="Calibri"/>
                <a:cs typeface="Calibri"/>
              </a:rPr>
              <a:t>did </a:t>
            </a:r>
            <a:r>
              <a:rPr sz="1950" spc="-11" dirty="0">
                <a:latin typeface="Calibri"/>
                <a:cs typeface="Calibri"/>
              </a:rPr>
              <a:t>you locate </a:t>
            </a:r>
            <a:r>
              <a:rPr sz="1950" spc="-431" dirty="0">
                <a:latin typeface="Calibri"/>
                <a:cs typeface="Calibri"/>
              </a:rPr>
              <a:t> </a:t>
            </a:r>
            <a:r>
              <a:rPr sz="1950" dirty="0">
                <a:latin typeface="Calibri"/>
                <a:cs typeface="Calibri"/>
              </a:rPr>
              <a:t>them</a:t>
            </a:r>
            <a:r>
              <a:rPr sz="1950" spc="-15" dirty="0">
                <a:latin typeface="Calibri"/>
                <a:cs typeface="Calibri"/>
              </a:rPr>
              <a:t> </a:t>
            </a:r>
            <a:r>
              <a:rPr sz="1950" dirty="0">
                <a:latin typeface="Calibri"/>
                <a:cs typeface="Calibri"/>
              </a:rPr>
              <a:t>?</a:t>
            </a:r>
            <a:endParaRPr sz="1950">
              <a:latin typeface="Calibri"/>
              <a:cs typeface="Calibri"/>
            </a:endParaRPr>
          </a:p>
        </p:txBody>
      </p:sp>
      <p:grpSp>
        <p:nvGrpSpPr>
          <p:cNvPr id="13" name="object 13"/>
          <p:cNvGrpSpPr/>
          <p:nvPr/>
        </p:nvGrpSpPr>
        <p:grpSpPr>
          <a:xfrm>
            <a:off x="3479292" y="857250"/>
            <a:ext cx="5664994" cy="5143500"/>
            <a:chOff x="4639055" y="0"/>
            <a:chExt cx="7553325" cy="6858000"/>
          </a:xfrm>
        </p:grpSpPr>
        <p:sp>
          <p:nvSpPr>
            <p:cNvPr id="14" name="object 14"/>
            <p:cNvSpPr/>
            <p:nvPr/>
          </p:nvSpPr>
          <p:spPr>
            <a:xfrm>
              <a:off x="4639055" y="0"/>
              <a:ext cx="7553325" cy="6858000"/>
            </a:xfrm>
            <a:custGeom>
              <a:avLst/>
              <a:gdLst/>
              <a:ahLst/>
              <a:cxnLst/>
              <a:rect l="l" t="t" r="r" b="b"/>
              <a:pathLst>
                <a:path w="7553325" h="6858000">
                  <a:moveTo>
                    <a:pt x="7552944" y="0"/>
                  </a:moveTo>
                  <a:lnTo>
                    <a:pt x="0" y="0"/>
                  </a:lnTo>
                  <a:lnTo>
                    <a:pt x="0" y="6858000"/>
                  </a:lnTo>
                  <a:lnTo>
                    <a:pt x="7552944" y="6858000"/>
                  </a:lnTo>
                  <a:lnTo>
                    <a:pt x="7552944" y="0"/>
                  </a:lnTo>
                  <a:close/>
                </a:path>
              </a:pathLst>
            </a:custGeom>
            <a:solidFill>
              <a:srgbClr val="C7C9C9"/>
            </a:solidFill>
          </p:spPr>
          <p:txBody>
            <a:bodyPr wrap="square" lIns="0" tIns="0" rIns="0" bIns="0" rtlCol="0"/>
            <a:lstStyle/>
            <a:p>
              <a:endParaRPr sz="1350"/>
            </a:p>
          </p:txBody>
        </p:sp>
        <p:pic>
          <p:nvPicPr>
            <p:cNvPr id="15" name="object 15"/>
            <p:cNvPicPr/>
            <p:nvPr/>
          </p:nvPicPr>
          <p:blipFill>
            <a:blip r:embed="rId2" cstate="print"/>
            <a:stretch>
              <a:fillRect/>
            </a:stretch>
          </p:blipFill>
          <p:spPr>
            <a:xfrm>
              <a:off x="5059679" y="512063"/>
              <a:ext cx="6707124" cy="5864352"/>
            </a:xfrm>
            <a:prstGeom prst="rect">
              <a:avLst/>
            </a:prstGeom>
          </p:spPr>
        </p:pic>
        <p:sp>
          <p:nvSpPr>
            <p:cNvPr id="16" name="object 16"/>
            <p:cNvSpPr/>
            <p:nvPr/>
          </p:nvSpPr>
          <p:spPr>
            <a:xfrm>
              <a:off x="5123687" y="557783"/>
              <a:ext cx="6583680" cy="5739765"/>
            </a:xfrm>
            <a:custGeom>
              <a:avLst/>
              <a:gdLst/>
              <a:ahLst/>
              <a:cxnLst/>
              <a:rect l="l" t="t" r="r" b="b"/>
              <a:pathLst>
                <a:path w="6583680" h="5739765">
                  <a:moveTo>
                    <a:pt x="6583679" y="0"/>
                  </a:moveTo>
                  <a:lnTo>
                    <a:pt x="0" y="0"/>
                  </a:lnTo>
                  <a:lnTo>
                    <a:pt x="0" y="5739384"/>
                  </a:lnTo>
                  <a:lnTo>
                    <a:pt x="6583679" y="5739384"/>
                  </a:lnTo>
                  <a:lnTo>
                    <a:pt x="6583679" y="0"/>
                  </a:lnTo>
                  <a:close/>
                </a:path>
              </a:pathLst>
            </a:custGeom>
            <a:solidFill>
              <a:srgbClr val="FFFFFF"/>
            </a:solidFill>
          </p:spPr>
          <p:txBody>
            <a:bodyPr wrap="square" lIns="0" tIns="0" rIns="0" bIns="0" rtlCol="0"/>
            <a:lstStyle/>
            <a:p>
              <a:endParaRPr sz="1350"/>
            </a:p>
          </p:txBody>
        </p:sp>
        <p:sp>
          <p:nvSpPr>
            <p:cNvPr id="17" name="object 17"/>
            <p:cNvSpPr/>
            <p:nvPr/>
          </p:nvSpPr>
          <p:spPr>
            <a:xfrm>
              <a:off x="5123687" y="557783"/>
              <a:ext cx="6583680" cy="5739765"/>
            </a:xfrm>
            <a:custGeom>
              <a:avLst/>
              <a:gdLst/>
              <a:ahLst/>
              <a:cxnLst/>
              <a:rect l="l" t="t" r="r" b="b"/>
              <a:pathLst>
                <a:path w="6583680" h="5739765">
                  <a:moveTo>
                    <a:pt x="0" y="5739384"/>
                  </a:moveTo>
                  <a:lnTo>
                    <a:pt x="6583679" y="5739384"/>
                  </a:lnTo>
                  <a:lnTo>
                    <a:pt x="6583679" y="0"/>
                  </a:lnTo>
                  <a:lnTo>
                    <a:pt x="0" y="0"/>
                  </a:lnTo>
                  <a:lnTo>
                    <a:pt x="0" y="5739384"/>
                  </a:lnTo>
                  <a:close/>
                </a:path>
              </a:pathLst>
            </a:custGeom>
            <a:ln w="9525">
              <a:solidFill>
                <a:srgbClr val="C7C9C9"/>
              </a:solidFill>
            </a:ln>
          </p:spPr>
          <p:txBody>
            <a:bodyPr wrap="square" lIns="0" tIns="0" rIns="0" bIns="0" rtlCol="0"/>
            <a:lstStyle/>
            <a:p>
              <a:endParaRPr sz="1350"/>
            </a:p>
          </p:txBody>
        </p:sp>
      </p:grpSp>
      <p:pic>
        <p:nvPicPr>
          <p:cNvPr id="18" name="object 18"/>
          <p:cNvPicPr/>
          <p:nvPr/>
        </p:nvPicPr>
        <p:blipFill>
          <a:blip r:embed="rId3" cstate="print"/>
          <a:stretch>
            <a:fillRect/>
          </a:stretch>
        </p:blipFill>
        <p:spPr>
          <a:xfrm>
            <a:off x="4254246" y="1463040"/>
            <a:ext cx="4114800" cy="3929633"/>
          </a:xfrm>
          <a:prstGeom prst="rect">
            <a:avLst/>
          </a:prstGeom>
        </p:spPr>
      </p:pic>
      <p:sp>
        <p:nvSpPr>
          <p:cNvPr id="19" name="object 19"/>
          <p:cNvSpPr txBox="1"/>
          <p:nvPr/>
        </p:nvSpPr>
        <p:spPr>
          <a:xfrm>
            <a:off x="8378761" y="5677357"/>
            <a:ext cx="77153" cy="148117"/>
          </a:xfrm>
          <a:prstGeom prst="rect">
            <a:avLst/>
          </a:prstGeom>
        </p:spPr>
        <p:txBody>
          <a:bodyPr vert="horz" wrap="square" lIns="0" tIns="9525" rIns="0" bIns="0" rtlCol="0">
            <a:spAutoFit/>
          </a:bodyPr>
          <a:lstStyle/>
          <a:p>
            <a:pPr marL="9525">
              <a:spcBef>
                <a:spcPts val="75"/>
              </a:spcBef>
            </a:pPr>
            <a:r>
              <a:rPr sz="900" dirty="0">
                <a:solidFill>
                  <a:srgbClr val="2F2F2F"/>
                </a:solidFill>
                <a:latin typeface="Calibri"/>
                <a:cs typeface="Calibri"/>
              </a:rPr>
              <a:t>2</a:t>
            </a:r>
            <a:endParaRPr sz="900">
              <a:latin typeface="Calibri"/>
              <a:cs typeface="Calibri"/>
            </a:endParaRPr>
          </a:p>
        </p:txBody>
      </p:sp>
      <p:sp>
        <p:nvSpPr>
          <p:cNvPr id="20" name="object 20"/>
          <p:cNvSpPr txBox="1"/>
          <p:nvPr/>
        </p:nvSpPr>
        <p:spPr>
          <a:xfrm>
            <a:off x="59054" y="5808344"/>
            <a:ext cx="556260" cy="117020"/>
          </a:xfrm>
          <a:prstGeom prst="rect">
            <a:avLst/>
          </a:prstGeom>
        </p:spPr>
        <p:txBody>
          <a:bodyPr vert="horz" wrap="square" lIns="0" tIns="0" rIns="0" bIns="0" rtlCol="0">
            <a:spAutoFit/>
          </a:bodyPr>
          <a:lstStyle/>
          <a:p>
            <a:pPr marL="9525">
              <a:lnSpc>
                <a:spcPts val="930"/>
              </a:lnSpc>
            </a:pPr>
            <a:r>
              <a:rPr sz="900" dirty="0">
                <a:solidFill>
                  <a:srgbClr val="888888"/>
                </a:solidFill>
                <a:latin typeface="Calibri"/>
                <a:cs typeface="Calibri"/>
              </a:rPr>
              <a:t>28-08-2021</a:t>
            </a:r>
            <a:endParaRPr sz="900">
              <a:latin typeface="Calibri"/>
              <a:cs typeface="Calibri"/>
            </a:endParaRPr>
          </a:p>
        </p:txBody>
      </p:sp>
      <p:sp>
        <p:nvSpPr>
          <p:cNvPr id="21" name="Title 1">
            <a:extLst>
              <a:ext uri="{FF2B5EF4-FFF2-40B4-BE49-F238E27FC236}">
                <a16:creationId xmlns:a16="http://schemas.microsoft.com/office/drawing/2014/main" id="{B8A27430-D4CF-FFAD-6058-4AB130CFF5CF}"/>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2" name="Picture 2" descr="E:\NIET\Project\xLogo11.png.pagespeed.ic.pydHLuCQEZ.png">
            <a:extLst>
              <a:ext uri="{FF2B5EF4-FFF2-40B4-BE49-F238E27FC236}">
                <a16:creationId xmlns:a16="http://schemas.microsoft.com/office/drawing/2014/main" id="{EF7751DA-AD7C-1F3C-FDAF-E65875F46091}"/>
              </a:ext>
            </a:extLst>
          </p:cNvPr>
          <p:cNvPicPr>
            <a:picLocks noChangeAspect="1" noChangeArrowheads="1"/>
          </p:cNvPicPr>
          <p:nvPr/>
        </p:nvPicPr>
        <p:blipFill>
          <a:blip r:embed="rId4"/>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27001577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652043" y="891758"/>
            <a:ext cx="5874068" cy="991136"/>
          </a:xfrm>
          <a:prstGeom prst="rect">
            <a:avLst/>
          </a:prstGeom>
        </p:spPr>
        <p:txBody>
          <a:bodyPr vert="horz" wrap="square" lIns="0" tIns="67151" rIns="0" bIns="0" rtlCol="0" anchor="ctr">
            <a:spAutoFit/>
          </a:bodyPr>
          <a:lstStyle/>
          <a:p>
            <a:pPr marL="9525" marR="3810">
              <a:lnSpc>
                <a:spcPts val="3563"/>
              </a:lnSpc>
              <a:spcBef>
                <a:spcPts val="529"/>
              </a:spcBef>
            </a:pPr>
            <a:r>
              <a:rPr spc="-23" dirty="0">
                <a:solidFill>
                  <a:srgbClr val="000000"/>
                </a:solidFill>
              </a:rPr>
              <a:t>Object</a:t>
            </a:r>
            <a:r>
              <a:rPr spc="-79" dirty="0">
                <a:solidFill>
                  <a:srgbClr val="000000"/>
                </a:solidFill>
              </a:rPr>
              <a:t> </a:t>
            </a:r>
            <a:r>
              <a:rPr spc="-26" dirty="0">
                <a:solidFill>
                  <a:srgbClr val="000000"/>
                </a:solidFill>
              </a:rPr>
              <a:t>Classification,</a:t>
            </a:r>
            <a:r>
              <a:rPr spc="-79" dirty="0">
                <a:solidFill>
                  <a:srgbClr val="000000"/>
                </a:solidFill>
              </a:rPr>
              <a:t> </a:t>
            </a:r>
            <a:r>
              <a:rPr spc="-26" dirty="0">
                <a:solidFill>
                  <a:srgbClr val="000000"/>
                </a:solidFill>
              </a:rPr>
              <a:t>Detection</a:t>
            </a:r>
            <a:r>
              <a:rPr spc="-98" dirty="0">
                <a:solidFill>
                  <a:srgbClr val="000000"/>
                </a:solidFill>
              </a:rPr>
              <a:t> </a:t>
            </a:r>
            <a:r>
              <a:rPr spc="-19" dirty="0">
                <a:solidFill>
                  <a:srgbClr val="000000"/>
                </a:solidFill>
              </a:rPr>
              <a:t>and </a:t>
            </a:r>
            <a:r>
              <a:rPr spc="-735" dirty="0">
                <a:solidFill>
                  <a:srgbClr val="000000"/>
                </a:solidFill>
              </a:rPr>
              <a:t> </a:t>
            </a:r>
            <a:r>
              <a:rPr spc="-38" dirty="0">
                <a:solidFill>
                  <a:srgbClr val="000000"/>
                </a:solidFill>
              </a:rPr>
              <a:t>Segmentation</a:t>
            </a:r>
            <a:endParaRPr/>
          </a:p>
        </p:txBody>
      </p:sp>
      <p:pic>
        <p:nvPicPr>
          <p:cNvPr id="12" name="object 12"/>
          <p:cNvPicPr/>
          <p:nvPr/>
        </p:nvPicPr>
        <p:blipFill>
          <a:blip r:embed="rId2" cstate="print"/>
          <a:stretch>
            <a:fillRect/>
          </a:stretch>
        </p:blipFill>
        <p:spPr>
          <a:xfrm>
            <a:off x="1458467" y="2226601"/>
            <a:ext cx="6218244" cy="3428796"/>
          </a:xfrm>
          <a:prstGeom prst="rect">
            <a:avLst/>
          </a:prstGeom>
        </p:spPr>
      </p:pic>
      <p:sp>
        <p:nvSpPr>
          <p:cNvPr id="13" name="object 13"/>
          <p:cNvSpPr txBox="1"/>
          <p:nvPr/>
        </p:nvSpPr>
        <p:spPr>
          <a:xfrm>
            <a:off x="59054" y="5813146"/>
            <a:ext cx="556260" cy="117020"/>
          </a:xfrm>
          <a:prstGeom prst="rect">
            <a:avLst/>
          </a:prstGeom>
        </p:spPr>
        <p:txBody>
          <a:bodyPr vert="horz" wrap="square" lIns="0" tIns="0" rIns="0" bIns="0" rtlCol="0">
            <a:spAutoFit/>
          </a:bodyPr>
          <a:lstStyle/>
          <a:p>
            <a:pPr marL="9525">
              <a:lnSpc>
                <a:spcPts val="930"/>
              </a:lnSpc>
            </a:pPr>
            <a:r>
              <a:rPr sz="900" dirty="0">
                <a:solidFill>
                  <a:srgbClr val="888888"/>
                </a:solidFill>
                <a:latin typeface="Calibri"/>
                <a:cs typeface="Calibri"/>
              </a:rPr>
              <a:t>28-08-2021</a:t>
            </a:r>
            <a:endParaRPr sz="900">
              <a:latin typeface="Calibri"/>
              <a:cs typeface="Calibri"/>
            </a:endParaRPr>
          </a:p>
        </p:txBody>
      </p:sp>
      <p:sp>
        <p:nvSpPr>
          <p:cNvPr id="14" name="object 14"/>
          <p:cNvSpPr txBox="1">
            <a:spLocks noGrp="1"/>
          </p:cNvSpPr>
          <p:nvPr>
            <p:ph type="sldNum" sz="quarter" idx="7"/>
          </p:nvPr>
        </p:nvSpPr>
        <p:spPr>
          <a:xfrm>
            <a:off x="11906757" y="6607861"/>
            <a:ext cx="231775"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240"/>
              </a:lnSpc>
            </a:pPr>
            <a:fld id="{81D60167-4931-47E6-BA6A-407CBD079E47}" type="slidenum">
              <a:rPr lang="en-IN" smtClean="0"/>
              <a:pPr marL="38100">
                <a:lnSpc>
                  <a:spcPts val="1240"/>
                </a:lnSpc>
              </a:pPr>
              <a:t>102</a:t>
            </a:fld>
            <a:endParaRPr dirty="0"/>
          </a:p>
        </p:txBody>
      </p:sp>
      <p:sp>
        <p:nvSpPr>
          <p:cNvPr id="15" name="Title 1">
            <a:extLst>
              <a:ext uri="{FF2B5EF4-FFF2-40B4-BE49-F238E27FC236}">
                <a16:creationId xmlns:a16="http://schemas.microsoft.com/office/drawing/2014/main" id="{B6EA64BB-DB00-BA4B-93C8-E453F3B274F4}"/>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2" name="Picture 2" descr="E:\NIET\Project\xLogo11.png.pagespeed.ic.pydHLuCQEZ.png">
            <a:extLst>
              <a:ext uri="{FF2B5EF4-FFF2-40B4-BE49-F238E27FC236}">
                <a16:creationId xmlns:a16="http://schemas.microsoft.com/office/drawing/2014/main" id="{C601C0EE-6719-AE08-46A4-F3913FE9F719}"/>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27467232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20"/>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240"/>
              </a:lnSpc>
            </a:pPr>
            <a:fld id="{81D60167-4931-47E6-BA6A-407CBD079E47}" type="slidenum">
              <a:rPr lang="en-IN" smtClean="0"/>
              <a:pPr marL="38100">
                <a:lnSpc>
                  <a:spcPts val="1240"/>
                </a:lnSpc>
              </a:pPr>
              <a:t>103</a:t>
            </a:fld>
            <a:endParaRPr dirty="0"/>
          </a:p>
        </p:txBody>
      </p:sp>
      <p:sp>
        <p:nvSpPr>
          <p:cNvPr id="10" name="object 10"/>
          <p:cNvSpPr txBox="1">
            <a:spLocks noGrp="1"/>
          </p:cNvSpPr>
          <p:nvPr>
            <p:ph type="title" idx="4294967295"/>
          </p:nvPr>
        </p:nvSpPr>
        <p:spPr>
          <a:xfrm>
            <a:off x="0" y="1057275"/>
            <a:ext cx="4905375" cy="517525"/>
          </a:xfrm>
          <a:prstGeom prst="rect">
            <a:avLst/>
          </a:prstGeom>
        </p:spPr>
        <p:txBody>
          <a:bodyPr vert="horz" wrap="square" lIns="0" tIns="9525" rIns="0" bIns="0" rtlCol="0" anchor="ctr">
            <a:spAutoFit/>
          </a:bodyPr>
          <a:lstStyle/>
          <a:p>
            <a:pPr marL="9525">
              <a:lnSpc>
                <a:spcPct val="100000"/>
              </a:lnSpc>
              <a:spcBef>
                <a:spcPts val="75"/>
              </a:spcBef>
            </a:pPr>
            <a:r>
              <a:rPr spc="-26" dirty="0">
                <a:solidFill>
                  <a:srgbClr val="000000"/>
                </a:solidFill>
              </a:rPr>
              <a:t>Classification</a:t>
            </a:r>
            <a:r>
              <a:rPr spc="-101" dirty="0">
                <a:solidFill>
                  <a:srgbClr val="000000"/>
                </a:solidFill>
              </a:rPr>
              <a:t> </a:t>
            </a:r>
            <a:r>
              <a:rPr spc="-19" dirty="0">
                <a:solidFill>
                  <a:srgbClr val="000000"/>
                </a:solidFill>
              </a:rPr>
              <a:t>and</a:t>
            </a:r>
            <a:r>
              <a:rPr spc="-83" dirty="0">
                <a:solidFill>
                  <a:srgbClr val="000000"/>
                </a:solidFill>
              </a:rPr>
              <a:t> </a:t>
            </a:r>
            <a:r>
              <a:rPr spc="-34" dirty="0">
                <a:solidFill>
                  <a:srgbClr val="000000"/>
                </a:solidFill>
              </a:rPr>
              <a:t>Localization</a:t>
            </a:r>
            <a:endParaRPr/>
          </a:p>
        </p:txBody>
      </p:sp>
      <p:sp>
        <p:nvSpPr>
          <p:cNvPr id="11" name="object 11"/>
          <p:cNvSpPr txBox="1"/>
          <p:nvPr/>
        </p:nvSpPr>
        <p:spPr>
          <a:xfrm>
            <a:off x="1269492" y="2135410"/>
            <a:ext cx="1644491" cy="563616"/>
          </a:xfrm>
          <a:prstGeom prst="rect">
            <a:avLst/>
          </a:prstGeom>
        </p:spPr>
        <p:txBody>
          <a:bodyPr vert="horz" wrap="square" lIns="0" tIns="9525" rIns="0" bIns="0" rtlCol="0">
            <a:spAutoFit/>
          </a:bodyPr>
          <a:lstStyle/>
          <a:p>
            <a:pPr marL="314325" marR="3810" indent="-305276">
              <a:spcBef>
                <a:spcPts val="75"/>
              </a:spcBef>
            </a:pPr>
            <a:r>
              <a:rPr spc="-15" dirty="0">
                <a:latin typeface="Calibri Light"/>
                <a:cs typeface="Calibri Light"/>
              </a:rPr>
              <a:t>Classification</a:t>
            </a:r>
            <a:r>
              <a:rPr spc="-75" dirty="0">
                <a:latin typeface="Calibri Light"/>
                <a:cs typeface="Calibri Light"/>
              </a:rPr>
              <a:t> </a:t>
            </a:r>
            <a:r>
              <a:rPr spc="-4" dirty="0">
                <a:latin typeface="Calibri Light"/>
                <a:cs typeface="Calibri Light"/>
              </a:rPr>
              <a:t>with </a:t>
            </a:r>
            <a:r>
              <a:rPr spc="-394" dirty="0">
                <a:latin typeface="Calibri Light"/>
                <a:cs typeface="Calibri Light"/>
              </a:rPr>
              <a:t> </a:t>
            </a:r>
            <a:r>
              <a:rPr spc="-15" dirty="0">
                <a:latin typeface="Calibri Light"/>
                <a:cs typeface="Calibri Light"/>
              </a:rPr>
              <a:t>localization</a:t>
            </a:r>
            <a:endParaRPr dirty="0">
              <a:latin typeface="Calibri Light"/>
              <a:cs typeface="Calibri Light"/>
            </a:endParaRPr>
          </a:p>
        </p:txBody>
      </p:sp>
      <p:grpSp>
        <p:nvGrpSpPr>
          <p:cNvPr id="12" name="object 12"/>
          <p:cNvGrpSpPr/>
          <p:nvPr/>
        </p:nvGrpSpPr>
        <p:grpSpPr>
          <a:xfrm>
            <a:off x="726948" y="2857500"/>
            <a:ext cx="2567464" cy="2413159"/>
            <a:chOff x="969263" y="2667000"/>
            <a:chExt cx="3423285" cy="3217545"/>
          </a:xfrm>
        </p:grpSpPr>
        <p:pic>
          <p:nvPicPr>
            <p:cNvPr id="13" name="object 13"/>
            <p:cNvPicPr/>
            <p:nvPr/>
          </p:nvPicPr>
          <p:blipFill>
            <a:blip r:embed="rId2" cstate="print"/>
            <a:stretch>
              <a:fillRect/>
            </a:stretch>
          </p:blipFill>
          <p:spPr>
            <a:xfrm>
              <a:off x="969263" y="2667000"/>
              <a:ext cx="3422903" cy="3217164"/>
            </a:xfrm>
            <a:prstGeom prst="rect">
              <a:avLst/>
            </a:prstGeom>
          </p:spPr>
        </p:pic>
        <p:sp>
          <p:nvSpPr>
            <p:cNvPr id="14" name="object 14"/>
            <p:cNvSpPr/>
            <p:nvPr/>
          </p:nvSpPr>
          <p:spPr>
            <a:xfrm>
              <a:off x="1710690" y="3234690"/>
              <a:ext cx="1809114" cy="1831975"/>
            </a:xfrm>
            <a:custGeom>
              <a:avLst/>
              <a:gdLst/>
              <a:ahLst/>
              <a:cxnLst/>
              <a:rect l="l" t="t" r="r" b="b"/>
              <a:pathLst>
                <a:path w="1809114" h="1831975">
                  <a:moveTo>
                    <a:pt x="0" y="1831848"/>
                  </a:moveTo>
                  <a:lnTo>
                    <a:pt x="1808988" y="1831848"/>
                  </a:lnTo>
                  <a:lnTo>
                    <a:pt x="1808988" y="0"/>
                  </a:lnTo>
                  <a:lnTo>
                    <a:pt x="0" y="0"/>
                  </a:lnTo>
                  <a:lnTo>
                    <a:pt x="0" y="1831848"/>
                  </a:lnTo>
                  <a:close/>
                </a:path>
              </a:pathLst>
            </a:custGeom>
            <a:ln w="38100">
              <a:solidFill>
                <a:srgbClr val="FFFF00"/>
              </a:solidFill>
            </a:ln>
          </p:spPr>
          <p:txBody>
            <a:bodyPr wrap="square" lIns="0" tIns="0" rIns="0" bIns="0" rtlCol="0"/>
            <a:lstStyle/>
            <a:p>
              <a:endParaRPr sz="1350"/>
            </a:p>
          </p:txBody>
        </p:sp>
      </p:grpSp>
      <p:sp>
        <p:nvSpPr>
          <p:cNvPr id="15" name="object 15"/>
          <p:cNvSpPr txBox="1"/>
          <p:nvPr/>
        </p:nvSpPr>
        <p:spPr>
          <a:xfrm>
            <a:off x="3570351" y="2177225"/>
            <a:ext cx="4465796" cy="591124"/>
          </a:xfrm>
          <a:prstGeom prst="rect">
            <a:avLst/>
          </a:prstGeom>
        </p:spPr>
        <p:txBody>
          <a:bodyPr vert="horz" wrap="square" lIns="0" tIns="70485" rIns="0" bIns="0" rtlCol="0">
            <a:spAutoFit/>
          </a:bodyPr>
          <a:lstStyle/>
          <a:p>
            <a:pPr marL="180975" marR="3810" indent="-171926">
              <a:lnSpc>
                <a:spcPts val="2018"/>
              </a:lnSpc>
              <a:spcBef>
                <a:spcPts val="555"/>
              </a:spcBef>
              <a:buFont typeface="Arial MT"/>
              <a:buChar char="•"/>
              <a:tabLst>
                <a:tab pos="181451" algn="l"/>
              </a:tabLst>
            </a:pPr>
            <a:r>
              <a:rPr sz="2100" spc="-8" dirty="0">
                <a:latin typeface="Calibri"/>
                <a:cs typeface="Calibri"/>
              </a:rPr>
              <a:t>Suppose</a:t>
            </a:r>
            <a:r>
              <a:rPr sz="2100" spc="23" dirty="0">
                <a:latin typeface="Calibri"/>
                <a:cs typeface="Calibri"/>
              </a:rPr>
              <a:t> </a:t>
            </a:r>
            <a:r>
              <a:rPr sz="2100" spc="-11" dirty="0">
                <a:latin typeface="Calibri"/>
                <a:cs typeface="Calibri"/>
              </a:rPr>
              <a:t>there</a:t>
            </a:r>
            <a:r>
              <a:rPr sz="2100" spc="11" dirty="0">
                <a:latin typeface="Calibri"/>
                <a:cs typeface="Calibri"/>
              </a:rPr>
              <a:t> </a:t>
            </a:r>
            <a:r>
              <a:rPr sz="2100" spc="-15" dirty="0">
                <a:latin typeface="Calibri"/>
                <a:cs typeface="Calibri"/>
              </a:rPr>
              <a:t>are</a:t>
            </a:r>
            <a:r>
              <a:rPr sz="2100" dirty="0">
                <a:latin typeface="Calibri"/>
                <a:cs typeface="Calibri"/>
              </a:rPr>
              <a:t> </a:t>
            </a:r>
            <a:r>
              <a:rPr sz="2100" spc="-11" dirty="0">
                <a:latin typeface="Calibri"/>
                <a:cs typeface="Calibri"/>
              </a:rPr>
              <a:t>five</a:t>
            </a:r>
            <a:r>
              <a:rPr sz="2100" dirty="0">
                <a:latin typeface="Calibri"/>
                <a:cs typeface="Calibri"/>
              </a:rPr>
              <a:t> </a:t>
            </a:r>
            <a:r>
              <a:rPr sz="2100" spc="-11" dirty="0">
                <a:latin typeface="Calibri"/>
                <a:cs typeface="Calibri"/>
              </a:rPr>
              <a:t>categories</a:t>
            </a:r>
            <a:r>
              <a:rPr sz="2100" spc="-15" dirty="0">
                <a:latin typeface="Calibri"/>
                <a:cs typeface="Calibri"/>
              </a:rPr>
              <a:t> </a:t>
            </a:r>
            <a:r>
              <a:rPr sz="2100" spc="-8" dirty="0">
                <a:latin typeface="Calibri"/>
                <a:cs typeface="Calibri"/>
              </a:rPr>
              <a:t>of </a:t>
            </a:r>
            <a:r>
              <a:rPr sz="2100" spc="-4" dirty="0">
                <a:latin typeface="Calibri"/>
                <a:cs typeface="Calibri"/>
              </a:rPr>
              <a:t> </a:t>
            </a:r>
            <a:r>
              <a:rPr sz="2100" spc="-8" dirty="0">
                <a:latin typeface="Calibri"/>
                <a:cs typeface="Calibri"/>
              </a:rPr>
              <a:t>objects</a:t>
            </a:r>
            <a:r>
              <a:rPr sz="2100" spc="15" dirty="0">
                <a:latin typeface="Calibri"/>
                <a:cs typeface="Calibri"/>
              </a:rPr>
              <a:t> </a:t>
            </a:r>
            <a:r>
              <a:rPr sz="2100" spc="-4" dirty="0">
                <a:latin typeface="Calibri"/>
                <a:cs typeface="Calibri"/>
              </a:rPr>
              <a:t>with</a:t>
            </a:r>
            <a:r>
              <a:rPr sz="2100" dirty="0">
                <a:latin typeface="Calibri"/>
                <a:cs typeface="Calibri"/>
              </a:rPr>
              <a:t> </a:t>
            </a:r>
            <a:r>
              <a:rPr sz="2100" spc="-4" dirty="0">
                <a:latin typeface="Calibri"/>
                <a:cs typeface="Calibri"/>
              </a:rPr>
              <a:t>their</a:t>
            </a:r>
            <a:r>
              <a:rPr sz="2100" spc="4" dirty="0">
                <a:latin typeface="Calibri"/>
                <a:cs typeface="Calibri"/>
              </a:rPr>
              <a:t> </a:t>
            </a:r>
            <a:r>
              <a:rPr sz="2100" spc="-8" dirty="0">
                <a:latin typeface="Calibri"/>
                <a:cs typeface="Calibri"/>
              </a:rPr>
              <a:t>corresponding</a:t>
            </a:r>
            <a:r>
              <a:rPr sz="2100" spc="34" dirty="0">
                <a:latin typeface="Calibri"/>
                <a:cs typeface="Calibri"/>
              </a:rPr>
              <a:t> </a:t>
            </a:r>
            <a:r>
              <a:rPr sz="2100" spc="-8" dirty="0">
                <a:latin typeface="Calibri"/>
                <a:cs typeface="Calibri"/>
              </a:rPr>
              <a:t>labels.</a:t>
            </a:r>
            <a:endParaRPr sz="2100">
              <a:latin typeface="Calibri"/>
              <a:cs typeface="Calibri"/>
            </a:endParaRPr>
          </a:p>
        </p:txBody>
      </p:sp>
      <p:sp>
        <p:nvSpPr>
          <p:cNvPr id="19" name="object 19"/>
          <p:cNvSpPr txBox="1"/>
          <p:nvPr/>
        </p:nvSpPr>
        <p:spPr>
          <a:xfrm>
            <a:off x="59054" y="5813146"/>
            <a:ext cx="556260" cy="117020"/>
          </a:xfrm>
          <a:prstGeom prst="rect">
            <a:avLst/>
          </a:prstGeom>
        </p:spPr>
        <p:txBody>
          <a:bodyPr vert="horz" wrap="square" lIns="0" tIns="0" rIns="0" bIns="0" rtlCol="0">
            <a:spAutoFit/>
          </a:bodyPr>
          <a:lstStyle/>
          <a:p>
            <a:pPr marL="9525">
              <a:lnSpc>
                <a:spcPts val="930"/>
              </a:lnSpc>
            </a:pPr>
            <a:r>
              <a:rPr sz="900" dirty="0">
                <a:solidFill>
                  <a:srgbClr val="888888"/>
                </a:solidFill>
                <a:latin typeface="Calibri"/>
                <a:cs typeface="Calibri"/>
              </a:rPr>
              <a:t>28-08-2021</a:t>
            </a:r>
            <a:endParaRPr sz="900">
              <a:latin typeface="Calibri"/>
              <a:cs typeface="Calibri"/>
            </a:endParaRPr>
          </a:p>
        </p:txBody>
      </p:sp>
      <p:sp>
        <p:nvSpPr>
          <p:cNvPr id="16" name="object 16"/>
          <p:cNvSpPr txBox="1"/>
          <p:nvPr/>
        </p:nvSpPr>
        <p:spPr>
          <a:xfrm>
            <a:off x="3913441" y="2747353"/>
            <a:ext cx="822484" cy="1086836"/>
          </a:xfrm>
          <a:prstGeom prst="rect">
            <a:avLst/>
          </a:prstGeom>
        </p:spPr>
        <p:txBody>
          <a:bodyPr vert="horz" wrap="square" lIns="0" tIns="9525" rIns="0" bIns="0" rtlCol="0">
            <a:spAutoFit/>
          </a:bodyPr>
          <a:lstStyle/>
          <a:p>
            <a:pPr marL="180975" indent="-171450">
              <a:lnSpc>
                <a:spcPts val="2130"/>
              </a:lnSpc>
              <a:spcBef>
                <a:spcPts val="75"/>
              </a:spcBef>
              <a:buFont typeface="Arial MT"/>
              <a:buChar char="•"/>
              <a:tabLst>
                <a:tab pos="180975" algn="l"/>
              </a:tabLst>
            </a:pPr>
            <a:r>
              <a:rPr spc="-4" dirty="0">
                <a:latin typeface="Calibri"/>
                <a:cs typeface="Calibri"/>
              </a:rPr>
              <a:t>Fl</a:t>
            </a:r>
            <a:r>
              <a:rPr spc="-15" dirty="0">
                <a:latin typeface="Calibri"/>
                <a:cs typeface="Calibri"/>
              </a:rPr>
              <a:t>o</a:t>
            </a:r>
            <a:r>
              <a:rPr spc="-23" dirty="0">
                <a:latin typeface="Calibri"/>
                <a:cs typeface="Calibri"/>
              </a:rPr>
              <a:t>w</a:t>
            </a:r>
            <a:r>
              <a:rPr dirty="0">
                <a:latin typeface="Calibri"/>
                <a:cs typeface="Calibri"/>
              </a:rPr>
              <a:t>er</a:t>
            </a:r>
            <a:endParaRPr>
              <a:latin typeface="Calibri"/>
              <a:cs typeface="Calibri"/>
            </a:endParaRPr>
          </a:p>
          <a:p>
            <a:pPr marL="180975" indent="-171450">
              <a:lnSpc>
                <a:spcPts val="2104"/>
              </a:lnSpc>
              <a:buFont typeface="Arial MT"/>
              <a:buChar char="•"/>
              <a:tabLst>
                <a:tab pos="180975" algn="l"/>
              </a:tabLst>
            </a:pPr>
            <a:r>
              <a:rPr spc="-4" dirty="0">
                <a:latin typeface="Calibri"/>
                <a:cs typeface="Calibri"/>
              </a:rPr>
              <a:t>Fruit</a:t>
            </a:r>
            <a:endParaRPr>
              <a:latin typeface="Calibri"/>
              <a:cs typeface="Calibri"/>
            </a:endParaRPr>
          </a:p>
          <a:p>
            <a:pPr marL="180975" indent="-171450">
              <a:lnSpc>
                <a:spcPts val="2108"/>
              </a:lnSpc>
              <a:buFont typeface="Arial MT"/>
              <a:buChar char="•"/>
              <a:tabLst>
                <a:tab pos="180975" algn="l"/>
              </a:tabLst>
            </a:pPr>
            <a:r>
              <a:rPr spc="-8" dirty="0">
                <a:latin typeface="Calibri"/>
                <a:cs typeface="Calibri"/>
              </a:rPr>
              <a:t>Bird</a:t>
            </a:r>
            <a:endParaRPr>
              <a:latin typeface="Calibri"/>
              <a:cs typeface="Calibri"/>
            </a:endParaRPr>
          </a:p>
          <a:p>
            <a:pPr marL="180975" indent="-171450">
              <a:lnSpc>
                <a:spcPts val="2134"/>
              </a:lnSpc>
              <a:buFont typeface="Arial MT"/>
              <a:buChar char="•"/>
              <a:tabLst>
                <a:tab pos="180975" algn="l"/>
              </a:tabLst>
            </a:pPr>
            <a:r>
              <a:rPr spc="-4" dirty="0">
                <a:latin typeface="Calibri"/>
                <a:cs typeface="Calibri"/>
              </a:rPr>
              <a:t>Insect</a:t>
            </a:r>
            <a:endParaRPr>
              <a:latin typeface="Calibri"/>
              <a:cs typeface="Calibri"/>
            </a:endParaRPr>
          </a:p>
        </p:txBody>
      </p:sp>
      <p:sp>
        <p:nvSpPr>
          <p:cNvPr id="17" name="object 17"/>
          <p:cNvSpPr txBox="1"/>
          <p:nvPr/>
        </p:nvSpPr>
        <p:spPr>
          <a:xfrm>
            <a:off x="4942141" y="2747353"/>
            <a:ext cx="1439704" cy="1086836"/>
          </a:xfrm>
          <a:prstGeom prst="rect">
            <a:avLst/>
          </a:prstGeom>
        </p:spPr>
        <p:txBody>
          <a:bodyPr vert="horz" wrap="square" lIns="0" tIns="9525" rIns="0" bIns="0" rtlCol="0">
            <a:spAutoFit/>
          </a:bodyPr>
          <a:lstStyle/>
          <a:p>
            <a:pPr marL="9525">
              <a:lnSpc>
                <a:spcPts val="2130"/>
              </a:lnSpc>
              <a:spcBef>
                <a:spcPts val="75"/>
              </a:spcBef>
            </a:pPr>
            <a:r>
              <a:rPr dirty="0">
                <a:latin typeface="Calibri"/>
                <a:cs typeface="Calibri"/>
              </a:rPr>
              <a:t>(</a:t>
            </a:r>
            <a:r>
              <a:rPr spc="-30" dirty="0">
                <a:latin typeface="Calibri"/>
                <a:cs typeface="Calibri"/>
              </a:rPr>
              <a:t> </a:t>
            </a:r>
            <a:r>
              <a:rPr dirty="0">
                <a:latin typeface="Calibri"/>
                <a:cs typeface="Calibri"/>
              </a:rPr>
              <a:t>1:</a:t>
            </a:r>
            <a:r>
              <a:rPr spc="-34" dirty="0">
                <a:latin typeface="Calibri"/>
                <a:cs typeface="Calibri"/>
              </a:rPr>
              <a:t> </a:t>
            </a:r>
            <a:r>
              <a:rPr spc="-4" dirty="0">
                <a:latin typeface="Calibri"/>
                <a:cs typeface="Calibri"/>
              </a:rPr>
              <a:t>[1,0,0,0,0])</a:t>
            </a:r>
            <a:endParaRPr>
              <a:latin typeface="Calibri"/>
              <a:cs typeface="Calibri"/>
            </a:endParaRPr>
          </a:p>
          <a:p>
            <a:pPr marL="9525">
              <a:lnSpc>
                <a:spcPts val="2104"/>
              </a:lnSpc>
            </a:pPr>
            <a:r>
              <a:rPr spc="-4" dirty="0">
                <a:latin typeface="Calibri"/>
                <a:cs typeface="Calibri"/>
              </a:rPr>
              <a:t>(2:</a:t>
            </a:r>
            <a:r>
              <a:rPr spc="-41" dirty="0">
                <a:latin typeface="Calibri"/>
                <a:cs typeface="Calibri"/>
              </a:rPr>
              <a:t> </a:t>
            </a:r>
            <a:r>
              <a:rPr spc="-4" dirty="0">
                <a:latin typeface="Calibri"/>
                <a:cs typeface="Calibri"/>
              </a:rPr>
              <a:t>[0,</a:t>
            </a:r>
            <a:r>
              <a:rPr spc="-19" dirty="0">
                <a:latin typeface="Calibri"/>
                <a:cs typeface="Calibri"/>
              </a:rPr>
              <a:t> </a:t>
            </a:r>
            <a:r>
              <a:rPr spc="-4" dirty="0">
                <a:latin typeface="Calibri"/>
                <a:cs typeface="Calibri"/>
              </a:rPr>
              <a:t>1,0,0,0,])</a:t>
            </a:r>
            <a:endParaRPr>
              <a:latin typeface="Calibri"/>
              <a:cs typeface="Calibri"/>
            </a:endParaRPr>
          </a:p>
          <a:p>
            <a:pPr marL="9525">
              <a:lnSpc>
                <a:spcPts val="2108"/>
              </a:lnSpc>
            </a:pPr>
            <a:r>
              <a:rPr spc="-4" dirty="0">
                <a:latin typeface="Calibri"/>
                <a:cs typeface="Calibri"/>
              </a:rPr>
              <a:t>(3:</a:t>
            </a:r>
            <a:r>
              <a:rPr spc="-38" dirty="0">
                <a:latin typeface="Calibri"/>
                <a:cs typeface="Calibri"/>
              </a:rPr>
              <a:t> </a:t>
            </a:r>
            <a:r>
              <a:rPr spc="-4" dirty="0">
                <a:latin typeface="Calibri"/>
                <a:cs typeface="Calibri"/>
              </a:rPr>
              <a:t>[0,</a:t>
            </a:r>
            <a:r>
              <a:rPr spc="-19" dirty="0">
                <a:latin typeface="Calibri"/>
                <a:cs typeface="Calibri"/>
              </a:rPr>
              <a:t> </a:t>
            </a:r>
            <a:r>
              <a:rPr dirty="0">
                <a:latin typeface="Calibri"/>
                <a:cs typeface="Calibri"/>
              </a:rPr>
              <a:t>0,</a:t>
            </a:r>
            <a:r>
              <a:rPr spc="-30" dirty="0">
                <a:latin typeface="Calibri"/>
                <a:cs typeface="Calibri"/>
              </a:rPr>
              <a:t> </a:t>
            </a:r>
            <a:r>
              <a:rPr spc="-4" dirty="0">
                <a:latin typeface="Calibri"/>
                <a:cs typeface="Calibri"/>
              </a:rPr>
              <a:t>1,0,0])</a:t>
            </a:r>
            <a:endParaRPr>
              <a:latin typeface="Calibri"/>
              <a:cs typeface="Calibri"/>
            </a:endParaRPr>
          </a:p>
          <a:p>
            <a:pPr marL="9525">
              <a:lnSpc>
                <a:spcPts val="2134"/>
              </a:lnSpc>
            </a:pPr>
            <a:r>
              <a:rPr spc="-4" dirty="0">
                <a:latin typeface="Calibri"/>
                <a:cs typeface="Calibri"/>
              </a:rPr>
              <a:t>(4:</a:t>
            </a:r>
            <a:r>
              <a:rPr spc="-41" dirty="0">
                <a:latin typeface="Calibri"/>
                <a:cs typeface="Calibri"/>
              </a:rPr>
              <a:t> </a:t>
            </a:r>
            <a:r>
              <a:rPr spc="-4" dirty="0">
                <a:latin typeface="Calibri"/>
                <a:cs typeface="Calibri"/>
              </a:rPr>
              <a:t>[0,0,0,1,0])</a:t>
            </a:r>
            <a:endParaRPr>
              <a:latin typeface="Calibri"/>
              <a:cs typeface="Calibri"/>
            </a:endParaRPr>
          </a:p>
        </p:txBody>
      </p:sp>
      <p:sp>
        <p:nvSpPr>
          <p:cNvPr id="18" name="object 18"/>
          <p:cNvSpPr txBox="1"/>
          <p:nvPr/>
        </p:nvSpPr>
        <p:spPr>
          <a:xfrm>
            <a:off x="1167575" y="3815201"/>
            <a:ext cx="6416040" cy="1756250"/>
          </a:xfrm>
          <a:prstGeom prst="rect">
            <a:avLst/>
          </a:prstGeom>
        </p:spPr>
        <p:txBody>
          <a:bodyPr vert="horz" wrap="square" lIns="0" tIns="9525" rIns="0" bIns="0" rtlCol="0">
            <a:spAutoFit/>
          </a:bodyPr>
          <a:lstStyle/>
          <a:p>
            <a:pPr marL="2926556" indent="-171926">
              <a:lnSpc>
                <a:spcPts val="2134"/>
              </a:lnSpc>
              <a:spcBef>
                <a:spcPts val="75"/>
              </a:spcBef>
              <a:buFont typeface="Arial MT"/>
              <a:buChar char="•"/>
              <a:tabLst>
                <a:tab pos="2927033" algn="l"/>
              </a:tabLst>
            </a:pPr>
            <a:r>
              <a:rPr spc="-4" dirty="0">
                <a:latin typeface="Calibri"/>
                <a:cs typeface="Calibri"/>
              </a:rPr>
              <a:t>Background</a:t>
            </a:r>
            <a:r>
              <a:rPr spc="-34" dirty="0">
                <a:latin typeface="Calibri"/>
                <a:cs typeface="Calibri"/>
              </a:rPr>
              <a:t> </a:t>
            </a:r>
            <a:r>
              <a:rPr spc="-4" dirty="0">
                <a:latin typeface="Calibri"/>
                <a:cs typeface="Calibri"/>
              </a:rPr>
              <a:t>only</a:t>
            </a:r>
            <a:r>
              <a:rPr spc="-8" dirty="0">
                <a:latin typeface="Calibri"/>
                <a:cs typeface="Calibri"/>
              </a:rPr>
              <a:t> </a:t>
            </a:r>
            <a:r>
              <a:rPr dirty="0">
                <a:latin typeface="Calibri"/>
                <a:cs typeface="Calibri"/>
              </a:rPr>
              <a:t>(</a:t>
            </a:r>
            <a:r>
              <a:rPr spc="-15" dirty="0">
                <a:latin typeface="Calibri"/>
                <a:cs typeface="Calibri"/>
              </a:rPr>
              <a:t> </a:t>
            </a:r>
            <a:r>
              <a:rPr spc="-4" dirty="0">
                <a:latin typeface="Calibri"/>
                <a:cs typeface="Calibri"/>
              </a:rPr>
              <a:t>none</a:t>
            </a:r>
            <a:r>
              <a:rPr spc="-11" dirty="0">
                <a:latin typeface="Calibri"/>
                <a:cs typeface="Calibri"/>
              </a:rPr>
              <a:t> </a:t>
            </a:r>
            <a:r>
              <a:rPr spc="-4" dirty="0">
                <a:latin typeface="Calibri"/>
                <a:cs typeface="Calibri"/>
              </a:rPr>
              <a:t>of</a:t>
            </a:r>
            <a:r>
              <a:rPr spc="-11" dirty="0">
                <a:latin typeface="Calibri"/>
                <a:cs typeface="Calibri"/>
              </a:rPr>
              <a:t> </a:t>
            </a:r>
            <a:r>
              <a:rPr dirty="0">
                <a:latin typeface="Calibri"/>
                <a:cs typeface="Calibri"/>
              </a:rPr>
              <a:t>the</a:t>
            </a:r>
            <a:r>
              <a:rPr spc="-4" dirty="0">
                <a:latin typeface="Calibri"/>
                <a:cs typeface="Calibri"/>
              </a:rPr>
              <a:t> </a:t>
            </a:r>
            <a:r>
              <a:rPr spc="-8" dirty="0">
                <a:latin typeface="Calibri"/>
                <a:cs typeface="Calibri"/>
              </a:rPr>
              <a:t>above)</a:t>
            </a:r>
            <a:endParaRPr dirty="0">
              <a:latin typeface="Calibri"/>
              <a:cs typeface="Calibri"/>
            </a:endParaRPr>
          </a:p>
          <a:p>
            <a:pPr marL="3783806">
              <a:lnSpc>
                <a:spcPts val="2134"/>
              </a:lnSpc>
            </a:pPr>
            <a:r>
              <a:rPr spc="-4" dirty="0">
                <a:latin typeface="Calibri"/>
                <a:cs typeface="Calibri"/>
              </a:rPr>
              <a:t>(5:</a:t>
            </a:r>
            <a:r>
              <a:rPr spc="-41" dirty="0">
                <a:latin typeface="Calibri"/>
                <a:cs typeface="Calibri"/>
              </a:rPr>
              <a:t> </a:t>
            </a:r>
            <a:r>
              <a:rPr spc="-4" dirty="0">
                <a:latin typeface="Calibri"/>
                <a:cs typeface="Calibri"/>
              </a:rPr>
              <a:t>[0,0,0,0,1])</a:t>
            </a:r>
            <a:endParaRPr dirty="0">
              <a:latin typeface="Calibri"/>
              <a:cs typeface="Calibri"/>
            </a:endParaRPr>
          </a:p>
          <a:p>
            <a:pPr marL="2583656" indent="-171926">
              <a:lnSpc>
                <a:spcPts val="2269"/>
              </a:lnSpc>
              <a:spcBef>
                <a:spcPts val="233"/>
              </a:spcBef>
              <a:buFont typeface="Arial MT"/>
              <a:buChar char="•"/>
              <a:tabLst>
                <a:tab pos="2584133" algn="l"/>
              </a:tabLst>
            </a:pPr>
            <a:r>
              <a:rPr sz="2100" spc="-8" dirty="0">
                <a:latin typeface="Calibri"/>
                <a:cs typeface="Calibri"/>
              </a:rPr>
              <a:t>CNN</a:t>
            </a:r>
            <a:r>
              <a:rPr sz="2100" spc="8" dirty="0">
                <a:latin typeface="Calibri"/>
                <a:cs typeface="Calibri"/>
              </a:rPr>
              <a:t> </a:t>
            </a:r>
            <a:r>
              <a:rPr sz="2100" spc="-8" dirty="0">
                <a:latin typeface="Calibri"/>
                <a:cs typeface="Calibri"/>
              </a:rPr>
              <a:t>output</a:t>
            </a:r>
            <a:r>
              <a:rPr sz="2100" spc="19" dirty="0">
                <a:latin typeface="Calibri"/>
                <a:cs typeface="Calibri"/>
              </a:rPr>
              <a:t> </a:t>
            </a:r>
            <a:r>
              <a:rPr sz="2100" spc="-8" dirty="0">
                <a:latin typeface="Calibri"/>
                <a:cs typeface="Calibri"/>
              </a:rPr>
              <a:t>would</a:t>
            </a:r>
            <a:r>
              <a:rPr sz="2100" spc="4" dirty="0">
                <a:latin typeface="Calibri"/>
                <a:cs typeface="Calibri"/>
              </a:rPr>
              <a:t> </a:t>
            </a:r>
            <a:r>
              <a:rPr sz="2100" spc="-4" dirty="0">
                <a:latin typeface="Calibri"/>
                <a:cs typeface="Calibri"/>
              </a:rPr>
              <a:t>be</a:t>
            </a:r>
            <a:r>
              <a:rPr sz="2100" spc="-8" dirty="0">
                <a:latin typeface="Calibri"/>
                <a:cs typeface="Calibri"/>
              </a:rPr>
              <a:t> </a:t>
            </a:r>
            <a:r>
              <a:rPr sz="2100" spc="4" dirty="0">
                <a:latin typeface="Calibri"/>
                <a:cs typeface="Calibri"/>
              </a:rPr>
              <a:t>‘flower’</a:t>
            </a:r>
            <a:r>
              <a:rPr sz="2100" dirty="0">
                <a:latin typeface="Calibri"/>
                <a:cs typeface="Calibri"/>
              </a:rPr>
              <a:t> </a:t>
            </a:r>
            <a:r>
              <a:rPr sz="2100" spc="-4" dirty="0">
                <a:latin typeface="Calibri"/>
                <a:cs typeface="Calibri"/>
              </a:rPr>
              <a:t>with</a:t>
            </a:r>
            <a:endParaRPr sz="2100" dirty="0">
              <a:latin typeface="Calibri"/>
              <a:cs typeface="Calibri"/>
            </a:endParaRPr>
          </a:p>
          <a:p>
            <a:pPr marL="2583656">
              <a:lnSpc>
                <a:spcPts val="2246"/>
              </a:lnSpc>
            </a:pPr>
            <a:r>
              <a:rPr sz="2100" spc="-8" dirty="0">
                <a:latin typeface="Calibri"/>
                <a:cs typeface="Calibri"/>
              </a:rPr>
              <a:t>bounding</a:t>
            </a:r>
            <a:r>
              <a:rPr sz="2100" spc="4" dirty="0">
                <a:latin typeface="Calibri"/>
                <a:cs typeface="Calibri"/>
              </a:rPr>
              <a:t> </a:t>
            </a:r>
            <a:r>
              <a:rPr sz="2100" spc="-19" dirty="0">
                <a:latin typeface="Calibri"/>
                <a:cs typeface="Calibri"/>
              </a:rPr>
              <a:t>box:</a:t>
            </a:r>
            <a:endParaRPr sz="2100" dirty="0">
              <a:latin typeface="Calibri"/>
              <a:cs typeface="Calibri"/>
            </a:endParaRPr>
          </a:p>
          <a:p>
            <a:pPr marL="2926556" lvl="1" indent="-171926">
              <a:lnSpc>
                <a:spcPts val="2138"/>
              </a:lnSpc>
              <a:buFont typeface="Arial MT"/>
              <a:buChar char="•"/>
              <a:tabLst>
                <a:tab pos="2927033" algn="l"/>
              </a:tabLst>
            </a:pPr>
            <a:r>
              <a:rPr spc="-8" dirty="0">
                <a:latin typeface="Calibri"/>
                <a:cs typeface="Calibri"/>
              </a:rPr>
              <a:t>centre,</a:t>
            </a:r>
            <a:r>
              <a:rPr spc="-23" dirty="0">
                <a:latin typeface="Calibri"/>
                <a:cs typeface="Calibri"/>
              </a:rPr>
              <a:t> </a:t>
            </a:r>
            <a:r>
              <a:rPr spc="-8" dirty="0">
                <a:latin typeface="Calibri"/>
                <a:cs typeface="Calibri"/>
              </a:rPr>
              <a:t>height </a:t>
            </a:r>
            <a:r>
              <a:rPr dirty="0">
                <a:latin typeface="Calibri"/>
                <a:cs typeface="Calibri"/>
              </a:rPr>
              <a:t>and</a:t>
            </a:r>
            <a:r>
              <a:rPr spc="-15" dirty="0">
                <a:latin typeface="Calibri"/>
                <a:cs typeface="Calibri"/>
              </a:rPr>
              <a:t> </a:t>
            </a:r>
            <a:r>
              <a:rPr dirty="0">
                <a:latin typeface="Calibri"/>
                <a:cs typeface="Calibri"/>
              </a:rPr>
              <a:t>width.</a:t>
            </a:r>
          </a:p>
          <a:p>
            <a:pPr marL="9525">
              <a:spcBef>
                <a:spcPts val="1035"/>
              </a:spcBef>
            </a:pPr>
            <a:r>
              <a:rPr sz="1350" spc="-8" dirty="0">
                <a:latin typeface="Calibri"/>
                <a:cs typeface="Calibri"/>
              </a:rPr>
              <a:t>Flower</a:t>
            </a:r>
            <a:r>
              <a:rPr sz="1350" spc="-4" dirty="0">
                <a:latin typeface="Calibri"/>
                <a:cs typeface="Calibri"/>
              </a:rPr>
              <a:t> with</a:t>
            </a:r>
            <a:r>
              <a:rPr sz="1350" dirty="0">
                <a:latin typeface="Calibri"/>
                <a:cs typeface="Calibri"/>
              </a:rPr>
              <a:t> </a:t>
            </a:r>
            <a:r>
              <a:rPr sz="1350" spc="-4" dirty="0">
                <a:latin typeface="Calibri"/>
                <a:cs typeface="Calibri"/>
              </a:rPr>
              <a:t>bounding</a:t>
            </a:r>
            <a:r>
              <a:rPr sz="1350" spc="8" dirty="0">
                <a:latin typeface="Calibri"/>
                <a:cs typeface="Calibri"/>
              </a:rPr>
              <a:t> </a:t>
            </a:r>
            <a:r>
              <a:rPr sz="1350" spc="-11" dirty="0">
                <a:latin typeface="Calibri"/>
                <a:cs typeface="Calibri"/>
              </a:rPr>
              <a:t>box</a:t>
            </a:r>
            <a:endParaRPr sz="1350" dirty="0">
              <a:latin typeface="Calibri"/>
              <a:cs typeface="Calibri"/>
            </a:endParaRPr>
          </a:p>
        </p:txBody>
      </p:sp>
      <p:sp>
        <p:nvSpPr>
          <p:cNvPr id="21" name="Title 1">
            <a:extLst>
              <a:ext uri="{FF2B5EF4-FFF2-40B4-BE49-F238E27FC236}">
                <a16:creationId xmlns:a16="http://schemas.microsoft.com/office/drawing/2014/main" id="{A0A564FC-9B59-76A3-4DFE-A144BF467939}"/>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2" name="Picture 2" descr="E:\NIET\Project\xLogo11.png.pagespeed.ic.pydHLuCQEZ.png">
            <a:extLst>
              <a:ext uri="{FF2B5EF4-FFF2-40B4-BE49-F238E27FC236}">
                <a16:creationId xmlns:a16="http://schemas.microsoft.com/office/drawing/2014/main" id="{14B50CBB-1062-FBF5-F8B6-13968D7CC2F0}"/>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37243727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37769" y="957834"/>
            <a:ext cx="8439626" cy="4503420"/>
            <a:chOff x="583691" y="134112"/>
            <a:chExt cx="11252835" cy="6004560"/>
          </a:xfrm>
        </p:grpSpPr>
        <p:pic>
          <p:nvPicPr>
            <p:cNvPr id="3" name="object 3"/>
            <p:cNvPicPr/>
            <p:nvPr/>
          </p:nvPicPr>
          <p:blipFill>
            <a:blip r:embed="rId2" cstate="print"/>
            <a:stretch>
              <a:fillRect/>
            </a:stretch>
          </p:blipFill>
          <p:spPr>
            <a:xfrm>
              <a:off x="1051440" y="5069801"/>
              <a:ext cx="1791735" cy="1068685"/>
            </a:xfrm>
            <a:prstGeom prst="rect">
              <a:avLst/>
            </a:prstGeom>
          </p:spPr>
        </p:pic>
        <p:pic>
          <p:nvPicPr>
            <p:cNvPr id="4" name="object 4"/>
            <p:cNvPicPr/>
            <p:nvPr/>
          </p:nvPicPr>
          <p:blipFill>
            <a:blip r:embed="rId3" cstate="print"/>
            <a:stretch>
              <a:fillRect/>
            </a:stretch>
          </p:blipFill>
          <p:spPr>
            <a:xfrm>
              <a:off x="1046124" y="5079110"/>
              <a:ext cx="1761464" cy="1033995"/>
            </a:xfrm>
            <a:prstGeom prst="rect">
              <a:avLst/>
            </a:prstGeom>
          </p:spPr>
        </p:pic>
        <p:pic>
          <p:nvPicPr>
            <p:cNvPr id="5" name="object 5"/>
            <p:cNvPicPr/>
            <p:nvPr/>
          </p:nvPicPr>
          <p:blipFill>
            <a:blip r:embed="rId4" cstate="print"/>
            <a:stretch>
              <a:fillRect/>
            </a:stretch>
          </p:blipFill>
          <p:spPr>
            <a:xfrm>
              <a:off x="2385059" y="4501896"/>
              <a:ext cx="1152906" cy="1280921"/>
            </a:xfrm>
            <a:prstGeom prst="rect">
              <a:avLst/>
            </a:prstGeom>
          </p:spPr>
        </p:pic>
        <p:pic>
          <p:nvPicPr>
            <p:cNvPr id="6" name="object 6"/>
            <p:cNvPicPr/>
            <p:nvPr/>
          </p:nvPicPr>
          <p:blipFill>
            <a:blip r:embed="rId5" cstate="print"/>
            <a:stretch>
              <a:fillRect/>
            </a:stretch>
          </p:blipFill>
          <p:spPr>
            <a:xfrm>
              <a:off x="2871596" y="5072760"/>
              <a:ext cx="110997" cy="75183"/>
            </a:xfrm>
            <a:prstGeom prst="rect">
              <a:avLst/>
            </a:prstGeom>
          </p:spPr>
        </p:pic>
        <p:pic>
          <p:nvPicPr>
            <p:cNvPr id="7" name="object 7"/>
            <p:cNvPicPr/>
            <p:nvPr/>
          </p:nvPicPr>
          <p:blipFill>
            <a:blip r:embed="rId6" cstate="print"/>
            <a:stretch>
              <a:fillRect/>
            </a:stretch>
          </p:blipFill>
          <p:spPr>
            <a:xfrm>
              <a:off x="2615184" y="350520"/>
              <a:ext cx="9220962" cy="5316474"/>
            </a:xfrm>
            <a:prstGeom prst="rect">
              <a:avLst/>
            </a:prstGeom>
          </p:spPr>
        </p:pic>
        <p:pic>
          <p:nvPicPr>
            <p:cNvPr id="8" name="object 8"/>
            <p:cNvPicPr/>
            <p:nvPr/>
          </p:nvPicPr>
          <p:blipFill>
            <a:blip r:embed="rId7" cstate="print"/>
            <a:stretch>
              <a:fillRect/>
            </a:stretch>
          </p:blipFill>
          <p:spPr>
            <a:xfrm>
              <a:off x="3074008" y="918210"/>
              <a:ext cx="8140345" cy="4167915"/>
            </a:xfrm>
            <a:prstGeom prst="rect">
              <a:avLst/>
            </a:prstGeom>
          </p:spPr>
        </p:pic>
        <p:pic>
          <p:nvPicPr>
            <p:cNvPr id="9" name="object 9"/>
            <p:cNvPicPr/>
            <p:nvPr/>
          </p:nvPicPr>
          <p:blipFill>
            <a:blip r:embed="rId8" cstate="print"/>
            <a:stretch>
              <a:fillRect/>
            </a:stretch>
          </p:blipFill>
          <p:spPr>
            <a:xfrm>
              <a:off x="583691" y="134112"/>
              <a:ext cx="7235190" cy="1229106"/>
            </a:xfrm>
            <a:prstGeom prst="rect">
              <a:avLst/>
            </a:prstGeom>
          </p:spPr>
        </p:pic>
      </p:grpSp>
      <p:sp>
        <p:nvSpPr>
          <p:cNvPr id="10" name="object 10"/>
          <p:cNvSpPr txBox="1">
            <a:spLocks noGrp="1"/>
          </p:cNvSpPr>
          <p:nvPr>
            <p:ph type="title"/>
          </p:nvPr>
        </p:nvSpPr>
        <p:spPr>
          <a:xfrm>
            <a:off x="687704" y="1057107"/>
            <a:ext cx="4905375" cy="517449"/>
          </a:xfrm>
          <a:prstGeom prst="rect">
            <a:avLst/>
          </a:prstGeom>
        </p:spPr>
        <p:txBody>
          <a:bodyPr vert="horz" wrap="square" lIns="0" tIns="9525" rIns="0" bIns="0" rtlCol="0" anchor="ctr">
            <a:spAutoFit/>
          </a:bodyPr>
          <a:lstStyle/>
          <a:p>
            <a:pPr marL="9525">
              <a:lnSpc>
                <a:spcPct val="100000"/>
              </a:lnSpc>
              <a:spcBef>
                <a:spcPts val="75"/>
              </a:spcBef>
            </a:pPr>
            <a:r>
              <a:rPr spc="-26" dirty="0">
                <a:solidFill>
                  <a:srgbClr val="000000"/>
                </a:solidFill>
              </a:rPr>
              <a:t>Classification</a:t>
            </a:r>
            <a:r>
              <a:rPr spc="-101" dirty="0">
                <a:solidFill>
                  <a:srgbClr val="000000"/>
                </a:solidFill>
              </a:rPr>
              <a:t> </a:t>
            </a:r>
            <a:r>
              <a:rPr spc="-19" dirty="0">
                <a:solidFill>
                  <a:srgbClr val="000000"/>
                </a:solidFill>
              </a:rPr>
              <a:t>and</a:t>
            </a:r>
            <a:r>
              <a:rPr spc="-83" dirty="0">
                <a:solidFill>
                  <a:srgbClr val="000000"/>
                </a:solidFill>
              </a:rPr>
              <a:t> </a:t>
            </a:r>
            <a:r>
              <a:rPr spc="-34" dirty="0">
                <a:solidFill>
                  <a:srgbClr val="000000"/>
                </a:solidFill>
              </a:rPr>
              <a:t>Localization</a:t>
            </a:r>
            <a:endParaRPr/>
          </a:p>
        </p:txBody>
      </p:sp>
      <p:sp>
        <p:nvSpPr>
          <p:cNvPr id="11" name="object 11"/>
          <p:cNvSpPr txBox="1">
            <a:spLocks noGrp="1"/>
          </p:cNvSpPr>
          <p:nvPr>
            <p:ph type="body" idx="1"/>
          </p:nvPr>
        </p:nvSpPr>
        <p:spPr>
          <a:xfrm>
            <a:off x="471488" y="2226469"/>
            <a:ext cx="5915025" cy="3736504"/>
          </a:xfrm>
          <a:prstGeom prst="rect">
            <a:avLst/>
          </a:prstGeom>
        </p:spPr>
        <p:txBody>
          <a:bodyPr vert="horz" wrap="square" lIns="0" tIns="9049" rIns="0" bIns="0" rtlCol="0">
            <a:spAutoFit/>
          </a:bodyPr>
          <a:lstStyle/>
          <a:p>
            <a:pPr marL="101918">
              <a:lnSpc>
                <a:spcPts val="2393"/>
              </a:lnSpc>
              <a:spcBef>
                <a:spcPts val="71"/>
              </a:spcBef>
              <a:tabLst>
                <a:tab pos="2402681" algn="l"/>
              </a:tabLst>
            </a:pPr>
            <a:r>
              <a:rPr sz="2700" spc="-23" baseline="25462" dirty="0">
                <a:latin typeface="Calibri Light"/>
                <a:cs typeface="Calibri Light"/>
              </a:rPr>
              <a:t>Classification</a:t>
            </a:r>
            <a:r>
              <a:rPr sz="2700" spc="-62" baseline="25462" dirty="0">
                <a:latin typeface="Calibri Light"/>
                <a:cs typeface="Calibri Light"/>
              </a:rPr>
              <a:t> </a:t>
            </a:r>
            <a:r>
              <a:rPr sz="2700" spc="-5" baseline="25462" dirty="0">
                <a:latin typeface="Calibri Light"/>
                <a:cs typeface="Calibri Light"/>
              </a:rPr>
              <a:t>with	</a:t>
            </a:r>
            <a:r>
              <a:rPr spc="-4" dirty="0">
                <a:latin typeface="Arial MT"/>
                <a:cs typeface="Arial MT"/>
              </a:rPr>
              <a:t>•</a:t>
            </a:r>
            <a:r>
              <a:rPr spc="26" dirty="0">
                <a:latin typeface="Arial MT"/>
                <a:cs typeface="Arial MT"/>
              </a:rPr>
              <a:t> </a:t>
            </a:r>
            <a:r>
              <a:rPr spc="-8" dirty="0"/>
              <a:t>Suppose</a:t>
            </a:r>
            <a:r>
              <a:rPr spc="19" dirty="0"/>
              <a:t> </a:t>
            </a:r>
            <a:r>
              <a:rPr spc="-11" dirty="0"/>
              <a:t>there</a:t>
            </a:r>
            <a:r>
              <a:rPr spc="8" dirty="0"/>
              <a:t> </a:t>
            </a:r>
            <a:r>
              <a:rPr spc="-15" dirty="0"/>
              <a:t>are</a:t>
            </a:r>
            <a:r>
              <a:rPr spc="-4" dirty="0"/>
              <a:t> </a:t>
            </a:r>
            <a:r>
              <a:rPr spc="-19" dirty="0"/>
              <a:t>four</a:t>
            </a:r>
            <a:endParaRPr>
              <a:latin typeface="Arial MT"/>
              <a:cs typeface="Arial MT"/>
            </a:endParaRPr>
          </a:p>
          <a:p>
            <a:pPr marL="406718">
              <a:lnSpc>
                <a:spcPts val="2393"/>
              </a:lnSpc>
              <a:tabLst>
                <a:tab pos="2574131" algn="l"/>
              </a:tabLst>
            </a:pPr>
            <a:r>
              <a:rPr sz="2700" spc="-23" baseline="28935" dirty="0">
                <a:latin typeface="Calibri Light"/>
                <a:cs typeface="Calibri Light"/>
              </a:rPr>
              <a:t>localization	</a:t>
            </a:r>
            <a:r>
              <a:rPr spc="-11" dirty="0"/>
              <a:t>categories</a:t>
            </a:r>
            <a:r>
              <a:rPr spc="-30" dirty="0"/>
              <a:t> </a:t>
            </a:r>
            <a:r>
              <a:rPr spc="-4" dirty="0"/>
              <a:t>of</a:t>
            </a:r>
            <a:r>
              <a:rPr spc="-19" dirty="0"/>
              <a:t> </a:t>
            </a:r>
            <a:r>
              <a:rPr spc="-4" dirty="0"/>
              <a:t>objects.</a:t>
            </a:r>
            <a:endParaRPr>
              <a:latin typeface="Calibri Light"/>
              <a:cs typeface="Calibri Light"/>
            </a:endParaRPr>
          </a:p>
          <a:p>
            <a:pPr marL="2745581">
              <a:lnSpc>
                <a:spcPct val="100000"/>
              </a:lnSpc>
              <a:spcBef>
                <a:spcPts val="188"/>
              </a:spcBef>
            </a:pPr>
            <a:r>
              <a:rPr sz="1800" dirty="0">
                <a:latin typeface="Arial MT"/>
                <a:cs typeface="Arial MT"/>
              </a:rPr>
              <a:t>•</a:t>
            </a:r>
            <a:r>
              <a:rPr sz="1800" spc="176" dirty="0">
                <a:latin typeface="Arial MT"/>
                <a:cs typeface="Arial MT"/>
              </a:rPr>
              <a:t> </a:t>
            </a:r>
            <a:r>
              <a:rPr sz="1800" spc="-8" dirty="0"/>
              <a:t>Flower</a:t>
            </a:r>
            <a:endParaRPr sz="1800">
              <a:latin typeface="Arial MT"/>
              <a:cs typeface="Arial MT"/>
            </a:endParaRPr>
          </a:p>
          <a:p>
            <a:pPr marL="2745581">
              <a:lnSpc>
                <a:spcPct val="100000"/>
              </a:lnSpc>
              <a:spcBef>
                <a:spcPts val="161"/>
              </a:spcBef>
            </a:pPr>
            <a:r>
              <a:rPr sz="1800" dirty="0">
                <a:latin typeface="Arial MT"/>
                <a:cs typeface="Arial MT"/>
              </a:rPr>
              <a:t>•</a:t>
            </a:r>
            <a:r>
              <a:rPr sz="1800" spc="176" dirty="0">
                <a:latin typeface="Arial MT"/>
                <a:cs typeface="Arial MT"/>
              </a:rPr>
              <a:t> </a:t>
            </a:r>
            <a:r>
              <a:rPr sz="1800" spc="-8" dirty="0"/>
              <a:t>Bird</a:t>
            </a:r>
            <a:endParaRPr sz="1800">
              <a:latin typeface="Arial MT"/>
              <a:cs typeface="Arial MT"/>
            </a:endParaRPr>
          </a:p>
          <a:p>
            <a:pPr marL="2745581">
              <a:lnSpc>
                <a:spcPct val="100000"/>
              </a:lnSpc>
              <a:spcBef>
                <a:spcPts val="153"/>
              </a:spcBef>
            </a:pPr>
            <a:r>
              <a:rPr sz="1800" dirty="0">
                <a:latin typeface="Arial MT"/>
                <a:cs typeface="Arial MT"/>
              </a:rPr>
              <a:t>•</a:t>
            </a:r>
            <a:r>
              <a:rPr sz="1800" spc="184" dirty="0">
                <a:latin typeface="Arial MT"/>
                <a:cs typeface="Arial MT"/>
              </a:rPr>
              <a:t> </a:t>
            </a:r>
            <a:r>
              <a:rPr sz="1800" spc="-4" dirty="0"/>
              <a:t>Insect</a:t>
            </a:r>
            <a:endParaRPr sz="1800">
              <a:latin typeface="Arial MT"/>
              <a:cs typeface="Arial MT"/>
            </a:endParaRPr>
          </a:p>
          <a:p>
            <a:pPr marL="2745581">
              <a:lnSpc>
                <a:spcPct val="100000"/>
              </a:lnSpc>
              <a:spcBef>
                <a:spcPts val="161"/>
              </a:spcBef>
            </a:pPr>
            <a:r>
              <a:rPr sz="1800" dirty="0">
                <a:latin typeface="Arial MT"/>
                <a:cs typeface="Arial MT"/>
              </a:rPr>
              <a:t>•</a:t>
            </a:r>
            <a:r>
              <a:rPr sz="1800" spc="176" dirty="0">
                <a:latin typeface="Arial MT"/>
                <a:cs typeface="Arial MT"/>
              </a:rPr>
              <a:t> </a:t>
            </a:r>
            <a:r>
              <a:rPr sz="1800" spc="-4" dirty="0"/>
              <a:t>Background</a:t>
            </a:r>
            <a:endParaRPr sz="1800">
              <a:latin typeface="Arial MT"/>
              <a:cs typeface="Arial MT"/>
            </a:endParaRPr>
          </a:p>
          <a:p>
            <a:pPr>
              <a:lnSpc>
                <a:spcPct val="100000"/>
              </a:lnSpc>
              <a:spcBef>
                <a:spcPts val="4"/>
              </a:spcBef>
            </a:pPr>
            <a:endParaRPr sz="2288"/>
          </a:p>
          <a:p>
            <a:pPr marL="2402681">
              <a:lnSpc>
                <a:spcPts val="2393"/>
              </a:lnSpc>
            </a:pPr>
            <a:r>
              <a:rPr spc="-4" dirty="0">
                <a:latin typeface="Arial MT"/>
                <a:cs typeface="Arial MT"/>
              </a:rPr>
              <a:t>•</a:t>
            </a:r>
            <a:r>
              <a:rPr spc="26" dirty="0">
                <a:latin typeface="Arial MT"/>
                <a:cs typeface="Arial MT"/>
              </a:rPr>
              <a:t> </a:t>
            </a:r>
            <a:r>
              <a:rPr spc="-8" dirty="0"/>
              <a:t>CNN</a:t>
            </a:r>
            <a:r>
              <a:rPr spc="8" dirty="0"/>
              <a:t> </a:t>
            </a:r>
            <a:r>
              <a:rPr spc="-8" dirty="0"/>
              <a:t>output</a:t>
            </a:r>
            <a:r>
              <a:rPr spc="23" dirty="0"/>
              <a:t> </a:t>
            </a:r>
            <a:r>
              <a:rPr spc="-8" dirty="0"/>
              <a:t>would</a:t>
            </a:r>
            <a:r>
              <a:rPr spc="8" dirty="0"/>
              <a:t> </a:t>
            </a:r>
            <a:r>
              <a:rPr spc="-4" dirty="0"/>
              <a:t>be</a:t>
            </a:r>
            <a:r>
              <a:rPr spc="4" dirty="0"/>
              <a:t> ‘flower’</a:t>
            </a:r>
          </a:p>
          <a:p>
            <a:pPr marL="2574131">
              <a:lnSpc>
                <a:spcPts val="2393"/>
              </a:lnSpc>
            </a:pPr>
            <a:r>
              <a:rPr spc="-4" dirty="0"/>
              <a:t>with</a:t>
            </a:r>
            <a:r>
              <a:rPr spc="-11" dirty="0"/>
              <a:t> </a:t>
            </a:r>
            <a:r>
              <a:rPr spc="-8" dirty="0"/>
              <a:t>bounding</a:t>
            </a:r>
            <a:r>
              <a:rPr spc="19" dirty="0"/>
              <a:t> </a:t>
            </a:r>
            <a:r>
              <a:rPr spc="-19" dirty="0"/>
              <a:t>box:</a:t>
            </a:r>
          </a:p>
          <a:p>
            <a:pPr marL="2745581">
              <a:lnSpc>
                <a:spcPct val="100000"/>
              </a:lnSpc>
              <a:spcBef>
                <a:spcPts val="184"/>
              </a:spcBef>
            </a:pPr>
            <a:r>
              <a:rPr sz="1800" dirty="0">
                <a:latin typeface="Arial MT"/>
                <a:cs typeface="Arial MT"/>
              </a:rPr>
              <a:t>•</a:t>
            </a:r>
            <a:r>
              <a:rPr sz="1800" spc="206" dirty="0">
                <a:latin typeface="Arial MT"/>
                <a:cs typeface="Arial MT"/>
              </a:rPr>
              <a:t> </a:t>
            </a:r>
            <a:r>
              <a:rPr sz="1800" spc="-8" dirty="0"/>
              <a:t>centre,</a:t>
            </a:r>
            <a:r>
              <a:rPr sz="1800" spc="-19" dirty="0"/>
              <a:t> </a:t>
            </a:r>
            <a:r>
              <a:rPr sz="1800" spc="-8" dirty="0"/>
              <a:t>height </a:t>
            </a:r>
            <a:r>
              <a:rPr sz="1800" dirty="0"/>
              <a:t>and</a:t>
            </a:r>
            <a:r>
              <a:rPr sz="1800" spc="-11" dirty="0"/>
              <a:t> </a:t>
            </a:r>
            <a:r>
              <a:rPr sz="1800" dirty="0"/>
              <a:t>width.</a:t>
            </a:r>
            <a:endParaRPr sz="1800">
              <a:latin typeface="Arial MT"/>
              <a:cs typeface="Arial MT"/>
            </a:endParaRPr>
          </a:p>
          <a:p>
            <a:pPr>
              <a:lnSpc>
                <a:spcPct val="100000"/>
              </a:lnSpc>
              <a:spcBef>
                <a:spcPts val="874"/>
              </a:spcBef>
            </a:pPr>
            <a:r>
              <a:rPr sz="1350" spc="-8" dirty="0"/>
              <a:t>Flower</a:t>
            </a:r>
            <a:r>
              <a:rPr sz="1350" spc="-4" dirty="0"/>
              <a:t> with</a:t>
            </a:r>
            <a:r>
              <a:rPr sz="1350" dirty="0"/>
              <a:t> </a:t>
            </a:r>
            <a:r>
              <a:rPr sz="1350" spc="-4" dirty="0"/>
              <a:t>bounding</a:t>
            </a:r>
            <a:r>
              <a:rPr sz="1350" spc="8" dirty="0"/>
              <a:t> </a:t>
            </a:r>
            <a:r>
              <a:rPr sz="1350" spc="-11" dirty="0"/>
              <a:t>box</a:t>
            </a:r>
            <a:endParaRPr sz="1350"/>
          </a:p>
        </p:txBody>
      </p:sp>
      <p:sp>
        <p:nvSpPr>
          <p:cNvPr id="12" name="object 12"/>
          <p:cNvSpPr/>
          <p:nvPr/>
        </p:nvSpPr>
        <p:spPr>
          <a:xfrm>
            <a:off x="1283017" y="3283267"/>
            <a:ext cx="1356836" cy="1373981"/>
          </a:xfrm>
          <a:custGeom>
            <a:avLst/>
            <a:gdLst/>
            <a:ahLst/>
            <a:cxnLst/>
            <a:rect l="l" t="t" r="r" b="b"/>
            <a:pathLst>
              <a:path w="1809114" h="1831975">
                <a:moveTo>
                  <a:pt x="0" y="1831848"/>
                </a:moveTo>
                <a:lnTo>
                  <a:pt x="1808988" y="1831848"/>
                </a:lnTo>
                <a:lnTo>
                  <a:pt x="1808988" y="0"/>
                </a:lnTo>
                <a:lnTo>
                  <a:pt x="0" y="0"/>
                </a:lnTo>
                <a:lnTo>
                  <a:pt x="0" y="1831848"/>
                </a:lnTo>
                <a:close/>
              </a:path>
            </a:pathLst>
          </a:custGeom>
          <a:ln w="38100">
            <a:solidFill>
              <a:srgbClr val="FFFFFF"/>
            </a:solidFill>
          </a:ln>
        </p:spPr>
        <p:txBody>
          <a:bodyPr wrap="square" lIns="0" tIns="0" rIns="0" bIns="0" rtlCol="0"/>
          <a:lstStyle/>
          <a:p>
            <a:endParaRPr sz="1350"/>
          </a:p>
        </p:txBody>
      </p:sp>
      <p:grpSp>
        <p:nvGrpSpPr>
          <p:cNvPr id="13" name="object 13"/>
          <p:cNvGrpSpPr/>
          <p:nvPr/>
        </p:nvGrpSpPr>
        <p:grpSpPr>
          <a:xfrm>
            <a:off x="541782" y="1824229"/>
            <a:ext cx="8152924" cy="4176713"/>
            <a:chOff x="722376" y="1289306"/>
            <a:chExt cx="10870565" cy="5568950"/>
          </a:xfrm>
        </p:grpSpPr>
        <p:pic>
          <p:nvPicPr>
            <p:cNvPr id="14" name="object 14"/>
            <p:cNvPicPr/>
            <p:nvPr/>
          </p:nvPicPr>
          <p:blipFill>
            <a:blip r:embed="rId9" cstate="print"/>
            <a:stretch>
              <a:fillRect/>
            </a:stretch>
          </p:blipFill>
          <p:spPr>
            <a:xfrm>
              <a:off x="722376" y="1289306"/>
              <a:ext cx="10870216" cy="5568440"/>
            </a:xfrm>
            <a:prstGeom prst="rect">
              <a:avLst/>
            </a:prstGeom>
          </p:spPr>
        </p:pic>
        <p:pic>
          <p:nvPicPr>
            <p:cNvPr id="15" name="object 15"/>
            <p:cNvPicPr/>
            <p:nvPr/>
          </p:nvPicPr>
          <p:blipFill>
            <a:blip r:embed="rId10" cstate="print"/>
            <a:stretch>
              <a:fillRect/>
            </a:stretch>
          </p:blipFill>
          <p:spPr>
            <a:xfrm>
              <a:off x="813816" y="3116580"/>
              <a:ext cx="2075688" cy="1949196"/>
            </a:xfrm>
            <a:prstGeom prst="rect">
              <a:avLst/>
            </a:prstGeom>
          </p:spPr>
        </p:pic>
      </p:grpSp>
      <p:sp>
        <p:nvSpPr>
          <p:cNvPr id="16" name="object 16"/>
          <p:cNvSpPr txBox="1"/>
          <p:nvPr/>
        </p:nvSpPr>
        <p:spPr>
          <a:xfrm>
            <a:off x="7253478" y="2322575"/>
            <a:ext cx="1542098" cy="1176283"/>
          </a:xfrm>
          <a:prstGeom prst="rect">
            <a:avLst/>
          </a:prstGeom>
          <a:solidFill>
            <a:srgbClr val="FFFFFF"/>
          </a:solidFill>
        </p:spPr>
        <p:txBody>
          <a:bodyPr vert="horz" wrap="square" lIns="0" tIns="21907" rIns="0" bIns="0" rtlCol="0">
            <a:spAutoFit/>
          </a:bodyPr>
          <a:lstStyle/>
          <a:p>
            <a:pPr marL="69056">
              <a:spcBef>
                <a:spcPts val="172"/>
              </a:spcBef>
            </a:pPr>
            <a:r>
              <a:rPr sz="1500" spc="-4" dirty="0">
                <a:latin typeface="Calibri"/>
                <a:cs typeface="Calibri"/>
              </a:rPr>
              <a:t>Flower:</a:t>
            </a:r>
            <a:r>
              <a:rPr sz="1500" spc="-26" dirty="0">
                <a:latin typeface="Calibri"/>
                <a:cs typeface="Calibri"/>
              </a:rPr>
              <a:t> </a:t>
            </a:r>
            <a:r>
              <a:rPr sz="1500" dirty="0">
                <a:latin typeface="Calibri"/>
                <a:cs typeface="Calibri"/>
              </a:rPr>
              <a:t>0.92</a:t>
            </a:r>
            <a:endParaRPr sz="1500">
              <a:latin typeface="Calibri"/>
              <a:cs typeface="Calibri"/>
            </a:endParaRPr>
          </a:p>
          <a:p>
            <a:pPr marL="69056"/>
            <a:r>
              <a:rPr sz="1500" spc="-4" dirty="0">
                <a:latin typeface="Calibri"/>
                <a:cs typeface="Calibri"/>
              </a:rPr>
              <a:t>Fruit</a:t>
            </a:r>
            <a:r>
              <a:rPr sz="1500" spc="-23" dirty="0">
                <a:latin typeface="Calibri"/>
                <a:cs typeface="Calibri"/>
              </a:rPr>
              <a:t> </a:t>
            </a:r>
            <a:r>
              <a:rPr sz="1500" dirty="0">
                <a:latin typeface="Calibri"/>
                <a:cs typeface="Calibri"/>
              </a:rPr>
              <a:t>:</a:t>
            </a:r>
            <a:r>
              <a:rPr sz="1500" spc="-19" dirty="0">
                <a:latin typeface="Calibri"/>
                <a:cs typeface="Calibri"/>
              </a:rPr>
              <a:t> </a:t>
            </a:r>
            <a:r>
              <a:rPr sz="1500" dirty="0">
                <a:latin typeface="Calibri"/>
                <a:cs typeface="Calibri"/>
              </a:rPr>
              <a:t>0.023</a:t>
            </a:r>
            <a:endParaRPr sz="1500">
              <a:latin typeface="Calibri"/>
              <a:cs typeface="Calibri"/>
            </a:endParaRPr>
          </a:p>
          <a:p>
            <a:pPr marL="69056"/>
            <a:r>
              <a:rPr sz="1500" spc="-8" dirty="0">
                <a:latin typeface="Calibri"/>
                <a:cs typeface="Calibri"/>
              </a:rPr>
              <a:t>Bird:</a:t>
            </a:r>
            <a:r>
              <a:rPr sz="1500" spc="-26" dirty="0">
                <a:latin typeface="Calibri"/>
                <a:cs typeface="Calibri"/>
              </a:rPr>
              <a:t> </a:t>
            </a:r>
            <a:r>
              <a:rPr sz="1500" dirty="0">
                <a:latin typeface="Calibri"/>
                <a:cs typeface="Calibri"/>
              </a:rPr>
              <a:t>0.02</a:t>
            </a:r>
            <a:endParaRPr sz="1500">
              <a:latin typeface="Calibri"/>
              <a:cs typeface="Calibri"/>
            </a:endParaRPr>
          </a:p>
          <a:p>
            <a:pPr marL="69056"/>
            <a:r>
              <a:rPr sz="1500" dirty="0">
                <a:latin typeface="Calibri"/>
                <a:cs typeface="Calibri"/>
              </a:rPr>
              <a:t>Insect:</a:t>
            </a:r>
            <a:r>
              <a:rPr sz="1500" spc="-26" dirty="0">
                <a:latin typeface="Calibri"/>
                <a:cs typeface="Calibri"/>
              </a:rPr>
              <a:t> </a:t>
            </a:r>
            <a:r>
              <a:rPr sz="1500" dirty="0">
                <a:latin typeface="Calibri"/>
                <a:cs typeface="Calibri"/>
              </a:rPr>
              <a:t>0.07</a:t>
            </a:r>
            <a:endParaRPr sz="1500">
              <a:latin typeface="Calibri"/>
              <a:cs typeface="Calibri"/>
            </a:endParaRPr>
          </a:p>
          <a:p>
            <a:pPr marL="69056"/>
            <a:r>
              <a:rPr sz="1500" spc="-4" dirty="0">
                <a:latin typeface="Calibri"/>
                <a:cs typeface="Calibri"/>
              </a:rPr>
              <a:t>Background:</a:t>
            </a:r>
            <a:r>
              <a:rPr sz="1500" spc="-38" dirty="0">
                <a:latin typeface="Calibri"/>
                <a:cs typeface="Calibri"/>
              </a:rPr>
              <a:t> </a:t>
            </a:r>
            <a:r>
              <a:rPr sz="1500" dirty="0">
                <a:latin typeface="Calibri"/>
                <a:cs typeface="Calibri"/>
              </a:rPr>
              <a:t>0.</a:t>
            </a:r>
            <a:r>
              <a:rPr sz="1500" spc="-30" dirty="0">
                <a:latin typeface="Calibri"/>
                <a:cs typeface="Calibri"/>
              </a:rPr>
              <a:t> </a:t>
            </a:r>
            <a:r>
              <a:rPr sz="1500" dirty="0">
                <a:latin typeface="Calibri"/>
                <a:cs typeface="Calibri"/>
              </a:rPr>
              <a:t>32</a:t>
            </a:r>
            <a:endParaRPr sz="1500">
              <a:latin typeface="Calibri"/>
              <a:cs typeface="Calibri"/>
            </a:endParaRPr>
          </a:p>
        </p:txBody>
      </p:sp>
      <p:grpSp>
        <p:nvGrpSpPr>
          <p:cNvPr id="17" name="object 17"/>
          <p:cNvGrpSpPr/>
          <p:nvPr/>
        </p:nvGrpSpPr>
        <p:grpSpPr>
          <a:xfrm>
            <a:off x="5534405" y="2275713"/>
            <a:ext cx="1524000" cy="767239"/>
            <a:chOff x="7379207" y="1891283"/>
            <a:chExt cx="2032000" cy="1022985"/>
          </a:xfrm>
        </p:grpSpPr>
        <p:sp>
          <p:nvSpPr>
            <p:cNvPr id="18" name="object 18"/>
            <p:cNvSpPr/>
            <p:nvPr/>
          </p:nvSpPr>
          <p:spPr>
            <a:xfrm>
              <a:off x="7446263" y="1927859"/>
              <a:ext cx="1964689" cy="986155"/>
            </a:xfrm>
            <a:custGeom>
              <a:avLst/>
              <a:gdLst/>
              <a:ahLst/>
              <a:cxnLst/>
              <a:rect l="l" t="t" r="r" b="b"/>
              <a:pathLst>
                <a:path w="1964690" h="986155">
                  <a:moveTo>
                    <a:pt x="1964435" y="0"/>
                  </a:moveTo>
                  <a:lnTo>
                    <a:pt x="0" y="0"/>
                  </a:lnTo>
                  <a:lnTo>
                    <a:pt x="0" y="986027"/>
                  </a:lnTo>
                  <a:lnTo>
                    <a:pt x="1964435" y="986027"/>
                  </a:lnTo>
                  <a:lnTo>
                    <a:pt x="1964435" y="0"/>
                  </a:lnTo>
                  <a:close/>
                </a:path>
              </a:pathLst>
            </a:custGeom>
            <a:solidFill>
              <a:srgbClr val="FFFFFF"/>
            </a:solidFill>
          </p:spPr>
          <p:txBody>
            <a:bodyPr wrap="square" lIns="0" tIns="0" rIns="0" bIns="0" rtlCol="0"/>
            <a:lstStyle/>
            <a:p>
              <a:endParaRPr sz="1350"/>
            </a:p>
          </p:txBody>
        </p:sp>
        <p:pic>
          <p:nvPicPr>
            <p:cNvPr id="19" name="object 19"/>
            <p:cNvPicPr/>
            <p:nvPr/>
          </p:nvPicPr>
          <p:blipFill>
            <a:blip r:embed="rId11" cstate="print"/>
            <a:stretch>
              <a:fillRect/>
            </a:stretch>
          </p:blipFill>
          <p:spPr>
            <a:xfrm>
              <a:off x="7379207" y="1891283"/>
              <a:ext cx="2017013" cy="564641"/>
            </a:xfrm>
            <a:prstGeom prst="rect">
              <a:avLst/>
            </a:prstGeom>
          </p:spPr>
        </p:pic>
        <p:pic>
          <p:nvPicPr>
            <p:cNvPr id="20" name="object 20"/>
            <p:cNvPicPr/>
            <p:nvPr/>
          </p:nvPicPr>
          <p:blipFill>
            <a:blip r:embed="rId12" cstate="print"/>
            <a:stretch>
              <a:fillRect/>
            </a:stretch>
          </p:blipFill>
          <p:spPr>
            <a:xfrm>
              <a:off x="7379207" y="2196083"/>
              <a:ext cx="907542" cy="564641"/>
            </a:xfrm>
            <a:prstGeom prst="rect">
              <a:avLst/>
            </a:prstGeom>
          </p:spPr>
        </p:pic>
        <p:pic>
          <p:nvPicPr>
            <p:cNvPr id="21" name="object 21"/>
            <p:cNvPicPr/>
            <p:nvPr/>
          </p:nvPicPr>
          <p:blipFill>
            <a:blip r:embed="rId13" cstate="print"/>
            <a:stretch>
              <a:fillRect/>
            </a:stretch>
          </p:blipFill>
          <p:spPr>
            <a:xfrm>
              <a:off x="7950707" y="2196083"/>
              <a:ext cx="610361" cy="564641"/>
            </a:xfrm>
            <a:prstGeom prst="rect">
              <a:avLst/>
            </a:prstGeom>
          </p:spPr>
        </p:pic>
        <p:pic>
          <p:nvPicPr>
            <p:cNvPr id="22" name="object 22"/>
            <p:cNvPicPr/>
            <p:nvPr/>
          </p:nvPicPr>
          <p:blipFill>
            <a:blip r:embed="rId14" cstate="print"/>
            <a:stretch>
              <a:fillRect/>
            </a:stretch>
          </p:blipFill>
          <p:spPr>
            <a:xfrm>
              <a:off x="8225027" y="2196083"/>
              <a:ext cx="520433" cy="564641"/>
            </a:xfrm>
            <a:prstGeom prst="rect">
              <a:avLst/>
            </a:prstGeom>
          </p:spPr>
        </p:pic>
      </p:grpSp>
      <p:sp>
        <p:nvSpPr>
          <p:cNvPr id="23" name="object 23"/>
          <p:cNvSpPr txBox="1"/>
          <p:nvPr/>
        </p:nvSpPr>
        <p:spPr>
          <a:xfrm>
            <a:off x="5643943" y="2316289"/>
            <a:ext cx="1239203" cy="471764"/>
          </a:xfrm>
          <a:prstGeom prst="rect">
            <a:avLst/>
          </a:prstGeom>
        </p:spPr>
        <p:txBody>
          <a:bodyPr vert="horz" wrap="square" lIns="0" tIns="10001" rIns="0" bIns="0" rtlCol="0">
            <a:spAutoFit/>
          </a:bodyPr>
          <a:lstStyle/>
          <a:p>
            <a:pPr marL="9525" marR="3810">
              <a:spcBef>
                <a:spcPts val="79"/>
              </a:spcBef>
            </a:pPr>
            <a:r>
              <a:rPr sz="1500" spc="-4" dirty="0">
                <a:latin typeface="Calibri"/>
                <a:cs typeface="Calibri"/>
              </a:rPr>
              <a:t>Fully</a:t>
            </a:r>
            <a:r>
              <a:rPr sz="1500" spc="-41" dirty="0">
                <a:latin typeface="Calibri"/>
                <a:cs typeface="Calibri"/>
              </a:rPr>
              <a:t> </a:t>
            </a:r>
            <a:r>
              <a:rPr sz="1500" spc="-4" dirty="0">
                <a:latin typeface="Calibri"/>
                <a:cs typeface="Calibri"/>
              </a:rPr>
              <a:t>connected </a:t>
            </a:r>
            <a:r>
              <a:rPr sz="1500" spc="-326" dirty="0">
                <a:latin typeface="Calibri"/>
                <a:cs typeface="Calibri"/>
              </a:rPr>
              <a:t> </a:t>
            </a:r>
            <a:r>
              <a:rPr sz="1500" dirty="0">
                <a:latin typeface="Calibri"/>
                <a:cs typeface="Calibri"/>
              </a:rPr>
              <a:t>4096</a:t>
            </a:r>
            <a:r>
              <a:rPr sz="1500" spc="-30" dirty="0">
                <a:latin typeface="Calibri"/>
                <a:cs typeface="Calibri"/>
              </a:rPr>
              <a:t> </a:t>
            </a:r>
            <a:r>
              <a:rPr sz="1500" spc="-11" dirty="0">
                <a:latin typeface="Calibri"/>
                <a:cs typeface="Calibri"/>
              </a:rPr>
              <a:t>to</a:t>
            </a:r>
            <a:r>
              <a:rPr sz="1500" spc="-4" dirty="0">
                <a:latin typeface="Calibri"/>
                <a:cs typeface="Calibri"/>
              </a:rPr>
              <a:t> </a:t>
            </a:r>
            <a:r>
              <a:rPr sz="1500" dirty="0">
                <a:latin typeface="Calibri"/>
                <a:cs typeface="Calibri"/>
              </a:rPr>
              <a:t>5</a:t>
            </a:r>
            <a:endParaRPr sz="1500">
              <a:latin typeface="Calibri"/>
              <a:cs typeface="Calibri"/>
            </a:endParaRPr>
          </a:p>
        </p:txBody>
      </p:sp>
      <p:grpSp>
        <p:nvGrpSpPr>
          <p:cNvPr id="24" name="object 24"/>
          <p:cNvGrpSpPr/>
          <p:nvPr/>
        </p:nvGrpSpPr>
        <p:grpSpPr>
          <a:xfrm>
            <a:off x="3181921" y="2636329"/>
            <a:ext cx="4071461" cy="3369469"/>
            <a:chOff x="4242561" y="2372105"/>
            <a:chExt cx="5428615" cy="4492625"/>
          </a:xfrm>
        </p:grpSpPr>
        <p:sp>
          <p:nvSpPr>
            <p:cNvPr id="25" name="object 25"/>
            <p:cNvSpPr/>
            <p:nvPr/>
          </p:nvSpPr>
          <p:spPr>
            <a:xfrm>
              <a:off x="7870190" y="2372105"/>
              <a:ext cx="1800860" cy="2724150"/>
            </a:xfrm>
            <a:custGeom>
              <a:avLst/>
              <a:gdLst/>
              <a:ahLst/>
              <a:cxnLst/>
              <a:rect l="l" t="t" r="r" b="b"/>
              <a:pathLst>
                <a:path w="1800859" h="2724150">
                  <a:moveTo>
                    <a:pt x="1685544" y="0"/>
                  </a:moveTo>
                  <a:lnTo>
                    <a:pt x="1590675" y="13081"/>
                  </a:lnTo>
                  <a:lnTo>
                    <a:pt x="1606791" y="36664"/>
                  </a:lnTo>
                  <a:lnTo>
                    <a:pt x="0" y="1136523"/>
                  </a:lnTo>
                  <a:lnTo>
                    <a:pt x="16256" y="1160145"/>
                  </a:lnTo>
                  <a:lnTo>
                    <a:pt x="1622945" y="60274"/>
                  </a:lnTo>
                  <a:lnTo>
                    <a:pt x="1639062" y="83820"/>
                  </a:lnTo>
                  <a:lnTo>
                    <a:pt x="1669694" y="28575"/>
                  </a:lnTo>
                  <a:lnTo>
                    <a:pt x="1685544" y="0"/>
                  </a:lnTo>
                  <a:close/>
                </a:path>
                <a:path w="1800859" h="2724150">
                  <a:moveTo>
                    <a:pt x="1800860" y="2723896"/>
                  </a:moveTo>
                  <a:lnTo>
                    <a:pt x="1785213" y="2698877"/>
                  </a:lnTo>
                  <a:lnTo>
                    <a:pt x="1750060" y="2642616"/>
                  </a:lnTo>
                  <a:lnTo>
                    <a:pt x="1735137" y="2667025"/>
                  </a:lnTo>
                  <a:lnTo>
                    <a:pt x="15621" y="1616964"/>
                  </a:lnTo>
                  <a:lnTo>
                    <a:pt x="635" y="1641348"/>
                  </a:lnTo>
                  <a:lnTo>
                    <a:pt x="1720215" y="2691447"/>
                  </a:lnTo>
                  <a:lnTo>
                    <a:pt x="1705356" y="2715768"/>
                  </a:lnTo>
                  <a:lnTo>
                    <a:pt x="1800860" y="2723896"/>
                  </a:lnTo>
                  <a:close/>
                </a:path>
              </a:pathLst>
            </a:custGeom>
            <a:solidFill>
              <a:srgbClr val="000000"/>
            </a:solidFill>
          </p:spPr>
          <p:txBody>
            <a:bodyPr wrap="square" lIns="0" tIns="0" rIns="0" bIns="0" rtlCol="0"/>
            <a:lstStyle/>
            <a:p>
              <a:endParaRPr sz="1350"/>
            </a:p>
          </p:txBody>
        </p:sp>
        <p:sp>
          <p:nvSpPr>
            <p:cNvPr id="26" name="object 26"/>
            <p:cNvSpPr/>
            <p:nvPr/>
          </p:nvSpPr>
          <p:spPr>
            <a:xfrm>
              <a:off x="4248911" y="5768340"/>
              <a:ext cx="4277995" cy="1089660"/>
            </a:xfrm>
            <a:custGeom>
              <a:avLst/>
              <a:gdLst/>
              <a:ahLst/>
              <a:cxnLst/>
              <a:rect l="l" t="t" r="r" b="b"/>
              <a:pathLst>
                <a:path w="4277995" h="1089659">
                  <a:moveTo>
                    <a:pt x="4277868" y="0"/>
                  </a:moveTo>
                  <a:lnTo>
                    <a:pt x="0" y="0"/>
                  </a:lnTo>
                  <a:lnTo>
                    <a:pt x="0" y="1089660"/>
                  </a:lnTo>
                  <a:lnTo>
                    <a:pt x="4277868" y="1089660"/>
                  </a:lnTo>
                  <a:lnTo>
                    <a:pt x="4277868" y="0"/>
                  </a:lnTo>
                  <a:close/>
                </a:path>
              </a:pathLst>
            </a:custGeom>
            <a:solidFill>
              <a:srgbClr val="FFFFFF"/>
            </a:solidFill>
          </p:spPr>
          <p:txBody>
            <a:bodyPr wrap="square" lIns="0" tIns="0" rIns="0" bIns="0" rtlCol="0"/>
            <a:lstStyle/>
            <a:p>
              <a:endParaRPr sz="1350"/>
            </a:p>
          </p:txBody>
        </p:sp>
        <p:sp>
          <p:nvSpPr>
            <p:cNvPr id="27" name="object 27"/>
            <p:cNvSpPr/>
            <p:nvPr/>
          </p:nvSpPr>
          <p:spPr>
            <a:xfrm>
              <a:off x="4248911" y="5768340"/>
              <a:ext cx="4277995" cy="1089660"/>
            </a:xfrm>
            <a:custGeom>
              <a:avLst/>
              <a:gdLst/>
              <a:ahLst/>
              <a:cxnLst/>
              <a:rect l="l" t="t" r="r" b="b"/>
              <a:pathLst>
                <a:path w="4277995" h="1089659">
                  <a:moveTo>
                    <a:pt x="0" y="1089660"/>
                  </a:moveTo>
                  <a:lnTo>
                    <a:pt x="4277868" y="1089660"/>
                  </a:lnTo>
                  <a:lnTo>
                    <a:pt x="4277868" y="0"/>
                  </a:lnTo>
                  <a:lnTo>
                    <a:pt x="0" y="0"/>
                  </a:lnTo>
                  <a:lnTo>
                    <a:pt x="0" y="1089660"/>
                  </a:lnTo>
                  <a:close/>
                </a:path>
              </a:pathLst>
            </a:custGeom>
            <a:ln w="12700">
              <a:solidFill>
                <a:srgbClr val="FFFFFF"/>
              </a:solidFill>
            </a:ln>
          </p:spPr>
          <p:txBody>
            <a:bodyPr wrap="square" lIns="0" tIns="0" rIns="0" bIns="0" rtlCol="0"/>
            <a:lstStyle/>
            <a:p>
              <a:endParaRPr sz="1350"/>
            </a:p>
          </p:txBody>
        </p:sp>
      </p:grpSp>
      <p:sp>
        <p:nvSpPr>
          <p:cNvPr id="28" name="object 28"/>
          <p:cNvSpPr txBox="1"/>
          <p:nvPr/>
        </p:nvSpPr>
        <p:spPr>
          <a:xfrm>
            <a:off x="689038" y="4899851"/>
            <a:ext cx="4691539" cy="562655"/>
          </a:xfrm>
          <a:prstGeom prst="rect">
            <a:avLst/>
          </a:prstGeom>
          <a:solidFill>
            <a:srgbClr val="FFFFFF"/>
          </a:solidFill>
        </p:spPr>
        <p:txBody>
          <a:bodyPr vert="horz" wrap="square" lIns="0" tIns="237173" rIns="0" bIns="0" rtlCol="0">
            <a:spAutoFit/>
          </a:bodyPr>
          <a:lstStyle/>
          <a:p>
            <a:pPr marL="350044">
              <a:spcBef>
                <a:spcPts val="1868"/>
              </a:spcBef>
            </a:pPr>
            <a:r>
              <a:rPr sz="2100" spc="-8" dirty="0">
                <a:solidFill>
                  <a:srgbClr val="2E5496"/>
                </a:solidFill>
                <a:latin typeface="Calibri"/>
                <a:cs typeface="Calibri"/>
              </a:rPr>
              <a:t>Localisation</a:t>
            </a:r>
            <a:r>
              <a:rPr sz="2100" spc="-4" dirty="0">
                <a:solidFill>
                  <a:srgbClr val="2E5496"/>
                </a:solidFill>
                <a:latin typeface="Calibri"/>
                <a:cs typeface="Calibri"/>
              </a:rPr>
              <a:t> is</a:t>
            </a:r>
            <a:r>
              <a:rPr sz="2100" dirty="0">
                <a:solidFill>
                  <a:srgbClr val="2E5496"/>
                </a:solidFill>
                <a:latin typeface="Calibri"/>
                <a:cs typeface="Calibri"/>
              </a:rPr>
              <a:t> </a:t>
            </a:r>
            <a:r>
              <a:rPr sz="2100" spc="-4" dirty="0">
                <a:solidFill>
                  <a:srgbClr val="2E5496"/>
                </a:solidFill>
                <a:latin typeface="Calibri"/>
                <a:cs typeface="Calibri"/>
              </a:rPr>
              <a:t>a</a:t>
            </a:r>
            <a:r>
              <a:rPr sz="2100" dirty="0">
                <a:solidFill>
                  <a:srgbClr val="2E5496"/>
                </a:solidFill>
                <a:latin typeface="Calibri"/>
                <a:cs typeface="Calibri"/>
              </a:rPr>
              <a:t> </a:t>
            </a:r>
            <a:r>
              <a:rPr sz="2100" spc="-11" dirty="0">
                <a:solidFill>
                  <a:srgbClr val="2E5496"/>
                </a:solidFill>
                <a:latin typeface="Calibri"/>
                <a:cs typeface="Calibri"/>
              </a:rPr>
              <a:t>regression</a:t>
            </a:r>
            <a:r>
              <a:rPr sz="2100" spc="15" dirty="0">
                <a:solidFill>
                  <a:srgbClr val="2E5496"/>
                </a:solidFill>
                <a:latin typeface="Calibri"/>
                <a:cs typeface="Calibri"/>
              </a:rPr>
              <a:t> </a:t>
            </a:r>
            <a:r>
              <a:rPr sz="2100" spc="-11" dirty="0">
                <a:solidFill>
                  <a:srgbClr val="2E5496"/>
                </a:solidFill>
                <a:latin typeface="Calibri"/>
                <a:cs typeface="Calibri"/>
              </a:rPr>
              <a:t>problem</a:t>
            </a:r>
            <a:r>
              <a:rPr sz="2100" spc="11" dirty="0">
                <a:solidFill>
                  <a:srgbClr val="2E5496"/>
                </a:solidFill>
                <a:latin typeface="Calibri"/>
                <a:cs typeface="Calibri"/>
              </a:rPr>
              <a:t> </a:t>
            </a:r>
            <a:r>
              <a:rPr sz="2100" spc="-4" dirty="0">
                <a:solidFill>
                  <a:srgbClr val="2E5496"/>
                </a:solidFill>
                <a:latin typeface="Calibri"/>
                <a:cs typeface="Calibri"/>
              </a:rPr>
              <a:t>!</a:t>
            </a:r>
            <a:endParaRPr sz="2100">
              <a:latin typeface="Calibri"/>
              <a:cs typeface="Calibri"/>
            </a:endParaRPr>
          </a:p>
        </p:txBody>
      </p:sp>
      <p:sp>
        <p:nvSpPr>
          <p:cNvPr id="29" name="object 29"/>
          <p:cNvSpPr txBox="1"/>
          <p:nvPr/>
        </p:nvSpPr>
        <p:spPr>
          <a:xfrm>
            <a:off x="59054" y="5813146"/>
            <a:ext cx="556260" cy="117020"/>
          </a:xfrm>
          <a:prstGeom prst="rect">
            <a:avLst/>
          </a:prstGeom>
        </p:spPr>
        <p:txBody>
          <a:bodyPr vert="horz" wrap="square" lIns="0" tIns="0" rIns="0" bIns="0" rtlCol="0">
            <a:spAutoFit/>
          </a:bodyPr>
          <a:lstStyle/>
          <a:p>
            <a:pPr marL="9525">
              <a:lnSpc>
                <a:spcPts val="930"/>
              </a:lnSpc>
            </a:pPr>
            <a:r>
              <a:rPr sz="900" dirty="0">
                <a:solidFill>
                  <a:srgbClr val="888888"/>
                </a:solidFill>
                <a:latin typeface="Calibri"/>
                <a:cs typeface="Calibri"/>
              </a:rPr>
              <a:t>28-08-2021</a:t>
            </a:r>
            <a:endParaRPr sz="900">
              <a:latin typeface="Calibri"/>
              <a:cs typeface="Calibri"/>
            </a:endParaRPr>
          </a:p>
        </p:txBody>
      </p:sp>
      <p:sp>
        <p:nvSpPr>
          <p:cNvPr id="30" name="object 30"/>
          <p:cNvSpPr txBox="1">
            <a:spLocks noGrp="1"/>
          </p:cNvSpPr>
          <p:nvPr>
            <p:ph type="sldNum" sz="quarter" idx="7"/>
          </p:nvPr>
        </p:nvSpPr>
        <p:spPr>
          <a:xfrm>
            <a:off x="11906757" y="6607861"/>
            <a:ext cx="231775"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240"/>
              </a:lnSpc>
            </a:pPr>
            <a:fld id="{81D60167-4931-47E6-BA6A-407CBD079E47}" type="slidenum">
              <a:rPr lang="en-IN" smtClean="0"/>
              <a:pPr marL="38100">
                <a:lnSpc>
                  <a:spcPts val="1240"/>
                </a:lnSpc>
              </a:pPr>
              <a:t>104</a:t>
            </a:fld>
            <a:endParaRPr dirty="0"/>
          </a:p>
        </p:txBody>
      </p:sp>
      <p:sp>
        <p:nvSpPr>
          <p:cNvPr id="31" name="Title 1">
            <a:extLst>
              <a:ext uri="{FF2B5EF4-FFF2-40B4-BE49-F238E27FC236}">
                <a16:creationId xmlns:a16="http://schemas.microsoft.com/office/drawing/2014/main" id="{A1019364-630D-F37F-6140-2092966B85FE}"/>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32" name="Picture 2" descr="E:\NIET\Project\xLogo11.png.pagespeed.ic.pydHLuCQEZ.png">
            <a:extLst>
              <a:ext uri="{FF2B5EF4-FFF2-40B4-BE49-F238E27FC236}">
                <a16:creationId xmlns:a16="http://schemas.microsoft.com/office/drawing/2014/main" id="{9C106F44-81D2-AD02-456F-9ABF5922E25B}"/>
              </a:ext>
            </a:extLst>
          </p:cNvPr>
          <p:cNvPicPr>
            <a:picLocks noChangeAspect="1" noChangeArrowheads="1"/>
          </p:cNvPicPr>
          <p:nvPr/>
        </p:nvPicPr>
        <p:blipFill>
          <a:blip r:embed="rId15"/>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36722620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7768" y="957834"/>
            <a:ext cx="6250496" cy="921830"/>
          </a:xfrm>
          <a:prstGeom prst="rect">
            <a:avLst/>
          </a:prstGeom>
        </p:spPr>
      </p:pic>
      <p:sp>
        <p:nvSpPr>
          <p:cNvPr id="3" name="object 3"/>
          <p:cNvSpPr txBox="1">
            <a:spLocks noGrp="1"/>
          </p:cNvSpPr>
          <p:nvPr>
            <p:ph type="title"/>
          </p:nvPr>
        </p:nvSpPr>
        <p:spPr>
          <a:xfrm>
            <a:off x="687704" y="1057107"/>
            <a:ext cx="5731193" cy="517449"/>
          </a:xfrm>
          <a:prstGeom prst="rect">
            <a:avLst/>
          </a:prstGeom>
        </p:spPr>
        <p:txBody>
          <a:bodyPr vert="horz" wrap="square" lIns="0" tIns="9525" rIns="0" bIns="0" rtlCol="0" anchor="ctr">
            <a:spAutoFit/>
          </a:bodyPr>
          <a:lstStyle/>
          <a:p>
            <a:pPr marL="9525">
              <a:lnSpc>
                <a:spcPct val="100000"/>
              </a:lnSpc>
              <a:spcBef>
                <a:spcPts val="75"/>
              </a:spcBef>
            </a:pPr>
            <a:r>
              <a:rPr spc="-26" dirty="0">
                <a:solidFill>
                  <a:srgbClr val="000000"/>
                </a:solidFill>
              </a:rPr>
              <a:t>Detection</a:t>
            </a:r>
            <a:r>
              <a:rPr spc="-86" dirty="0">
                <a:solidFill>
                  <a:srgbClr val="000000"/>
                </a:solidFill>
              </a:rPr>
              <a:t> </a:t>
            </a:r>
            <a:r>
              <a:rPr spc="-15" dirty="0">
                <a:solidFill>
                  <a:srgbClr val="000000"/>
                </a:solidFill>
              </a:rPr>
              <a:t>as</a:t>
            </a:r>
            <a:r>
              <a:rPr spc="-49" dirty="0">
                <a:solidFill>
                  <a:srgbClr val="000000"/>
                </a:solidFill>
              </a:rPr>
              <a:t> </a:t>
            </a:r>
            <a:r>
              <a:rPr dirty="0">
                <a:solidFill>
                  <a:srgbClr val="000000"/>
                </a:solidFill>
              </a:rPr>
              <a:t>a</a:t>
            </a:r>
            <a:r>
              <a:rPr spc="-49" dirty="0">
                <a:solidFill>
                  <a:srgbClr val="000000"/>
                </a:solidFill>
              </a:rPr>
              <a:t> </a:t>
            </a:r>
            <a:r>
              <a:rPr spc="-38" dirty="0">
                <a:solidFill>
                  <a:srgbClr val="000000"/>
                </a:solidFill>
              </a:rPr>
              <a:t>Regression</a:t>
            </a:r>
            <a:r>
              <a:rPr spc="-83" dirty="0">
                <a:solidFill>
                  <a:srgbClr val="000000"/>
                </a:solidFill>
              </a:rPr>
              <a:t> </a:t>
            </a:r>
            <a:r>
              <a:rPr spc="-38" dirty="0">
                <a:solidFill>
                  <a:srgbClr val="000000"/>
                </a:solidFill>
              </a:rPr>
              <a:t>Problem</a:t>
            </a:r>
            <a:endParaRPr/>
          </a:p>
        </p:txBody>
      </p:sp>
      <p:pic>
        <p:nvPicPr>
          <p:cNvPr id="4" name="object 4"/>
          <p:cNvPicPr/>
          <p:nvPr/>
        </p:nvPicPr>
        <p:blipFill>
          <a:blip r:embed="rId3" cstate="print"/>
          <a:stretch>
            <a:fillRect/>
          </a:stretch>
        </p:blipFill>
        <p:spPr>
          <a:xfrm>
            <a:off x="3164967" y="2090547"/>
            <a:ext cx="1935098" cy="1851659"/>
          </a:xfrm>
          <a:prstGeom prst="rect">
            <a:avLst/>
          </a:prstGeom>
        </p:spPr>
      </p:pic>
      <p:sp>
        <p:nvSpPr>
          <p:cNvPr id="5" name="object 5"/>
          <p:cNvSpPr/>
          <p:nvPr/>
        </p:nvSpPr>
        <p:spPr>
          <a:xfrm>
            <a:off x="3515296" y="2204275"/>
            <a:ext cx="744379" cy="1656398"/>
          </a:xfrm>
          <a:custGeom>
            <a:avLst/>
            <a:gdLst/>
            <a:ahLst/>
            <a:cxnLst/>
            <a:rect l="l" t="t" r="r" b="b"/>
            <a:pathLst>
              <a:path w="992504" h="2208529">
                <a:moveTo>
                  <a:pt x="0" y="2208276"/>
                </a:moveTo>
                <a:lnTo>
                  <a:pt x="992124" y="2208276"/>
                </a:lnTo>
                <a:lnTo>
                  <a:pt x="992124" y="0"/>
                </a:lnTo>
                <a:lnTo>
                  <a:pt x="0" y="0"/>
                </a:lnTo>
                <a:lnTo>
                  <a:pt x="0" y="2208276"/>
                </a:lnTo>
                <a:close/>
              </a:path>
            </a:pathLst>
          </a:custGeom>
          <a:ln w="38099">
            <a:solidFill>
              <a:srgbClr val="FFFF00"/>
            </a:solidFill>
          </a:ln>
        </p:spPr>
        <p:txBody>
          <a:bodyPr wrap="square" lIns="0" tIns="0" rIns="0" bIns="0" rtlCol="0"/>
          <a:lstStyle/>
          <a:p>
            <a:endParaRPr sz="1350"/>
          </a:p>
        </p:txBody>
      </p:sp>
      <p:grpSp>
        <p:nvGrpSpPr>
          <p:cNvPr id="6" name="object 6"/>
          <p:cNvGrpSpPr/>
          <p:nvPr/>
        </p:nvGrpSpPr>
        <p:grpSpPr>
          <a:xfrm>
            <a:off x="628650" y="2056256"/>
            <a:ext cx="1977390" cy="1851660"/>
            <a:chOff x="838200" y="1598675"/>
            <a:chExt cx="2636520" cy="2468880"/>
          </a:xfrm>
        </p:grpSpPr>
        <p:pic>
          <p:nvPicPr>
            <p:cNvPr id="7" name="object 7"/>
            <p:cNvPicPr/>
            <p:nvPr/>
          </p:nvPicPr>
          <p:blipFill>
            <a:blip r:embed="rId4" cstate="print"/>
            <a:stretch>
              <a:fillRect/>
            </a:stretch>
          </p:blipFill>
          <p:spPr>
            <a:xfrm>
              <a:off x="838200" y="1598675"/>
              <a:ext cx="2636520" cy="2468880"/>
            </a:xfrm>
            <a:prstGeom prst="rect">
              <a:avLst/>
            </a:prstGeom>
          </p:spPr>
        </p:pic>
        <p:sp>
          <p:nvSpPr>
            <p:cNvPr id="8" name="object 8"/>
            <p:cNvSpPr/>
            <p:nvPr/>
          </p:nvSpPr>
          <p:spPr>
            <a:xfrm>
              <a:off x="1314450" y="2358389"/>
              <a:ext cx="1193800" cy="611505"/>
            </a:xfrm>
            <a:custGeom>
              <a:avLst/>
              <a:gdLst/>
              <a:ahLst/>
              <a:cxnLst/>
              <a:rect l="l" t="t" r="r" b="b"/>
              <a:pathLst>
                <a:path w="1193800" h="611505">
                  <a:moveTo>
                    <a:pt x="0" y="611124"/>
                  </a:moveTo>
                  <a:lnTo>
                    <a:pt x="1193291" y="611124"/>
                  </a:lnTo>
                  <a:lnTo>
                    <a:pt x="1193291" y="0"/>
                  </a:lnTo>
                  <a:lnTo>
                    <a:pt x="0" y="0"/>
                  </a:lnTo>
                  <a:lnTo>
                    <a:pt x="0" y="611124"/>
                  </a:lnTo>
                  <a:close/>
                </a:path>
              </a:pathLst>
            </a:custGeom>
            <a:ln w="38100">
              <a:solidFill>
                <a:srgbClr val="FFFF00"/>
              </a:solidFill>
            </a:ln>
          </p:spPr>
          <p:txBody>
            <a:bodyPr wrap="square" lIns="0" tIns="0" rIns="0" bIns="0" rtlCol="0"/>
            <a:lstStyle/>
            <a:p>
              <a:endParaRPr sz="1350"/>
            </a:p>
          </p:txBody>
        </p:sp>
        <p:sp>
          <p:nvSpPr>
            <p:cNvPr id="9" name="object 9"/>
            <p:cNvSpPr/>
            <p:nvPr/>
          </p:nvSpPr>
          <p:spPr>
            <a:xfrm>
              <a:off x="1314450" y="1855469"/>
              <a:ext cx="1737360" cy="1932939"/>
            </a:xfrm>
            <a:custGeom>
              <a:avLst/>
              <a:gdLst/>
              <a:ahLst/>
              <a:cxnLst/>
              <a:rect l="l" t="t" r="r" b="b"/>
              <a:pathLst>
                <a:path w="1737360" h="1932939">
                  <a:moveTo>
                    <a:pt x="0" y="1932431"/>
                  </a:moveTo>
                  <a:lnTo>
                    <a:pt x="769619" y="1932431"/>
                  </a:lnTo>
                  <a:lnTo>
                    <a:pt x="769619" y="1170431"/>
                  </a:lnTo>
                  <a:lnTo>
                    <a:pt x="0" y="1170431"/>
                  </a:lnTo>
                  <a:lnTo>
                    <a:pt x="0" y="1932431"/>
                  </a:lnTo>
                  <a:close/>
                </a:path>
                <a:path w="1737360" h="1932939">
                  <a:moveTo>
                    <a:pt x="1069848" y="868679"/>
                  </a:moveTo>
                  <a:lnTo>
                    <a:pt x="1737360" y="868679"/>
                  </a:lnTo>
                  <a:lnTo>
                    <a:pt x="1737360" y="0"/>
                  </a:lnTo>
                  <a:lnTo>
                    <a:pt x="1069848" y="0"/>
                  </a:lnTo>
                  <a:lnTo>
                    <a:pt x="1069848" y="868679"/>
                  </a:lnTo>
                  <a:close/>
                </a:path>
                <a:path w="1737360" h="1932939">
                  <a:moveTo>
                    <a:pt x="0" y="705612"/>
                  </a:moveTo>
                  <a:lnTo>
                    <a:pt x="254507" y="705612"/>
                  </a:lnTo>
                  <a:lnTo>
                    <a:pt x="254507" y="94487"/>
                  </a:lnTo>
                  <a:lnTo>
                    <a:pt x="0" y="94487"/>
                  </a:lnTo>
                  <a:lnTo>
                    <a:pt x="0" y="705612"/>
                  </a:lnTo>
                  <a:close/>
                </a:path>
              </a:pathLst>
            </a:custGeom>
            <a:ln w="38100">
              <a:solidFill>
                <a:srgbClr val="FF0000"/>
              </a:solidFill>
            </a:ln>
          </p:spPr>
          <p:txBody>
            <a:bodyPr wrap="square" lIns="0" tIns="0" rIns="0" bIns="0" rtlCol="0"/>
            <a:lstStyle/>
            <a:p>
              <a:endParaRPr sz="1350"/>
            </a:p>
          </p:txBody>
        </p:sp>
      </p:grpSp>
      <p:pic>
        <p:nvPicPr>
          <p:cNvPr id="10" name="object 10"/>
          <p:cNvPicPr/>
          <p:nvPr/>
        </p:nvPicPr>
        <p:blipFill>
          <a:blip r:embed="rId5" cstate="print"/>
          <a:stretch>
            <a:fillRect/>
          </a:stretch>
        </p:blipFill>
        <p:spPr>
          <a:xfrm>
            <a:off x="1703070" y="5073777"/>
            <a:ext cx="5403532" cy="548068"/>
          </a:xfrm>
          <a:prstGeom prst="rect">
            <a:avLst/>
          </a:prstGeom>
        </p:spPr>
      </p:pic>
      <p:grpSp>
        <p:nvGrpSpPr>
          <p:cNvPr id="11" name="object 11"/>
          <p:cNvGrpSpPr/>
          <p:nvPr/>
        </p:nvGrpSpPr>
        <p:grpSpPr>
          <a:xfrm>
            <a:off x="5658993" y="2090546"/>
            <a:ext cx="2014061" cy="2721293"/>
            <a:chOff x="7545323" y="1644395"/>
            <a:chExt cx="2685415" cy="3628390"/>
          </a:xfrm>
        </p:grpSpPr>
        <p:pic>
          <p:nvPicPr>
            <p:cNvPr id="12" name="object 12"/>
            <p:cNvPicPr/>
            <p:nvPr/>
          </p:nvPicPr>
          <p:blipFill>
            <a:blip r:embed="rId6" cstate="print"/>
            <a:stretch>
              <a:fillRect/>
            </a:stretch>
          </p:blipFill>
          <p:spPr>
            <a:xfrm>
              <a:off x="7545323" y="1644395"/>
              <a:ext cx="2685287" cy="2468879"/>
            </a:xfrm>
            <a:prstGeom prst="rect">
              <a:avLst/>
            </a:prstGeom>
          </p:spPr>
        </p:pic>
        <p:sp>
          <p:nvSpPr>
            <p:cNvPr id="13" name="object 13"/>
            <p:cNvSpPr/>
            <p:nvPr/>
          </p:nvSpPr>
          <p:spPr>
            <a:xfrm>
              <a:off x="7587233" y="2311145"/>
              <a:ext cx="2559050" cy="1567180"/>
            </a:xfrm>
            <a:custGeom>
              <a:avLst/>
              <a:gdLst/>
              <a:ahLst/>
              <a:cxnLst/>
              <a:rect l="l" t="t" r="r" b="b"/>
              <a:pathLst>
                <a:path w="2559050" h="1567179">
                  <a:moveTo>
                    <a:pt x="0" y="1566671"/>
                  </a:moveTo>
                  <a:lnTo>
                    <a:pt x="614172" y="1566671"/>
                  </a:lnTo>
                  <a:lnTo>
                    <a:pt x="614172" y="522731"/>
                  </a:lnTo>
                  <a:lnTo>
                    <a:pt x="0" y="522731"/>
                  </a:lnTo>
                  <a:lnTo>
                    <a:pt x="0" y="1566671"/>
                  </a:lnTo>
                  <a:close/>
                </a:path>
                <a:path w="2559050" h="1567179">
                  <a:moveTo>
                    <a:pt x="1740408" y="1045463"/>
                  </a:moveTo>
                  <a:lnTo>
                    <a:pt x="2558796" y="1045463"/>
                  </a:lnTo>
                  <a:lnTo>
                    <a:pt x="2558796" y="0"/>
                  </a:lnTo>
                  <a:lnTo>
                    <a:pt x="1740408" y="0"/>
                  </a:lnTo>
                  <a:lnTo>
                    <a:pt x="1740408" y="1045463"/>
                  </a:lnTo>
                  <a:close/>
                </a:path>
                <a:path w="2559050" h="1567179">
                  <a:moveTo>
                    <a:pt x="1094232" y="1091183"/>
                  </a:moveTo>
                  <a:lnTo>
                    <a:pt x="1912620" y="1091183"/>
                  </a:lnTo>
                  <a:lnTo>
                    <a:pt x="1912620" y="45719"/>
                  </a:lnTo>
                  <a:lnTo>
                    <a:pt x="1094232" y="45719"/>
                  </a:lnTo>
                  <a:lnTo>
                    <a:pt x="1094232" y="1091183"/>
                  </a:lnTo>
                  <a:close/>
                </a:path>
                <a:path w="2559050" h="1567179">
                  <a:moveTo>
                    <a:pt x="684276" y="1339595"/>
                  </a:moveTo>
                  <a:lnTo>
                    <a:pt x="1260348" y="1339595"/>
                  </a:lnTo>
                  <a:lnTo>
                    <a:pt x="1260348" y="365759"/>
                  </a:lnTo>
                  <a:lnTo>
                    <a:pt x="684276" y="365759"/>
                  </a:lnTo>
                  <a:lnTo>
                    <a:pt x="684276" y="1339595"/>
                  </a:lnTo>
                  <a:close/>
                </a:path>
              </a:pathLst>
            </a:custGeom>
            <a:ln w="38100">
              <a:solidFill>
                <a:srgbClr val="FFFF00"/>
              </a:solidFill>
            </a:ln>
          </p:spPr>
          <p:txBody>
            <a:bodyPr wrap="square" lIns="0" tIns="0" rIns="0" bIns="0" rtlCol="0"/>
            <a:lstStyle/>
            <a:p>
              <a:endParaRPr sz="1350"/>
            </a:p>
          </p:txBody>
        </p:sp>
        <p:pic>
          <p:nvPicPr>
            <p:cNvPr id="14" name="object 14"/>
            <p:cNvPicPr/>
            <p:nvPr/>
          </p:nvPicPr>
          <p:blipFill>
            <a:blip r:embed="rId7" cstate="print"/>
            <a:stretch>
              <a:fillRect/>
            </a:stretch>
          </p:blipFill>
          <p:spPr>
            <a:xfrm>
              <a:off x="8229599" y="4145279"/>
              <a:ext cx="674370" cy="730757"/>
            </a:xfrm>
            <a:prstGeom prst="rect">
              <a:avLst/>
            </a:prstGeom>
          </p:spPr>
        </p:pic>
        <p:pic>
          <p:nvPicPr>
            <p:cNvPr id="15" name="object 15"/>
            <p:cNvPicPr/>
            <p:nvPr/>
          </p:nvPicPr>
          <p:blipFill>
            <a:blip r:embed="rId8" cstate="print"/>
            <a:stretch>
              <a:fillRect/>
            </a:stretch>
          </p:blipFill>
          <p:spPr>
            <a:xfrm>
              <a:off x="8470391" y="4145279"/>
              <a:ext cx="1067561" cy="730757"/>
            </a:xfrm>
            <a:prstGeom prst="rect">
              <a:avLst/>
            </a:prstGeom>
          </p:spPr>
        </p:pic>
        <p:pic>
          <p:nvPicPr>
            <p:cNvPr id="16" name="object 16"/>
            <p:cNvPicPr/>
            <p:nvPr/>
          </p:nvPicPr>
          <p:blipFill>
            <a:blip r:embed="rId9" cstate="print"/>
            <a:stretch>
              <a:fillRect/>
            </a:stretch>
          </p:blipFill>
          <p:spPr>
            <a:xfrm>
              <a:off x="8162543" y="4541519"/>
              <a:ext cx="674370" cy="730758"/>
            </a:xfrm>
            <a:prstGeom prst="rect">
              <a:avLst/>
            </a:prstGeom>
          </p:spPr>
        </p:pic>
        <p:pic>
          <p:nvPicPr>
            <p:cNvPr id="17" name="object 17"/>
            <p:cNvPicPr/>
            <p:nvPr/>
          </p:nvPicPr>
          <p:blipFill>
            <a:blip r:embed="rId10" cstate="print"/>
            <a:stretch>
              <a:fillRect/>
            </a:stretch>
          </p:blipFill>
          <p:spPr>
            <a:xfrm>
              <a:off x="8403335" y="4541519"/>
              <a:ext cx="1203198" cy="730758"/>
            </a:xfrm>
            <a:prstGeom prst="rect">
              <a:avLst/>
            </a:prstGeom>
          </p:spPr>
        </p:pic>
      </p:grpSp>
      <p:sp>
        <p:nvSpPr>
          <p:cNvPr id="18" name="object 18"/>
          <p:cNvSpPr txBox="1"/>
          <p:nvPr/>
        </p:nvSpPr>
        <p:spPr>
          <a:xfrm>
            <a:off x="1847183" y="5129174"/>
            <a:ext cx="5040154" cy="309700"/>
          </a:xfrm>
          <a:prstGeom prst="rect">
            <a:avLst/>
          </a:prstGeom>
        </p:spPr>
        <p:txBody>
          <a:bodyPr vert="horz" wrap="square" lIns="0" tIns="9525" rIns="0" bIns="0" rtlCol="0">
            <a:spAutoFit/>
          </a:bodyPr>
          <a:lstStyle/>
          <a:p>
            <a:pPr marL="9525">
              <a:spcBef>
                <a:spcPts val="75"/>
              </a:spcBef>
            </a:pPr>
            <a:r>
              <a:rPr sz="1950" spc="-11" dirty="0">
                <a:solidFill>
                  <a:srgbClr val="0000FF"/>
                </a:solidFill>
                <a:latin typeface="Calibri"/>
                <a:cs typeface="Calibri"/>
              </a:rPr>
              <a:t>Each</a:t>
            </a:r>
            <a:r>
              <a:rPr sz="1950" dirty="0">
                <a:solidFill>
                  <a:srgbClr val="0000FF"/>
                </a:solidFill>
                <a:latin typeface="Calibri"/>
                <a:cs typeface="Calibri"/>
              </a:rPr>
              <a:t> </a:t>
            </a:r>
            <a:r>
              <a:rPr sz="1950" spc="-4" dirty="0">
                <a:solidFill>
                  <a:srgbClr val="0000FF"/>
                </a:solidFill>
                <a:latin typeface="Calibri"/>
                <a:cs typeface="Calibri"/>
              </a:rPr>
              <a:t>image</a:t>
            </a:r>
            <a:r>
              <a:rPr sz="1950" spc="4" dirty="0">
                <a:solidFill>
                  <a:srgbClr val="0000FF"/>
                </a:solidFill>
                <a:latin typeface="Calibri"/>
                <a:cs typeface="Calibri"/>
              </a:rPr>
              <a:t> </a:t>
            </a:r>
            <a:r>
              <a:rPr sz="1950" spc="-8" dirty="0">
                <a:solidFill>
                  <a:srgbClr val="0000FF"/>
                </a:solidFill>
                <a:latin typeface="Calibri"/>
                <a:cs typeface="Calibri"/>
              </a:rPr>
              <a:t>can</a:t>
            </a:r>
            <a:r>
              <a:rPr sz="1950" spc="-4" dirty="0">
                <a:solidFill>
                  <a:srgbClr val="0000FF"/>
                </a:solidFill>
                <a:latin typeface="Calibri"/>
                <a:cs typeface="Calibri"/>
              </a:rPr>
              <a:t> </a:t>
            </a:r>
            <a:r>
              <a:rPr sz="1950" spc="-8" dirty="0">
                <a:solidFill>
                  <a:srgbClr val="0000FF"/>
                </a:solidFill>
                <a:latin typeface="Calibri"/>
                <a:cs typeface="Calibri"/>
              </a:rPr>
              <a:t>give</a:t>
            </a:r>
            <a:r>
              <a:rPr sz="1950" spc="-4" dirty="0">
                <a:solidFill>
                  <a:srgbClr val="0000FF"/>
                </a:solidFill>
                <a:latin typeface="Calibri"/>
                <a:cs typeface="Calibri"/>
              </a:rPr>
              <a:t> </a:t>
            </a:r>
            <a:r>
              <a:rPr sz="1950" spc="-15" dirty="0">
                <a:solidFill>
                  <a:srgbClr val="0000FF"/>
                </a:solidFill>
                <a:latin typeface="Calibri"/>
                <a:cs typeface="Calibri"/>
              </a:rPr>
              <a:t>different</a:t>
            </a:r>
            <a:r>
              <a:rPr sz="1950" spc="-23" dirty="0">
                <a:solidFill>
                  <a:srgbClr val="0000FF"/>
                </a:solidFill>
                <a:latin typeface="Calibri"/>
                <a:cs typeface="Calibri"/>
              </a:rPr>
              <a:t> </a:t>
            </a:r>
            <a:r>
              <a:rPr sz="1950" spc="-4" dirty="0">
                <a:solidFill>
                  <a:srgbClr val="0000FF"/>
                </a:solidFill>
                <a:latin typeface="Calibri"/>
                <a:cs typeface="Calibri"/>
              </a:rPr>
              <a:t>number</a:t>
            </a:r>
            <a:r>
              <a:rPr sz="1950" spc="-19" dirty="0">
                <a:solidFill>
                  <a:srgbClr val="0000FF"/>
                </a:solidFill>
                <a:latin typeface="Calibri"/>
                <a:cs typeface="Calibri"/>
              </a:rPr>
              <a:t> </a:t>
            </a:r>
            <a:r>
              <a:rPr sz="1950" spc="-4" dirty="0">
                <a:solidFill>
                  <a:srgbClr val="0000FF"/>
                </a:solidFill>
                <a:latin typeface="Calibri"/>
                <a:cs typeface="Calibri"/>
              </a:rPr>
              <a:t>of</a:t>
            </a:r>
            <a:r>
              <a:rPr sz="1950" dirty="0">
                <a:solidFill>
                  <a:srgbClr val="0000FF"/>
                </a:solidFill>
                <a:latin typeface="Calibri"/>
                <a:cs typeface="Calibri"/>
              </a:rPr>
              <a:t> </a:t>
            </a:r>
            <a:r>
              <a:rPr sz="1950" spc="-4" dirty="0">
                <a:solidFill>
                  <a:srgbClr val="0000FF"/>
                </a:solidFill>
                <a:latin typeface="Calibri"/>
                <a:cs typeface="Calibri"/>
              </a:rPr>
              <a:t>outputs</a:t>
            </a:r>
            <a:r>
              <a:rPr sz="1950" spc="-15" dirty="0">
                <a:solidFill>
                  <a:srgbClr val="0000FF"/>
                </a:solidFill>
                <a:latin typeface="Calibri"/>
                <a:cs typeface="Calibri"/>
              </a:rPr>
              <a:t> </a:t>
            </a:r>
            <a:r>
              <a:rPr sz="1950" dirty="0">
                <a:solidFill>
                  <a:srgbClr val="0000FF"/>
                </a:solidFill>
                <a:latin typeface="Calibri"/>
                <a:cs typeface="Calibri"/>
              </a:rPr>
              <a:t>!</a:t>
            </a:r>
            <a:endParaRPr sz="1950">
              <a:latin typeface="Calibri"/>
              <a:cs typeface="Calibri"/>
            </a:endParaRPr>
          </a:p>
        </p:txBody>
      </p:sp>
      <p:grpSp>
        <p:nvGrpSpPr>
          <p:cNvPr id="19" name="object 19"/>
          <p:cNvGrpSpPr/>
          <p:nvPr/>
        </p:nvGrpSpPr>
        <p:grpSpPr>
          <a:xfrm>
            <a:off x="3538728" y="4007358"/>
            <a:ext cx="981551" cy="845344"/>
            <a:chOff x="4718303" y="4200144"/>
            <a:chExt cx="1308735" cy="1127125"/>
          </a:xfrm>
        </p:grpSpPr>
        <p:pic>
          <p:nvPicPr>
            <p:cNvPr id="20" name="object 20"/>
            <p:cNvPicPr/>
            <p:nvPr/>
          </p:nvPicPr>
          <p:blipFill>
            <a:blip r:embed="rId11" cstate="print"/>
            <a:stretch>
              <a:fillRect/>
            </a:stretch>
          </p:blipFill>
          <p:spPr>
            <a:xfrm>
              <a:off x="4718303" y="4200144"/>
              <a:ext cx="1308353" cy="730757"/>
            </a:xfrm>
            <a:prstGeom prst="rect">
              <a:avLst/>
            </a:prstGeom>
          </p:spPr>
        </p:pic>
        <p:pic>
          <p:nvPicPr>
            <p:cNvPr id="21" name="object 21"/>
            <p:cNvPicPr/>
            <p:nvPr/>
          </p:nvPicPr>
          <p:blipFill>
            <a:blip r:embed="rId12" cstate="print"/>
            <a:stretch>
              <a:fillRect/>
            </a:stretch>
          </p:blipFill>
          <p:spPr>
            <a:xfrm>
              <a:off x="4792979" y="4596384"/>
              <a:ext cx="1159002" cy="730758"/>
            </a:xfrm>
            <a:prstGeom prst="rect">
              <a:avLst/>
            </a:prstGeom>
          </p:spPr>
        </p:pic>
      </p:grpSp>
      <p:sp>
        <p:nvSpPr>
          <p:cNvPr id="22" name="object 22"/>
          <p:cNvSpPr txBox="1"/>
          <p:nvPr/>
        </p:nvSpPr>
        <p:spPr>
          <a:xfrm>
            <a:off x="3683317" y="4062031"/>
            <a:ext cx="674846" cy="609782"/>
          </a:xfrm>
          <a:prstGeom prst="rect">
            <a:avLst/>
          </a:prstGeom>
        </p:spPr>
        <p:txBody>
          <a:bodyPr vert="horz" wrap="square" lIns="0" tIns="9525" rIns="0" bIns="0" rtlCol="0">
            <a:spAutoFit/>
          </a:bodyPr>
          <a:lstStyle/>
          <a:p>
            <a:pPr marL="9525">
              <a:spcBef>
                <a:spcPts val="75"/>
              </a:spcBef>
            </a:pPr>
            <a:r>
              <a:rPr sz="1950" dirty="0">
                <a:solidFill>
                  <a:srgbClr val="C00000"/>
                </a:solidFill>
                <a:latin typeface="Calibri"/>
                <a:cs typeface="Calibri"/>
              </a:rPr>
              <a:t>1</a:t>
            </a:r>
            <a:r>
              <a:rPr sz="1950" spc="-71" dirty="0">
                <a:solidFill>
                  <a:srgbClr val="C00000"/>
                </a:solidFill>
                <a:latin typeface="Calibri"/>
                <a:cs typeface="Calibri"/>
              </a:rPr>
              <a:t> </a:t>
            </a:r>
            <a:r>
              <a:rPr sz="1950" dirty="0">
                <a:solidFill>
                  <a:srgbClr val="C00000"/>
                </a:solidFill>
                <a:latin typeface="Calibri"/>
                <a:cs typeface="Calibri"/>
              </a:rPr>
              <a:t>class</a:t>
            </a:r>
            <a:endParaRPr sz="1950">
              <a:latin typeface="Calibri"/>
              <a:cs typeface="Calibri"/>
            </a:endParaRPr>
          </a:p>
          <a:p>
            <a:pPr marL="65246"/>
            <a:r>
              <a:rPr sz="1950" dirty="0">
                <a:solidFill>
                  <a:srgbClr val="C00000"/>
                </a:solidFill>
                <a:latin typeface="Calibri"/>
                <a:cs typeface="Calibri"/>
              </a:rPr>
              <a:t>1</a:t>
            </a:r>
            <a:r>
              <a:rPr sz="1950" spc="-45" dirty="0">
                <a:solidFill>
                  <a:srgbClr val="C00000"/>
                </a:solidFill>
                <a:latin typeface="Calibri"/>
                <a:cs typeface="Calibri"/>
              </a:rPr>
              <a:t> </a:t>
            </a:r>
            <a:r>
              <a:rPr sz="1950" spc="-15" dirty="0">
                <a:solidFill>
                  <a:srgbClr val="C00000"/>
                </a:solidFill>
                <a:latin typeface="Calibri"/>
                <a:cs typeface="Calibri"/>
              </a:rPr>
              <a:t>box</a:t>
            </a:r>
            <a:endParaRPr sz="1950">
              <a:latin typeface="Calibri"/>
              <a:cs typeface="Calibri"/>
            </a:endParaRPr>
          </a:p>
        </p:txBody>
      </p:sp>
      <p:sp>
        <p:nvSpPr>
          <p:cNvPr id="23" name="object 23"/>
          <p:cNvSpPr txBox="1"/>
          <p:nvPr/>
        </p:nvSpPr>
        <p:spPr>
          <a:xfrm>
            <a:off x="6267164" y="4020940"/>
            <a:ext cx="777239" cy="610263"/>
          </a:xfrm>
          <a:prstGeom prst="rect">
            <a:avLst/>
          </a:prstGeom>
        </p:spPr>
        <p:txBody>
          <a:bodyPr vert="horz" wrap="square" lIns="0" tIns="10001" rIns="0" bIns="0" rtlCol="0">
            <a:spAutoFit/>
          </a:bodyPr>
          <a:lstStyle/>
          <a:p>
            <a:pPr marL="59531">
              <a:spcBef>
                <a:spcPts val="79"/>
              </a:spcBef>
            </a:pPr>
            <a:r>
              <a:rPr sz="1950" dirty="0">
                <a:solidFill>
                  <a:srgbClr val="C00000"/>
                </a:solidFill>
                <a:latin typeface="Calibri"/>
                <a:cs typeface="Calibri"/>
              </a:rPr>
              <a:t>1</a:t>
            </a:r>
            <a:r>
              <a:rPr sz="1950" spc="-41" dirty="0">
                <a:solidFill>
                  <a:srgbClr val="C00000"/>
                </a:solidFill>
                <a:latin typeface="Calibri"/>
                <a:cs typeface="Calibri"/>
              </a:rPr>
              <a:t> </a:t>
            </a:r>
            <a:r>
              <a:rPr sz="1950" dirty="0">
                <a:solidFill>
                  <a:srgbClr val="C00000"/>
                </a:solidFill>
                <a:latin typeface="Calibri"/>
                <a:cs typeface="Calibri"/>
              </a:rPr>
              <a:t>class</a:t>
            </a:r>
            <a:endParaRPr sz="1950">
              <a:latin typeface="Calibri"/>
              <a:cs typeface="Calibri"/>
            </a:endParaRPr>
          </a:p>
          <a:p>
            <a:pPr marL="9525"/>
            <a:r>
              <a:rPr sz="1950" dirty="0">
                <a:solidFill>
                  <a:srgbClr val="C00000"/>
                </a:solidFill>
                <a:latin typeface="Calibri"/>
                <a:cs typeface="Calibri"/>
              </a:rPr>
              <a:t>4</a:t>
            </a:r>
            <a:r>
              <a:rPr sz="1950" spc="-60" dirty="0">
                <a:solidFill>
                  <a:srgbClr val="C00000"/>
                </a:solidFill>
                <a:latin typeface="Calibri"/>
                <a:cs typeface="Calibri"/>
              </a:rPr>
              <a:t> </a:t>
            </a:r>
            <a:r>
              <a:rPr sz="1950" spc="-23" dirty="0">
                <a:solidFill>
                  <a:srgbClr val="C00000"/>
                </a:solidFill>
                <a:latin typeface="Calibri"/>
                <a:cs typeface="Calibri"/>
              </a:rPr>
              <a:t>boxes</a:t>
            </a:r>
            <a:endParaRPr sz="1950">
              <a:latin typeface="Calibri"/>
              <a:cs typeface="Calibri"/>
            </a:endParaRPr>
          </a:p>
        </p:txBody>
      </p:sp>
      <p:grpSp>
        <p:nvGrpSpPr>
          <p:cNvPr id="24" name="object 24"/>
          <p:cNvGrpSpPr/>
          <p:nvPr/>
        </p:nvGrpSpPr>
        <p:grpSpPr>
          <a:xfrm>
            <a:off x="1025270" y="4027932"/>
            <a:ext cx="1202055" cy="845344"/>
            <a:chOff x="1367027" y="4227576"/>
            <a:chExt cx="1602740" cy="1127125"/>
          </a:xfrm>
        </p:grpSpPr>
        <p:pic>
          <p:nvPicPr>
            <p:cNvPr id="25" name="object 25"/>
            <p:cNvPicPr/>
            <p:nvPr/>
          </p:nvPicPr>
          <p:blipFill>
            <a:blip r:embed="rId13" cstate="print"/>
            <a:stretch>
              <a:fillRect/>
            </a:stretch>
          </p:blipFill>
          <p:spPr>
            <a:xfrm>
              <a:off x="1367027" y="4227576"/>
              <a:ext cx="1602486" cy="730757"/>
            </a:xfrm>
            <a:prstGeom prst="rect">
              <a:avLst/>
            </a:prstGeom>
          </p:spPr>
        </p:pic>
        <p:pic>
          <p:nvPicPr>
            <p:cNvPr id="26" name="object 26"/>
            <p:cNvPicPr/>
            <p:nvPr/>
          </p:nvPicPr>
          <p:blipFill>
            <a:blip r:embed="rId14" cstate="print"/>
            <a:stretch>
              <a:fillRect/>
            </a:stretch>
          </p:blipFill>
          <p:spPr>
            <a:xfrm>
              <a:off x="1446275" y="4623816"/>
              <a:ext cx="1443989" cy="730757"/>
            </a:xfrm>
            <a:prstGeom prst="rect">
              <a:avLst/>
            </a:prstGeom>
          </p:spPr>
        </p:pic>
      </p:grpSp>
      <p:sp>
        <p:nvSpPr>
          <p:cNvPr id="27" name="object 27"/>
          <p:cNvSpPr txBox="1"/>
          <p:nvPr/>
        </p:nvSpPr>
        <p:spPr>
          <a:xfrm>
            <a:off x="1169860" y="4083082"/>
            <a:ext cx="895826" cy="609782"/>
          </a:xfrm>
          <a:prstGeom prst="rect">
            <a:avLst/>
          </a:prstGeom>
        </p:spPr>
        <p:txBody>
          <a:bodyPr vert="horz" wrap="square" lIns="0" tIns="9525" rIns="0" bIns="0" rtlCol="0">
            <a:spAutoFit/>
          </a:bodyPr>
          <a:lstStyle/>
          <a:p>
            <a:pPr marL="9525">
              <a:spcBef>
                <a:spcPts val="75"/>
              </a:spcBef>
            </a:pPr>
            <a:r>
              <a:rPr sz="1950" dirty="0">
                <a:solidFill>
                  <a:srgbClr val="C00000"/>
                </a:solidFill>
                <a:latin typeface="Calibri"/>
                <a:cs typeface="Calibri"/>
              </a:rPr>
              <a:t>2</a:t>
            </a:r>
            <a:r>
              <a:rPr sz="1950" spc="-64" dirty="0">
                <a:solidFill>
                  <a:srgbClr val="C00000"/>
                </a:solidFill>
                <a:latin typeface="Calibri"/>
                <a:cs typeface="Calibri"/>
              </a:rPr>
              <a:t> </a:t>
            </a:r>
            <a:r>
              <a:rPr sz="1950" dirty="0">
                <a:solidFill>
                  <a:srgbClr val="C00000"/>
                </a:solidFill>
                <a:latin typeface="Calibri"/>
                <a:cs typeface="Calibri"/>
              </a:rPr>
              <a:t>classes</a:t>
            </a:r>
            <a:endParaRPr sz="1950">
              <a:latin typeface="Calibri"/>
              <a:cs typeface="Calibri"/>
            </a:endParaRPr>
          </a:p>
          <a:p>
            <a:pPr marL="68580">
              <a:spcBef>
                <a:spcPts val="4"/>
              </a:spcBef>
            </a:pPr>
            <a:r>
              <a:rPr sz="1950" dirty="0">
                <a:solidFill>
                  <a:srgbClr val="C00000"/>
                </a:solidFill>
                <a:latin typeface="Calibri"/>
                <a:cs typeface="Calibri"/>
              </a:rPr>
              <a:t>4</a:t>
            </a:r>
            <a:r>
              <a:rPr sz="1950" spc="-38" dirty="0">
                <a:solidFill>
                  <a:srgbClr val="C00000"/>
                </a:solidFill>
                <a:latin typeface="Calibri"/>
                <a:cs typeface="Calibri"/>
              </a:rPr>
              <a:t> </a:t>
            </a:r>
            <a:r>
              <a:rPr sz="1950" spc="-23" dirty="0">
                <a:solidFill>
                  <a:srgbClr val="C00000"/>
                </a:solidFill>
                <a:latin typeface="Calibri"/>
                <a:cs typeface="Calibri"/>
              </a:rPr>
              <a:t>boxes</a:t>
            </a:r>
            <a:endParaRPr sz="1950">
              <a:latin typeface="Calibri"/>
              <a:cs typeface="Calibri"/>
            </a:endParaRPr>
          </a:p>
        </p:txBody>
      </p:sp>
      <p:sp>
        <p:nvSpPr>
          <p:cNvPr id="28" name="object 28"/>
          <p:cNvSpPr txBox="1"/>
          <p:nvPr/>
        </p:nvSpPr>
        <p:spPr>
          <a:xfrm>
            <a:off x="59054" y="5813146"/>
            <a:ext cx="556260" cy="117020"/>
          </a:xfrm>
          <a:prstGeom prst="rect">
            <a:avLst/>
          </a:prstGeom>
        </p:spPr>
        <p:txBody>
          <a:bodyPr vert="horz" wrap="square" lIns="0" tIns="0" rIns="0" bIns="0" rtlCol="0">
            <a:spAutoFit/>
          </a:bodyPr>
          <a:lstStyle/>
          <a:p>
            <a:pPr marL="9525">
              <a:lnSpc>
                <a:spcPts val="930"/>
              </a:lnSpc>
            </a:pPr>
            <a:r>
              <a:rPr sz="900" dirty="0">
                <a:solidFill>
                  <a:srgbClr val="888888"/>
                </a:solidFill>
                <a:latin typeface="Calibri"/>
                <a:cs typeface="Calibri"/>
              </a:rPr>
              <a:t>28-08-2021</a:t>
            </a:r>
            <a:endParaRPr sz="900">
              <a:latin typeface="Calibri"/>
              <a:cs typeface="Calibri"/>
            </a:endParaRPr>
          </a:p>
        </p:txBody>
      </p:sp>
      <p:sp>
        <p:nvSpPr>
          <p:cNvPr id="29" name="object 29"/>
          <p:cNvSpPr txBox="1">
            <a:spLocks noGrp="1"/>
          </p:cNvSpPr>
          <p:nvPr>
            <p:ph type="sldNum" sz="quarter" idx="7"/>
          </p:nvPr>
        </p:nvSpPr>
        <p:spPr>
          <a:xfrm>
            <a:off x="11906757" y="6607861"/>
            <a:ext cx="231775"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240"/>
              </a:lnSpc>
            </a:pPr>
            <a:fld id="{81D60167-4931-47E6-BA6A-407CBD079E47}" type="slidenum">
              <a:rPr lang="en-IN" smtClean="0"/>
              <a:pPr marL="38100">
                <a:lnSpc>
                  <a:spcPts val="1240"/>
                </a:lnSpc>
              </a:pPr>
              <a:t>105</a:t>
            </a:fld>
            <a:endParaRPr dirty="0"/>
          </a:p>
        </p:txBody>
      </p:sp>
      <p:sp>
        <p:nvSpPr>
          <p:cNvPr id="38" name="Title 1">
            <a:extLst>
              <a:ext uri="{FF2B5EF4-FFF2-40B4-BE49-F238E27FC236}">
                <a16:creationId xmlns:a16="http://schemas.microsoft.com/office/drawing/2014/main" id="{493525B2-4956-0EF1-30EB-DE5B024598F4}"/>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30" name="Picture 2" descr="E:\NIET\Project\xLogo11.png.pagespeed.ic.pydHLuCQEZ.png">
            <a:extLst>
              <a:ext uri="{FF2B5EF4-FFF2-40B4-BE49-F238E27FC236}">
                <a16:creationId xmlns:a16="http://schemas.microsoft.com/office/drawing/2014/main" id="{87B8DFA6-71B8-B84A-D083-B0ADC79A6A9B}"/>
              </a:ext>
            </a:extLst>
          </p:cNvPr>
          <p:cNvPicPr>
            <a:picLocks noChangeAspect="1" noChangeArrowheads="1"/>
          </p:cNvPicPr>
          <p:nvPr/>
        </p:nvPicPr>
        <p:blipFill>
          <a:blip r:embed="rId15"/>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32832364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7768" y="957834"/>
            <a:ext cx="5529263" cy="921830"/>
          </a:xfrm>
          <a:prstGeom prst="rect">
            <a:avLst/>
          </a:prstGeom>
        </p:spPr>
      </p:pic>
      <p:sp>
        <p:nvSpPr>
          <p:cNvPr id="3" name="object 3"/>
          <p:cNvSpPr txBox="1">
            <a:spLocks noGrp="1"/>
          </p:cNvSpPr>
          <p:nvPr>
            <p:ph type="title"/>
          </p:nvPr>
        </p:nvSpPr>
        <p:spPr>
          <a:xfrm>
            <a:off x="687704" y="1057107"/>
            <a:ext cx="4916805" cy="517449"/>
          </a:xfrm>
          <a:prstGeom prst="rect">
            <a:avLst/>
          </a:prstGeom>
        </p:spPr>
        <p:txBody>
          <a:bodyPr vert="horz" wrap="square" lIns="0" tIns="9525" rIns="0" bIns="0" rtlCol="0" anchor="ctr">
            <a:spAutoFit/>
          </a:bodyPr>
          <a:lstStyle/>
          <a:p>
            <a:pPr marL="9525">
              <a:lnSpc>
                <a:spcPct val="100000"/>
              </a:lnSpc>
              <a:spcBef>
                <a:spcPts val="75"/>
              </a:spcBef>
            </a:pPr>
            <a:r>
              <a:rPr spc="-23" dirty="0">
                <a:solidFill>
                  <a:srgbClr val="000000"/>
                </a:solidFill>
              </a:rPr>
              <a:t>Object</a:t>
            </a:r>
            <a:r>
              <a:rPr spc="-68" dirty="0">
                <a:solidFill>
                  <a:srgbClr val="000000"/>
                </a:solidFill>
              </a:rPr>
              <a:t> </a:t>
            </a:r>
            <a:r>
              <a:rPr spc="-30" dirty="0">
                <a:solidFill>
                  <a:srgbClr val="000000"/>
                </a:solidFill>
              </a:rPr>
              <a:t>Detection:</a:t>
            </a:r>
            <a:r>
              <a:rPr spc="-64" dirty="0">
                <a:solidFill>
                  <a:srgbClr val="000000"/>
                </a:solidFill>
              </a:rPr>
              <a:t> </a:t>
            </a:r>
            <a:r>
              <a:rPr spc="-38" dirty="0">
                <a:solidFill>
                  <a:srgbClr val="000000"/>
                </a:solidFill>
              </a:rPr>
              <a:t>Data</a:t>
            </a:r>
            <a:r>
              <a:rPr spc="-71" dirty="0">
                <a:solidFill>
                  <a:srgbClr val="000000"/>
                </a:solidFill>
              </a:rPr>
              <a:t> </a:t>
            </a:r>
            <a:r>
              <a:rPr spc="-19" dirty="0">
                <a:solidFill>
                  <a:srgbClr val="000000"/>
                </a:solidFill>
              </a:rPr>
              <a:t>Labels</a:t>
            </a:r>
            <a:endParaRPr/>
          </a:p>
        </p:txBody>
      </p:sp>
      <p:sp>
        <p:nvSpPr>
          <p:cNvPr id="4" name="object 4"/>
          <p:cNvSpPr txBox="1"/>
          <p:nvPr/>
        </p:nvSpPr>
        <p:spPr>
          <a:xfrm>
            <a:off x="687705" y="1862728"/>
            <a:ext cx="5208269" cy="3085461"/>
          </a:xfrm>
          <a:prstGeom prst="rect">
            <a:avLst/>
          </a:prstGeom>
        </p:spPr>
        <p:txBody>
          <a:bodyPr vert="horz" wrap="square" lIns="0" tIns="73343" rIns="0" bIns="0" rtlCol="0">
            <a:spAutoFit/>
          </a:bodyPr>
          <a:lstStyle/>
          <a:p>
            <a:pPr marL="180975" indent="-171450">
              <a:spcBef>
                <a:spcPts val="578"/>
              </a:spcBef>
              <a:buFont typeface="Arial MT"/>
              <a:buChar char="•"/>
              <a:tabLst>
                <a:tab pos="180975" algn="l"/>
              </a:tabLst>
            </a:pPr>
            <a:r>
              <a:rPr sz="2100" spc="-38" dirty="0">
                <a:latin typeface="Calibri"/>
                <a:cs typeface="Calibri"/>
              </a:rPr>
              <a:t>Two</a:t>
            </a:r>
            <a:r>
              <a:rPr sz="2100" spc="-8" dirty="0">
                <a:latin typeface="Calibri"/>
                <a:cs typeface="Calibri"/>
              </a:rPr>
              <a:t> </a:t>
            </a:r>
            <a:r>
              <a:rPr sz="2100" spc="-4" dirty="0">
                <a:latin typeface="Calibri"/>
                <a:cs typeface="Calibri"/>
              </a:rPr>
              <a:t>classes,</a:t>
            </a:r>
            <a:r>
              <a:rPr sz="2100" spc="15" dirty="0">
                <a:latin typeface="Calibri"/>
                <a:cs typeface="Calibri"/>
              </a:rPr>
              <a:t> </a:t>
            </a:r>
            <a:r>
              <a:rPr sz="2100" spc="-19" dirty="0">
                <a:latin typeface="Calibri"/>
                <a:cs typeface="Calibri"/>
              </a:rPr>
              <a:t>four</a:t>
            </a:r>
            <a:r>
              <a:rPr sz="2100" spc="8" dirty="0">
                <a:latin typeface="Calibri"/>
                <a:cs typeface="Calibri"/>
              </a:rPr>
              <a:t> </a:t>
            </a:r>
            <a:r>
              <a:rPr sz="2100" spc="-11" dirty="0">
                <a:latin typeface="Calibri"/>
                <a:cs typeface="Calibri"/>
              </a:rPr>
              <a:t>instances.</a:t>
            </a:r>
            <a:endParaRPr sz="2100">
              <a:latin typeface="Calibri"/>
              <a:cs typeface="Calibri"/>
            </a:endParaRPr>
          </a:p>
          <a:p>
            <a:pPr marL="180975" indent="-171450">
              <a:spcBef>
                <a:spcPts val="506"/>
              </a:spcBef>
              <a:buFont typeface="Arial MT"/>
              <a:buChar char="•"/>
              <a:tabLst>
                <a:tab pos="180975" algn="l"/>
              </a:tabLst>
            </a:pPr>
            <a:r>
              <a:rPr sz="2100" spc="-8" dirty="0">
                <a:latin typeface="Calibri"/>
                <a:cs typeface="Calibri"/>
              </a:rPr>
              <a:t>How</a:t>
            </a:r>
            <a:r>
              <a:rPr sz="2100" dirty="0">
                <a:latin typeface="Calibri"/>
                <a:cs typeface="Calibri"/>
              </a:rPr>
              <a:t> </a:t>
            </a:r>
            <a:r>
              <a:rPr sz="2100" spc="-4" dirty="0">
                <a:latin typeface="Calibri"/>
                <a:cs typeface="Calibri"/>
              </a:rPr>
              <a:t>will</a:t>
            </a:r>
            <a:r>
              <a:rPr sz="2100" spc="-19" dirty="0">
                <a:latin typeface="Calibri"/>
                <a:cs typeface="Calibri"/>
              </a:rPr>
              <a:t> </a:t>
            </a:r>
            <a:r>
              <a:rPr sz="2100" spc="-15" dirty="0">
                <a:latin typeface="Calibri"/>
                <a:cs typeface="Calibri"/>
              </a:rPr>
              <a:t>you</a:t>
            </a:r>
            <a:r>
              <a:rPr sz="2100" dirty="0">
                <a:latin typeface="Calibri"/>
                <a:cs typeface="Calibri"/>
              </a:rPr>
              <a:t> </a:t>
            </a:r>
            <a:r>
              <a:rPr sz="2100" spc="-4" dirty="0">
                <a:latin typeface="Calibri"/>
                <a:cs typeface="Calibri"/>
              </a:rPr>
              <a:t>label?</a:t>
            </a:r>
            <a:endParaRPr sz="2100">
              <a:latin typeface="Calibri"/>
              <a:cs typeface="Calibri"/>
            </a:endParaRPr>
          </a:p>
          <a:p>
            <a:pPr marL="180975" indent="-171450">
              <a:spcBef>
                <a:spcPts val="495"/>
              </a:spcBef>
              <a:buFont typeface="Arial MT"/>
              <a:buChar char="•"/>
              <a:tabLst>
                <a:tab pos="180975" algn="l"/>
              </a:tabLst>
            </a:pPr>
            <a:r>
              <a:rPr sz="2100" spc="-11" dirty="0">
                <a:latin typeface="Calibri"/>
                <a:cs typeface="Calibri"/>
              </a:rPr>
              <a:t>Five</a:t>
            </a:r>
            <a:r>
              <a:rPr sz="2100" spc="-8" dirty="0">
                <a:latin typeface="Calibri"/>
                <a:cs typeface="Calibri"/>
              </a:rPr>
              <a:t> </a:t>
            </a:r>
            <a:r>
              <a:rPr sz="2100" spc="-4" dirty="0">
                <a:latin typeface="Calibri"/>
                <a:cs typeface="Calibri"/>
              </a:rPr>
              <a:t>classes</a:t>
            </a:r>
            <a:r>
              <a:rPr sz="2100" spc="4" dirty="0">
                <a:latin typeface="Calibri"/>
                <a:cs typeface="Calibri"/>
              </a:rPr>
              <a:t> </a:t>
            </a:r>
            <a:r>
              <a:rPr sz="2100" spc="-11" dirty="0">
                <a:latin typeface="Calibri"/>
                <a:cs typeface="Calibri"/>
              </a:rPr>
              <a:t>dataset:</a:t>
            </a:r>
            <a:endParaRPr sz="2100">
              <a:latin typeface="Calibri"/>
              <a:cs typeface="Calibri"/>
            </a:endParaRPr>
          </a:p>
          <a:p>
            <a:pPr>
              <a:lnSpc>
                <a:spcPct val="100000"/>
              </a:lnSpc>
            </a:pPr>
            <a:endParaRPr sz="2475">
              <a:latin typeface="Calibri"/>
              <a:cs typeface="Calibri"/>
            </a:endParaRPr>
          </a:p>
          <a:p>
            <a:pPr marL="190976" marR="104299" indent="-181928">
              <a:lnSpc>
                <a:spcPct val="119700"/>
              </a:lnSpc>
            </a:pPr>
            <a:r>
              <a:rPr sz="2100" spc="-4" dirty="0">
                <a:latin typeface="Calibri"/>
                <a:cs typeface="Calibri"/>
              </a:rPr>
              <a:t>(</a:t>
            </a:r>
            <a:r>
              <a:rPr sz="2100" spc="4" dirty="0">
                <a:latin typeface="Calibri"/>
                <a:cs typeface="Calibri"/>
              </a:rPr>
              <a:t> </a:t>
            </a:r>
            <a:r>
              <a:rPr sz="2100" spc="-4" dirty="0">
                <a:latin typeface="Calibri"/>
                <a:cs typeface="Calibri"/>
              </a:rPr>
              <a:t>[1,0,0,0,0],</a:t>
            </a:r>
            <a:r>
              <a:rPr sz="2100" spc="38" dirty="0">
                <a:latin typeface="Calibri"/>
                <a:cs typeface="Calibri"/>
              </a:rPr>
              <a:t> </a:t>
            </a:r>
            <a:r>
              <a:rPr sz="2100" spc="-8" dirty="0">
                <a:latin typeface="Calibri"/>
                <a:cs typeface="Calibri"/>
              </a:rPr>
              <a:t>bounding</a:t>
            </a:r>
            <a:r>
              <a:rPr sz="2100" spc="30" dirty="0">
                <a:latin typeface="Calibri"/>
                <a:cs typeface="Calibri"/>
              </a:rPr>
              <a:t> </a:t>
            </a:r>
            <a:r>
              <a:rPr sz="2100" spc="-23" dirty="0">
                <a:latin typeface="Calibri"/>
                <a:cs typeface="Calibri"/>
              </a:rPr>
              <a:t>box</a:t>
            </a:r>
            <a:r>
              <a:rPr sz="2100" spc="19" dirty="0">
                <a:latin typeface="Calibri"/>
                <a:cs typeface="Calibri"/>
              </a:rPr>
              <a:t> </a:t>
            </a:r>
            <a:r>
              <a:rPr sz="2100" spc="-4" dirty="0">
                <a:latin typeface="Calibri"/>
                <a:cs typeface="Calibri"/>
              </a:rPr>
              <a:t>of </a:t>
            </a:r>
            <a:r>
              <a:rPr sz="2100" spc="-8" dirty="0">
                <a:latin typeface="Calibri"/>
                <a:cs typeface="Calibri"/>
              </a:rPr>
              <a:t>flower location</a:t>
            </a:r>
            <a:r>
              <a:rPr sz="2100" spc="15" dirty="0">
                <a:latin typeface="Calibri"/>
                <a:cs typeface="Calibri"/>
              </a:rPr>
              <a:t> </a:t>
            </a:r>
            <a:r>
              <a:rPr sz="2100" spc="-4" dirty="0">
                <a:latin typeface="Calibri"/>
                <a:cs typeface="Calibri"/>
              </a:rPr>
              <a:t>1, </a:t>
            </a:r>
            <a:r>
              <a:rPr sz="2100" spc="-461" dirty="0">
                <a:latin typeface="Calibri"/>
                <a:cs typeface="Calibri"/>
              </a:rPr>
              <a:t> </a:t>
            </a:r>
            <a:r>
              <a:rPr sz="2100" spc="-4" dirty="0">
                <a:latin typeface="Calibri"/>
                <a:cs typeface="Calibri"/>
              </a:rPr>
              <a:t>[0,0,1,0,0],</a:t>
            </a:r>
            <a:r>
              <a:rPr sz="2100" spc="45" dirty="0">
                <a:latin typeface="Calibri"/>
                <a:cs typeface="Calibri"/>
              </a:rPr>
              <a:t> </a:t>
            </a:r>
            <a:r>
              <a:rPr sz="2100" spc="-8" dirty="0">
                <a:latin typeface="Calibri"/>
                <a:cs typeface="Calibri"/>
              </a:rPr>
              <a:t>bounding</a:t>
            </a:r>
            <a:r>
              <a:rPr sz="2100" spc="30" dirty="0">
                <a:latin typeface="Calibri"/>
                <a:cs typeface="Calibri"/>
              </a:rPr>
              <a:t> </a:t>
            </a:r>
            <a:r>
              <a:rPr sz="2100" spc="-23" dirty="0">
                <a:latin typeface="Calibri"/>
                <a:cs typeface="Calibri"/>
              </a:rPr>
              <a:t>box</a:t>
            </a:r>
            <a:r>
              <a:rPr sz="2100" spc="8" dirty="0">
                <a:latin typeface="Calibri"/>
                <a:cs typeface="Calibri"/>
              </a:rPr>
              <a:t> </a:t>
            </a:r>
            <a:r>
              <a:rPr sz="2100" spc="-4" dirty="0">
                <a:latin typeface="Calibri"/>
                <a:cs typeface="Calibri"/>
              </a:rPr>
              <a:t>of </a:t>
            </a:r>
            <a:r>
              <a:rPr sz="2100" spc="-15" dirty="0">
                <a:latin typeface="Calibri"/>
                <a:cs typeface="Calibri"/>
              </a:rPr>
              <a:t>bird,</a:t>
            </a:r>
            <a:endParaRPr sz="2100">
              <a:latin typeface="Calibri"/>
              <a:cs typeface="Calibri"/>
            </a:endParaRPr>
          </a:p>
          <a:p>
            <a:pPr marL="190976" marR="3810">
              <a:lnSpc>
                <a:spcPts val="3022"/>
              </a:lnSpc>
              <a:spcBef>
                <a:spcPts val="71"/>
              </a:spcBef>
            </a:pPr>
            <a:r>
              <a:rPr sz="2100" spc="-4" dirty="0">
                <a:latin typeface="Calibri"/>
                <a:cs typeface="Calibri"/>
              </a:rPr>
              <a:t>[</a:t>
            </a:r>
            <a:r>
              <a:rPr sz="2100" spc="4" dirty="0">
                <a:latin typeface="Calibri"/>
                <a:cs typeface="Calibri"/>
              </a:rPr>
              <a:t> </a:t>
            </a:r>
            <a:r>
              <a:rPr sz="2100" spc="-4" dirty="0">
                <a:latin typeface="Calibri"/>
                <a:cs typeface="Calibri"/>
              </a:rPr>
              <a:t>1,0,0,0,0],</a:t>
            </a:r>
            <a:r>
              <a:rPr sz="2100" spc="49" dirty="0">
                <a:latin typeface="Calibri"/>
                <a:cs typeface="Calibri"/>
              </a:rPr>
              <a:t> </a:t>
            </a:r>
            <a:r>
              <a:rPr sz="2100" spc="-8" dirty="0">
                <a:latin typeface="Calibri"/>
                <a:cs typeface="Calibri"/>
              </a:rPr>
              <a:t>bounding</a:t>
            </a:r>
            <a:r>
              <a:rPr sz="2100" spc="30" dirty="0">
                <a:latin typeface="Calibri"/>
                <a:cs typeface="Calibri"/>
              </a:rPr>
              <a:t> </a:t>
            </a:r>
            <a:r>
              <a:rPr sz="2100" spc="-23" dirty="0">
                <a:latin typeface="Calibri"/>
                <a:cs typeface="Calibri"/>
              </a:rPr>
              <a:t>box</a:t>
            </a:r>
            <a:r>
              <a:rPr sz="2100" spc="4" dirty="0">
                <a:latin typeface="Calibri"/>
                <a:cs typeface="Calibri"/>
              </a:rPr>
              <a:t> </a:t>
            </a:r>
            <a:r>
              <a:rPr sz="2100" spc="-4" dirty="0">
                <a:latin typeface="Calibri"/>
                <a:cs typeface="Calibri"/>
              </a:rPr>
              <a:t>of </a:t>
            </a:r>
            <a:r>
              <a:rPr sz="2100" spc="-8" dirty="0">
                <a:latin typeface="Calibri"/>
                <a:cs typeface="Calibri"/>
              </a:rPr>
              <a:t>flower</a:t>
            </a:r>
            <a:r>
              <a:rPr sz="2100" dirty="0">
                <a:latin typeface="Calibri"/>
                <a:cs typeface="Calibri"/>
              </a:rPr>
              <a:t> </a:t>
            </a:r>
            <a:r>
              <a:rPr sz="2100" spc="-8" dirty="0">
                <a:latin typeface="Calibri"/>
                <a:cs typeface="Calibri"/>
              </a:rPr>
              <a:t>location</a:t>
            </a:r>
            <a:r>
              <a:rPr sz="2100" spc="4" dirty="0">
                <a:latin typeface="Calibri"/>
                <a:cs typeface="Calibri"/>
              </a:rPr>
              <a:t> </a:t>
            </a:r>
            <a:r>
              <a:rPr sz="2100" spc="-4" dirty="0">
                <a:latin typeface="Calibri"/>
                <a:cs typeface="Calibri"/>
              </a:rPr>
              <a:t>2, </a:t>
            </a:r>
            <a:r>
              <a:rPr sz="2100" spc="-465" dirty="0">
                <a:latin typeface="Calibri"/>
                <a:cs typeface="Calibri"/>
              </a:rPr>
              <a:t> </a:t>
            </a:r>
            <a:r>
              <a:rPr sz="2100" spc="-4" dirty="0">
                <a:latin typeface="Calibri"/>
                <a:cs typeface="Calibri"/>
              </a:rPr>
              <a:t>[1,0,0,0,0],</a:t>
            </a:r>
            <a:r>
              <a:rPr sz="2100" spc="49" dirty="0">
                <a:latin typeface="Calibri"/>
                <a:cs typeface="Calibri"/>
              </a:rPr>
              <a:t> </a:t>
            </a:r>
            <a:r>
              <a:rPr sz="2100" spc="-8" dirty="0">
                <a:latin typeface="Calibri"/>
                <a:cs typeface="Calibri"/>
              </a:rPr>
              <a:t>bounding</a:t>
            </a:r>
            <a:r>
              <a:rPr sz="2100" spc="30" dirty="0">
                <a:latin typeface="Calibri"/>
                <a:cs typeface="Calibri"/>
              </a:rPr>
              <a:t> </a:t>
            </a:r>
            <a:r>
              <a:rPr sz="2100" spc="-23" dirty="0">
                <a:latin typeface="Calibri"/>
                <a:cs typeface="Calibri"/>
              </a:rPr>
              <a:t>box</a:t>
            </a:r>
            <a:r>
              <a:rPr sz="2100" spc="8" dirty="0">
                <a:latin typeface="Calibri"/>
                <a:cs typeface="Calibri"/>
              </a:rPr>
              <a:t> </a:t>
            </a:r>
            <a:r>
              <a:rPr sz="2100" spc="-4" dirty="0">
                <a:latin typeface="Calibri"/>
                <a:cs typeface="Calibri"/>
              </a:rPr>
              <a:t>of </a:t>
            </a:r>
            <a:r>
              <a:rPr sz="2100" spc="-8" dirty="0">
                <a:latin typeface="Calibri"/>
                <a:cs typeface="Calibri"/>
              </a:rPr>
              <a:t>flower</a:t>
            </a:r>
            <a:r>
              <a:rPr sz="2100" dirty="0">
                <a:latin typeface="Calibri"/>
                <a:cs typeface="Calibri"/>
              </a:rPr>
              <a:t> </a:t>
            </a:r>
            <a:r>
              <a:rPr sz="2100" spc="-8" dirty="0">
                <a:latin typeface="Calibri"/>
                <a:cs typeface="Calibri"/>
              </a:rPr>
              <a:t>location</a:t>
            </a:r>
            <a:r>
              <a:rPr sz="2100" spc="4" dirty="0">
                <a:latin typeface="Calibri"/>
                <a:cs typeface="Calibri"/>
              </a:rPr>
              <a:t> </a:t>
            </a:r>
            <a:r>
              <a:rPr sz="2100" spc="-4" dirty="0">
                <a:latin typeface="Calibri"/>
                <a:cs typeface="Calibri"/>
              </a:rPr>
              <a:t>3)</a:t>
            </a:r>
            <a:endParaRPr sz="2100">
              <a:latin typeface="Calibri"/>
              <a:cs typeface="Calibri"/>
            </a:endParaRPr>
          </a:p>
        </p:txBody>
      </p:sp>
      <p:pic>
        <p:nvPicPr>
          <p:cNvPr id="5" name="object 5"/>
          <p:cNvPicPr/>
          <p:nvPr/>
        </p:nvPicPr>
        <p:blipFill>
          <a:blip r:embed="rId3" cstate="print"/>
          <a:stretch>
            <a:fillRect/>
          </a:stretch>
        </p:blipFill>
        <p:spPr>
          <a:xfrm>
            <a:off x="6097905" y="2106549"/>
            <a:ext cx="1977390" cy="1851660"/>
          </a:xfrm>
          <a:prstGeom prst="rect">
            <a:avLst/>
          </a:prstGeom>
        </p:spPr>
      </p:pic>
      <p:grpSp>
        <p:nvGrpSpPr>
          <p:cNvPr id="6" name="object 6"/>
          <p:cNvGrpSpPr/>
          <p:nvPr/>
        </p:nvGrpSpPr>
        <p:grpSpPr>
          <a:xfrm>
            <a:off x="6440805" y="2284857"/>
            <a:ext cx="1331595" cy="1479233"/>
            <a:chOff x="8587740" y="1903476"/>
            <a:chExt cx="1775460" cy="1972310"/>
          </a:xfrm>
        </p:grpSpPr>
        <p:sp>
          <p:nvSpPr>
            <p:cNvPr id="7" name="object 7"/>
            <p:cNvSpPr/>
            <p:nvPr/>
          </p:nvSpPr>
          <p:spPr>
            <a:xfrm>
              <a:off x="8606790" y="2426970"/>
              <a:ext cx="1193800" cy="611505"/>
            </a:xfrm>
            <a:custGeom>
              <a:avLst/>
              <a:gdLst/>
              <a:ahLst/>
              <a:cxnLst/>
              <a:rect l="l" t="t" r="r" b="b"/>
              <a:pathLst>
                <a:path w="1193800" h="611505">
                  <a:moveTo>
                    <a:pt x="0" y="611124"/>
                  </a:moveTo>
                  <a:lnTo>
                    <a:pt x="1193292" y="611124"/>
                  </a:lnTo>
                  <a:lnTo>
                    <a:pt x="1193292" y="0"/>
                  </a:lnTo>
                  <a:lnTo>
                    <a:pt x="0" y="0"/>
                  </a:lnTo>
                  <a:lnTo>
                    <a:pt x="0" y="611124"/>
                  </a:lnTo>
                  <a:close/>
                </a:path>
              </a:pathLst>
            </a:custGeom>
            <a:ln w="38100">
              <a:solidFill>
                <a:srgbClr val="FFFF00"/>
              </a:solidFill>
            </a:ln>
          </p:spPr>
          <p:txBody>
            <a:bodyPr wrap="square" lIns="0" tIns="0" rIns="0" bIns="0" rtlCol="0"/>
            <a:lstStyle/>
            <a:p>
              <a:endParaRPr sz="1350"/>
            </a:p>
          </p:txBody>
        </p:sp>
        <p:sp>
          <p:nvSpPr>
            <p:cNvPr id="8" name="object 8"/>
            <p:cNvSpPr/>
            <p:nvPr/>
          </p:nvSpPr>
          <p:spPr>
            <a:xfrm>
              <a:off x="8606790" y="1922526"/>
              <a:ext cx="1737360" cy="1934210"/>
            </a:xfrm>
            <a:custGeom>
              <a:avLst/>
              <a:gdLst/>
              <a:ahLst/>
              <a:cxnLst/>
              <a:rect l="l" t="t" r="r" b="b"/>
              <a:pathLst>
                <a:path w="1737359" h="1934210">
                  <a:moveTo>
                    <a:pt x="0" y="1933956"/>
                  </a:moveTo>
                  <a:lnTo>
                    <a:pt x="769620" y="1933956"/>
                  </a:lnTo>
                  <a:lnTo>
                    <a:pt x="769620" y="1171955"/>
                  </a:lnTo>
                  <a:lnTo>
                    <a:pt x="0" y="1171955"/>
                  </a:lnTo>
                  <a:lnTo>
                    <a:pt x="0" y="1933956"/>
                  </a:lnTo>
                  <a:close/>
                </a:path>
                <a:path w="1737359" h="1934210">
                  <a:moveTo>
                    <a:pt x="1069848" y="870203"/>
                  </a:moveTo>
                  <a:lnTo>
                    <a:pt x="1737359" y="870203"/>
                  </a:lnTo>
                  <a:lnTo>
                    <a:pt x="1737359" y="0"/>
                  </a:lnTo>
                  <a:lnTo>
                    <a:pt x="1069848" y="0"/>
                  </a:lnTo>
                  <a:lnTo>
                    <a:pt x="1069848" y="870203"/>
                  </a:lnTo>
                  <a:close/>
                </a:path>
                <a:path w="1737359" h="1934210">
                  <a:moveTo>
                    <a:pt x="0" y="705612"/>
                  </a:moveTo>
                  <a:lnTo>
                    <a:pt x="254507" y="705612"/>
                  </a:lnTo>
                  <a:lnTo>
                    <a:pt x="254507" y="94487"/>
                  </a:lnTo>
                  <a:lnTo>
                    <a:pt x="0" y="94487"/>
                  </a:lnTo>
                  <a:lnTo>
                    <a:pt x="0" y="705612"/>
                  </a:lnTo>
                  <a:close/>
                </a:path>
              </a:pathLst>
            </a:custGeom>
            <a:ln w="38100">
              <a:solidFill>
                <a:srgbClr val="FF0000"/>
              </a:solidFill>
            </a:ln>
          </p:spPr>
          <p:txBody>
            <a:bodyPr wrap="square" lIns="0" tIns="0" rIns="0" bIns="0" rtlCol="0"/>
            <a:lstStyle/>
            <a:p>
              <a:endParaRPr sz="1350"/>
            </a:p>
          </p:txBody>
        </p:sp>
      </p:grpSp>
      <p:sp>
        <p:nvSpPr>
          <p:cNvPr id="9" name="object 9"/>
          <p:cNvSpPr txBox="1"/>
          <p:nvPr/>
        </p:nvSpPr>
        <p:spPr>
          <a:xfrm>
            <a:off x="59054" y="5813146"/>
            <a:ext cx="556260" cy="117020"/>
          </a:xfrm>
          <a:prstGeom prst="rect">
            <a:avLst/>
          </a:prstGeom>
        </p:spPr>
        <p:txBody>
          <a:bodyPr vert="horz" wrap="square" lIns="0" tIns="0" rIns="0" bIns="0" rtlCol="0">
            <a:spAutoFit/>
          </a:bodyPr>
          <a:lstStyle/>
          <a:p>
            <a:pPr marL="9525">
              <a:lnSpc>
                <a:spcPts val="930"/>
              </a:lnSpc>
            </a:pPr>
            <a:r>
              <a:rPr sz="900" dirty="0">
                <a:solidFill>
                  <a:srgbClr val="888888"/>
                </a:solidFill>
                <a:latin typeface="Calibri"/>
                <a:cs typeface="Calibri"/>
              </a:rPr>
              <a:t>28-08-2021</a:t>
            </a:r>
            <a:endParaRPr sz="900">
              <a:latin typeface="Calibri"/>
              <a:cs typeface="Calibri"/>
            </a:endParaRPr>
          </a:p>
        </p:txBody>
      </p:sp>
      <p:sp>
        <p:nvSpPr>
          <p:cNvPr id="10" name="object 10"/>
          <p:cNvSpPr txBox="1">
            <a:spLocks noGrp="1"/>
          </p:cNvSpPr>
          <p:nvPr>
            <p:ph type="sldNum" sz="quarter" idx="7"/>
          </p:nvPr>
        </p:nvSpPr>
        <p:spPr>
          <a:xfrm>
            <a:off x="11906757" y="6607861"/>
            <a:ext cx="231775"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240"/>
              </a:lnSpc>
            </a:pPr>
            <a:fld id="{81D60167-4931-47E6-BA6A-407CBD079E47}" type="slidenum">
              <a:rPr lang="en-IN" smtClean="0"/>
              <a:pPr marL="38100">
                <a:lnSpc>
                  <a:spcPts val="1240"/>
                </a:lnSpc>
              </a:pPr>
              <a:t>106</a:t>
            </a:fld>
            <a:endParaRPr dirty="0"/>
          </a:p>
        </p:txBody>
      </p:sp>
      <p:sp>
        <p:nvSpPr>
          <p:cNvPr id="11" name="Title 1">
            <a:extLst>
              <a:ext uri="{FF2B5EF4-FFF2-40B4-BE49-F238E27FC236}">
                <a16:creationId xmlns:a16="http://schemas.microsoft.com/office/drawing/2014/main" id="{E8B31FC3-4534-C882-A990-6B0ADC23D3B0}"/>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12" name="Picture 2" descr="E:\NIET\Project\xLogo11.png.pagespeed.ic.pydHLuCQEZ.png">
            <a:extLst>
              <a:ext uri="{FF2B5EF4-FFF2-40B4-BE49-F238E27FC236}">
                <a16:creationId xmlns:a16="http://schemas.microsoft.com/office/drawing/2014/main" id="{8517CB03-DD78-5B51-F7F3-AE145E0C3703}"/>
              </a:ext>
            </a:extLst>
          </p:cNvPr>
          <p:cNvPicPr>
            <a:picLocks noChangeAspect="1" noChangeArrowheads="1"/>
          </p:cNvPicPr>
          <p:nvPr/>
        </p:nvPicPr>
        <p:blipFill>
          <a:blip r:embed="rId4"/>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339369692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7768" y="957834"/>
            <a:ext cx="6815138" cy="921830"/>
          </a:xfrm>
          <a:prstGeom prst="rect">
            <a:avLst/>
          </a:prstGeom>
        </p:spPr>
      </p:pic>
      <p:sp>
        <p:nvSpPr>
          <p:cNvPr id="3" name="object 3"/>
          <p:cNvSpPr txBox="1">
            <a:spLocks noGrp="1"/>
          </p:cNvSpPr>
          <p:nvPr>
            <p:ph type="title"/>
          </p:nvPr>
        </p:nvSpPr>
        <p:spPr>
          <a:xfrm>
            <a:off x="687704" y="1057107"/>
            <a:ext cx="6204585" cy="517449"/>
          </a:xfrm>
          <a:prstGeom prst="rect">
            <a:avLst/>
          </a:prstGeom>
        </p:spPr>
        <p:txBody>
          <a:bodyPr vert="horz" wrap="square" lIns="0" tIns="9525" rIns="0" bIns="0" rtlCol="0" anchor="ctr">
            <a:spAutoFit/>
          </a:bodyPr>
          <a:lstStyle/>
          <a:p>
            <a:pPr marL="9525">
              <a:lnSpc>
                <a:spcPct val="100000"/>
              </a:lnSpc>
              <a:spcBef>
                <a:spcPts val="75"/>
              </a:spcBef>
            </a:pPr>
            <a:r>
              <a:rPr spc="-23" dirty="0">
                <a:solidFill>
                  <a:srgbClr val="000000"/>
                </a:solidFill>
              </a:rPr>
              <a:t>Object</a:t>
            </a:r>
            <a:r>
              <a:rPr spc="-71" dirty="0">
                <a:solidFill>
                  <a:srgbClr val="000000"/>
                </a:solidFill>
              </a:rPr>
              <a:t> </a:t>
            </a:r>
            <a:r>
              <a:rPr spc="-26" dirty="0">
                <a:solidFill>
                  <a:srgbClr val="000000"/>
                </a:solidFill>
              </a:rPr>
              <a:t>Detection</a:t>
            </a:r>
            <a:r>
              <a:rPr spc="-83" dirty="0">
                <a:solidFill>
                  <a:srgbClr val="000000"/>
                </a:solidFill>
              </a:rPr>
              <a:t> </a:t>
            </a:r>
            <a:r>
              <a:rPr spc="-30" dirty="0">
                <a:solidFill>
                  <a:srgbClr val="000000"/>
                </a:solidFill>
              </a:rPr>
              <a:t>Methods</a:t>
            </a:r>
            <a:r>
              <a:rPr spc="-71" dirty="0">
                <a:solidFill>
                  <a:srgbClr val="000000"/>
                </a:solidFill>
              </a:rPr>
              <a:t> </a:t>
            </a:r>
            <a:r>
              <a:rPr spc="-23" dirty="0">
                <a:solidFill>
                  <a:srgbClr val="000000"/>
                </a:solidFill>
              </a:rPr>
              <a:t>using</a:t>
            </a:r>
            <a:r>
              <a:rPr spc="-86" dirty="0">
                <a:solidFill>
                  <a:srgbClr val="000000"/>
                </a:solidFill>
              </a:rPr>
              <a:t> </a:t>
            </a:r>
            <a:r>
              <a:rPr spc="-19" dirty="0">
                <a:solidFill>
                  <a:srgbClr val="000000"/>
                </a:solidFill>
              </a:rPr>
              <a:t>CNN</a:t>
            </a:r>
            <a:endParaRPr/>
          </a:p>
        </p:txBody>
      </p:sp>
      <p:sp>
        <p:nvSpPr>
          <p:cNvPr id="5" name="object 5"/>
          <p:cNvSpPr txBox="1"/>
          <p:nvPr/>
        </p:nvSpPr>
        <p:spPr>
          <a:xfrm>
            <a:off x="59054" y="5813146"/>
            <a:ext cx="556260" cy="117020"/>
          </a:xfrm>
          <a:prstGeom prst="rect">
            <a:avLst/>
          </a:prstGeom>
        </p:spPr>
        <p:txBody>
          <a:bodyPr vert="horz" wrap="square" lIns="0" tIns="0" rIns="0" bIns="0" rtlCol="0">
            <a:spAutoFit/>
          </a:bodyPr>
          <a:lstStyle/>
          <a:p>
            <a:pPr marL="9525">
              <a:lnSpc>
                <a:spcPts val="930"/>
              </a:lnSpc>
            </a:pPr>
            <a:r>
              <a:rPr sz="900" dirty="0">
                <a:solidFill>
                  <a:srgbClr val="888888"/>
                </a:solidFill>
                <a:latin typeface="Calibri"/>
                <a:cs typeface="Calibri"/>
              </a:rPr>
              <a:t>28-08-2021</a:t>
            </a:r>
            <a:endParaRPr sz="900">
              <a:latin typeface="Calibri"/>
              <a:cs typeface="Calibri"/>
            </a:endParaRPr>
          </a:p>
        </p:txBody>
      </p:sp>
      <p:sp>
        <p:nvSpPr>
          <p:cNvPr id="6" name="object 6"/>
          <p:cNvSpPr txBox="1">
            <a:spLocks noGrp="1"/>
          </p:cNvSpPr>
          <p:nvPr>
            <p:ph type="sldNum" sz="quarter" idx="7"/>
          </p:nvPr>
        </p:nvSpPr>
        <p:spPr>
          <a:xfrm>
            <a:off x="11906757" y="6607861"/>
            <a:ext cx="231775"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240"/>
              </a:lnSpc>
            </a:pPr>
            <a:fld id="{81D60167-4931-47E6-BA6A-407CBD079E47}" type="slidenum">
              <a:rPr lang="en-IN" smtClean="0"/>
              <a:pPr marL="38100">
                <a:lnSpc>
                  <a:spcPts val="1240"/>
                </a:lnSpc>
              </a:pPr>
              <a:t>107</a:t>
            </a:fld>
            <a:endParaRPr dirty="0"/>
          </a:p>
        </p:txBody>
      </p:sp>
      <p:sp>
        <p:nvSpPr>
          <p:cNvPr id="4" name="object 4"/>
          <p:cNvSpPr txBox="1"/>
          <p:nvPr/>
        </p:nvSpPr>
        <p:spPr>
          <a:xfrm>
            <a:off x="687704" y="1862728"/>
            <a:ext cx="7632383" cy="1782219"/>
          </a:xfrm>
          <a:prstGeom prst="rect">
            <a:avLst/>
          </a:prstGeom>
        </p:spPr>
        <p:txBody>
          <a:bodyPr vert="horz" wrap="square" lIns="0" tIns="73343" rIns="0" bIns="0" rtlCol="0">
            <a:spAutoFit/>
          </a:bodyPr>
          <a:lstStyle/>
          <a:p>
            <a:pPr marL="180975" indent="-171450">
              <a:spcBef>
                <a:spcPts val="578"/>
              </a:spcBef>
              <a:buFont typeface="Arial MT"/>
              <a:buChar char="•"/>
              <a:tabLst>
                <a:tab pos="180975" algn="l"/>
              </a:tabLst>
            </a:pPr>
            <a:r>
              <a:rPr sz="2100" spc="-38" dirty="0">
                <a:latin typeface="Calibri"/>
                <a:cs typeface="Calibri"/>
              </a:rPr>
              <a:t>Two</a:t>
            </a:r>
            <a:r>
              <a:rPr sz="2100" spc="-15" dirty="0">
                <a:latin typeface="Calibri"/>
                <a:cs typeface="Calibri"/>
              </a:rPr>
              <a:t> </a:t>
            </a:r>
            <a:r>
              <a:rPr sz="2100" spc="-8" dirty="0">
                <a:latin typeface="Calibri"/>
                <a:cs typeface="Calibri"/>
              </a:rPr>
              <a:t>types</a:t>
            </a:r>
            <a:r>
              <a:rPr sz="2100" spc="4" dirty="0">
                <a:latin typeface="Calibri"/>
                <a:cs typeface="Calibri"/>
              </a:rPr>
              <a:t> </a:t>
            </a:r>
            <a:r>
              <a:rPr sz="2100" spc="-4" dirty="0">
                <a:latin typeface="Calibri"/>
                <a:cs typeface="Calibri"/>
              </a:rPr>
              <a:t>of</a:t>
            </a:r>
            <a:r>
              <a:rPr sz="2100" spc="-15" dirty="0">
                <a:latin typeface="Calibri"/>
                <a:cs typeface="Calibri"/>
              </a:rPr>
              <a:t> </a:t>
            </a:r>
            <a:r>
              <a:rPr sz="2100" spc="-4" dirty="0">
                <a:latin typeface="Calibri"/>
                <a:cs typeface="Calibri"/>
              </a:rPr>
              <a:t>methods</a:t>
            </a:r>
            <a:endParaRPr sz="2100">
              <a:latin typeface="Calibri"/>
              <a:cs typeface="Calibri"/>
            </a:endParaRPr>
          </a:p>
          <a:p>
            <a:pPr marL="180975" marR="73819" indent="-171450">
              <a:lnSpc>
                <a:spcPts val="2265"/>
              </a:lnSpc>
              <a:spcBef>
                <a:spcPts val="791"/>
              </a:spcBef>
              <a:buFont typeface="Arial MT"/>
              <a:buChar char="•"/>
              <a:tabLst>
                <a:tab pos="180975" algn="l"/>
              </a:tabLst>
            </a:pPr>
            <a:r>
              <a:rPr sz="2100" spc="-38" dirty="0">
                <a:latin typeface="Calibri"/>
                <a:cs typeface="Calibri"/>
              </a:rPr>
              <a:t>Two</a:t>
            </a:r>
            <a:r>
              <a:rPr sz="2100" spc="4" dirty="0">
                <a:latin typeface="Calibri"/>
                <a:cs typeface="Calibri"/>
              </a:rPr>
              <a:t> </a:t>
            </a:r>
            <a:r>
              <a:rPr sz="2100" spc="-19" dirty="0">
                <a:latin typeface="Calibri"/>
                <a:cs typeface="Calibri"/>
              </a:rPr>
              <a:t>stage</a:t>
            </a:r>
            <a:r>
              <a:rPr sz="2100" spc="8" dirty="0">
                <a:latin typeface="Calibri"/>
                <a:cs typeface="Calibri"/>
              </a:rPr>
              <a:t> </a:t>
            </a:r>
            <a:r>
              <a:rPr sz="2100" spc="-4" dirty="0">
                <a:latin typeface="Calibri"/>
                <a:cs typeface="Calibri"/>
              </a:rPr>
              <a:t>methods</a:t>
            </a:r>
            <a:r>
              <a:rPr sz="2100" spc="34" dirty="0">
                <a:latin typeface="Calibri"/>
                <a:cs typeface="Calibri"/>
              </a:rPr>
              <a:t> </a:t>
            </a:r>
            <a:r>
              <a:rPr sz="2100" spc="-4" dirty="0">
                <a:latin typeface="Calibri"/>
                <a:cs typeface="Calibri"/>
              </a:rPr>
              <a:t>:</a:t>
            </a:r>
            <a:r>
              <a:rPr sz="2100" spc="8" dirty="0">
                <a:latin typeface="Calibri"/>
                <a:cs typeface="Calibri"/>
              </a:rPr>
              <a:t> </a:t>
            </a:r>
            <a:r>
              <a:rPr sz="2100" spc="-4" dirty="0">
                <a:latin typeface="Calibri"/>
                <a:cs typeface="Calibri"/>
              </a:rPr>
              <a:t>Initial</a:t>
            </a:r>
            <a:r>
              <a:rPr sz="2100" spc="19" dirty="0">
                <a:latin typeface="Calibri"/>
                <a:cs typeface="Calibri"/>
              </a:rPr>
              <a:t> </a:t>
            </a:r>
            <a:r>
              <a:rPr sz="2100" spc="-19" dirty="0">
                <a:latin typeface="Calibri"/>
                <a:cs typeface="Calibri"/>
              </a:rPr>
              <a:t>feature</a:t>
            </a:r>
            <a:r>
              <a:rPr sz="2100" spc="8" dirty="0">
                <a:latin typeface="Calibri"/>
                <a:cs typeface="Calibri"/>
              </a:rPr>
              <a:t> </a:t>
            </a:r>
            <a:r>
              <a:rPr sz="2100" spc="-11" dirty="0">
                <a:latin typeface="Calibri"/>
                <a:cs typeface="Calibri"/>
              </a:rPr>
              <a:t>extraction</a:t>
            </a:r>
            <a:r>
              <a:rPr sz="2100" spc="15" dirty="0">
                <a:latin typeface="Calibri"/>
                <a:cs typeface="Calibri"/>
              </a:rPr>
              <a:t> </a:t>
            </a:r>
            <a:r>
              <a:rPr sz="2100" spc="-4" dirty="0">
                <a:latin typeface="Calibri"/>
                <a:cs typeface="Calibri"/>
              </a:rPr>
              <a:t>and</a:t>
            </a:r>
            <a:r>
              <a:rPr sz="2100" spc="19" dirty="0">
                <a:latin typeface="Calibri"/>
                <a:cs typeface="Calibri"/>
              </a:rPr>
              <a:t> </a:t>
            </a:r>
            <a:r>
              <a:rPr sz="2100" spc="-4" dirty="0">
                <a:latin typeface="Calibri"/>
                <a:cs typeface="Calibri"/>
              </a:rPr>
              <a:t>then</a:t>
            </a:r>
            <a:r>
              <a:rPr sz="2100" spc="26" dirty="0">
                <a:latin typeface="Calibri"/>
                <a:cs typeface="Calibri"/>
              </a:rPr>
              <a:t> </a:t>
            </a:r>
            <a:r>
              <a:rPr sz="2100" spc="-8" dirty="0">
                <a:latin typeface="Calibri"/>
                <a:cs typeface="Calibri"/>
              </a:rPr>
              <a:t>classification </a:t>
            </a:r>
            <a:r>
              <a:rPr sz="2100" spc="-465" dirty="0">
                <a:latin typeface="Calibri"/>
                <a:cs typeface="Calibri"/>
              </a:rPr>
              <a:t> </a:t>
            </a:r>
            <a:r>
              <a:rPr sz="2100" spc="-4" dirty="0">
                <a:latin typeface="Calibri"/>
                <a:cs typeface="Calibri"/>
              </a:rPr>
              <a:t>of</a:t>
            </a:r>
            <a:r>
              <a:rPr sz="2100" spc="-8" dirty="0">
                <a:latin typeface="Calibri"/>
                <a:cs typeface="Calibri"/>
              </a:rPr>
              <a:t> </a:t>
            </a:r>
            <a:r>
              <a:rPr sz="2100" dirty="0">
                <a:latin typeface="Calibri"/>
                <a:cs typeface="Calibri"/>
              </a:rPr>
              <a:t>each </a:t>
            </a:r>
            <a:r>
              <a:rPr sz="2100" spc="-8" dirty="0">
                <a:latin typeface="Calibri"/>
                <a:cs typeface="Calibri"/>
              </a:rPr>
              <a:t>segmented</a:t>
            </a:r>
            <a:r>
              <a:rPr sz="2100" spc="-4" dirty="0">
                <a:latin typeface="Calibri"/>
                <a:cs typeface="Calibri"/>
              </a:rPr>
              <a:t> \</a:t>
            </a:r>
            <a:r>
              <a:rPr sz="2100" spc="11" dirty="0">
                <a:latin typeface="Calibri"/>
                <a:cs typeface="Calibri"/>
              </a:rPr>
              <a:t> </a:t>
            </a:r>
            <a:r>
              <a:rPr sz="2100" spc="-8" dirty="0">
                <a:latin typeface="Calibri"/>
                <a:cs typeface="Calibri"/>
              </a:rPr>
              <a:t>local</a:t>
            </a:r>
            <a:r>
              <a:rPr sz="2100" spc="-11" dirty="0">
                <a:latin typeface="Calibri"/>
                <a:cs typeface="Calibri"/>
              </a:rPr>
              <a:t> </a:t>
            </a:r>
            <a:r>
              <a:rPr sz="2100" spc="-8" dirty="0">
                <a:latin typeface="Calibri"/>
                <a:cs typeface="Calibri"/>
              </a:rPr>
              <a:t>region.</a:t>
            </a:r>
            <a:endParaRPr sz="2100">
              <a:latin typeface="Calibri"/>
              <a:cs typeface="Calibri"/>
            </a:endParaRPr>
          </a:p>
          <a:p>
            <a:pPr marL="180975" marR="3810" indent="-171450">
              <a:lnSpc>
                <a:spcPts val="2265"/>
              </a:lnSpc>
              <a:spcBef>
                <a:spcPts val="758"/>
              </a:spcBef>
              <a:buFont typeface="Arial MT"/>
              <a:buChar char="•"/>
              <a:tabLst>
                <a:tab pos="180975" algn="l"/>
              </a:tabLst>
            </a:pPr>
            <a:r>
              <a:rPr sz="2100" spc="-8" dirty="0">
                <a:latin typeface="Calibri"/>
                <a:cs typeface="Calibri"/>
              </a:rPr>
              <a:t>Single</a:t>
            </a:r>
            <a:r>
              <a:rPr sz="2100" spc="19" dirty="0">
                <a:latin typeface="Calibri"/>
                <a:cs typeface="Calibri"/>
              </a:rPr>
              <a:t> </a:t>
            </a:r>
            <a:r>
              <a:rPr sz="2100" spc="-19" dirty="0">
                <a:latin typeface="Calibri"/>
                <a:cs typeface="Calibri"/>
              </a:rPr>
              <a:t>stage</a:t>
            </a:r>
            <a:r>
              <a:rPr sz="2100" spc="8" dirty="0">
                <a:latin typeface="Calibri"/>
                <a:cs typeface="Calibri"/>
              </a:rPr>
              <a:t> </a:t>
            </a:r>
            <a:r>
              <a:rPr sz="2100" spc="-4" dirty="0">
                <a:latin typeface="Calibri"/>
                <a:cs typeface="Calibri"/>
              </a:rPr>
              <a:t>methods</a:t>
            </a:r>
            <a:r>
              <a:rPr sz="2100" spc="23" dirty="0">
                <a:latin typeface="Calibri"/>
                <a:cs typeface="Calibri"/>
              </a:rPr>
              <a:t> </a:t>
            </a:r>
            <a:r>
              <a:rPr sz="2100" spc="-4" dirty="0">
                <a:latin typeface="Calibri"/>
                <a:cs typeface="Calibri"/>
              </a:rPr>
              <a:t>:</a:t>
            </a:r>
            <a:r>
              <a:rPr sz="2100" spc="15" dirty="0">
                <a:latin typeface="Calibri"/>
                <a:cs typeface="Calibri"/>
              </a:rPr>
              <a:t> </a:t>
            </a:r>
            <a:r>
              <a:rPr sz="2100" spc="-8" dirty="0">
                <a:latin typeface="Calibri"/>
                <a:cs typeface="Calibri"/>
              </a:rPr>
              <a:t>both</a:t>
            </a:r>
            <a:r>
              <a:rPr sz="2100" spc="23" dirty="0">
                <a:latin typeface="Calibri"/>
                <a:cs typeface="Calibri"/>
              </a:rPr>
              <a:t> </a:t>
            </a:r>
            <a:r>
              <a:rPr sz="2100" spc="-4" dirty="0">
                <a:latin typeface="Calibri"/>
                <a:cs typeface="Calibri"/>
              </a:rPr>
              <a:t>object</a:t>
            </a:r>
            <a:r>
              <a:rPr sz="2100" spc="19" dirty="0">
                <a:latin typeface="Calibri"/>
                <a:cs typeface="Calibri"/>
              </a:rPr>
              <a:t> </a:t>
            </a:r>
            <a:r>
              <a:rPr sz="2100" spc="-8" dirty="0">
                <a:latin typeface="Calibri"/>
                <a:cs typeface="Calibri"/>
              </a:rPr>
              <a:t>classification</a:t>
            </a:r>
            <a:r>
              <a:rPr sz="2100" spc="15" dirty="0">
                <a:latin typeface="Calibri"/>
                <a:cs typeface="Calibri"/>
              </a:rPr>
              <a:t> </a:t>
            </a:r>
            <a:r>
              <a:rPr sz="2100" spc="-4" dirty="0">
                <a:latin typeface="Calibri"/>
                <a:cs typeface="Calibri"/>
              </a:rPr>
              <a:t>and</a:t>
            </a:r>
            <a:r>
              <a:rPr sz="2100" spc="26" dirty="0">
                <a:latin typeface="Calibri"/>
                <a:cs typeface="Calibri"/>
              </a:rPr>
              <a:t> </a:t>
            </a:r>
            <a:r>
              <a:rPr sz="2100" spc="-8" dirty="0">
                <a:latin typeface="Calibri"/>
                <a:cs typeface="Calibri"/>
              </a:rPr>
              <a:t>localisation</a:t>
            </a:r>
            <a:r>
              <a:rPr sz="2100" spc="11" dirty="0">
                <a:latin typeface="Calibri"/>
                <a:cs typeface="Calibri"/>
              </a:rPr>
              <a:t> </a:t>
            </a:r>
            <a:r>
              <a:rPr sz="2100" spc="-11" dirty="0">
                <a:latin typeface="Calibri"/>
                <a:cs typeface="Calibri"/>
              </a:rPr>
              <a:t>by</a:t>
            </a:r>
            <a:r>
              <a:rPr sz="2100" spc="15" dirty="0">
                <a:latin typeface="Calibri"/>
                <a:cs typeface="Calibri"/>
              </a:rPr>
              <a:t> </a:t>
            </a:r>
            <a:r>
              <a:rPr sz="2100" spc="-4" dirty="0">
                <a:latin typeface="Calibri"/>
                <a:cs typeface="Calibri"/>
              </a:rPr>
              <a:t>a </a:t>
            </a:r>
            <a:r>
              <a:rPr sz="2100" spc="-465" dirty="0">
                <a:latin typeface="Calibri"/>
                <a:cs typeface="Calibri"/>
              </a:rPr>
              <a:t> </a:t>
            </a:r>
            <a:r>
              <a:rPr sz="2100" spc="-8" dirty="0">
                <a:latin typeface="Calibri"/>
                <a:cs typeface="Calibri"/>
              </a:rPr>
              <a:t>single</a:t>
            </a:r>
            <a:r>
              <a:rPr sz="2100" spc="4" dirty="0">
                <a:latin typeface="Calibri"/>
                <a:cs typeface="Calibri"/>
              </a:rPr>
              <a:t> </a:t>
            </a:r>
            <a:r>
              <a:rPr sz="2100" spc="-8" dirty="0">
                <a:latin typeface="Calibri"/>
                <a:cs typeface="Calibri"/>
              </a:rPr>
              <a:t>pass</a:t>
            </a:r>
            <a:r>
              <a:rPr sz="2100" spc="15" dirty="0">
                <a:latin typeface="Calibri"/>
                <a:cs typeface="Calibri"/>
              </a:rPr>
              <a:t> </a:t>
            </a:r>
            <a:r>
              <a:rPr sz="2100" spc="-11" dirty="0">
                <a:latin typeface="Calibri"/>
                <a:cs typeface="Calibri"/>
              </a:rPr>
              <a:t>through</a:t>
            </a:r>
            <a:r>
              <a:rPr sz="2100" spc="26" dirty="0">
                <a:latin typeface="Calibri"/>
                <a:cs typeface="Calibri"/>
              </a:rPr>
              <a:t> </a:t>
            </a:r>
            <a:r>
              <a:rPr sz="2100" spc="-8" dirty="0">
                <a:latin typeface="Calibri"/>
                <a:cs typeface="Calibri"/>
              </a:rPr>
              <a:t>CNN.</a:t>
            </a:r>
            <a:endParaRPr sz="2100">
              <a:latin typeface="Calibri"/>
              <a:cs typeface="Calibri"/>
            </a:endParaRPr>
          </a:p>
        </p:txBody>
      </p:sp>
      <p:sp>
        <p:nvSpPr>
          <p:cNvPr id="7" name="Title 1">
            <a:extLst>
              <a:ext uri="{FF2B5EF4-FFF2-40B4-BE49-F238E27FC236}">
                <a16:creationId xmlns:a16="http://schemas.microsoft.com/office/drawing/2014/main" id="{45EB8FFF-7742-19DA-1DDB-BE31CB7FC0CC}"/>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8" name="Picture 2" descr="E:\NIET\Project\xLogo11.png.pagespeed.ic.pydHLuCQEZ.png">
            <a:extLst>
              <a:ext uri="{FF2B5EF4-FFF2-40B4-BE49-F238E27FC236}">
                <a16:creationId xmlns:a16="http://schemas.microsoft.com/office/drawing/2014/main" id="{07E65B16-5663-1D0A-47FA-8E22332D0A6C}"/>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23816156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37769" y="957834"/>
            <a:ext cx="8439626" cy="4653915"/>
            <a:chOff x="583691" y="134112"/>
            <a:chExt cx="11252835" cy="6205220"/>
          </a:xfrm>
        </p:grpSpPr>
        <p:pic>
          <p:nvPicPr>
            <p:cNvPr id="3" name="object 3"/>
            <p:cNvPicPr/>
            <p:nvPr/>
          </p:nvPicPr>
          <p:blipFill>
            <a:blip r:embed="rId2" cstate="print"/>
            <a:stretch>
              <a:fillRect/>
            </a:stretch>
          </p:blipFill>
          <p:spPr>
            <a:xfrm>
              <a:off x="583691" y="134112"/>
              <a:ext cx="5371338" cy="1229106"/>
            </a:xfrm>
            <a:prstGeom prst="rect">
              <a:avLst/>
            </a:prstGeom>
          </p:spPr>
        </p:pic>
        <p:pic>
          <p:nvPicPr>
            <p:cNvPr id="4" name="object 4"/>
            <p:cNvPicPr/>
            <p:nvPr/>
          </p:nvPicPr>
          <p:blipFill>
            <a:blip r:embed="rId3" cstate="print"/>
            <a:stretch>
              <a:fillRect/>
            </a:stretch>
          </p:blipFill>
          <p:spPr>
            <a:xfrm>
              <a:off x="5228844" y="134112"/>
              <a:ext cx="893826" cy="1229106"/>
            </a:xfrm>
            <a:prstGeom prst="rect">
              <a:avLst/>
            </a:prstGeom>
          </p:spPr>
        </p:pic>
      </p:grpSp>
      <p:pic>
        <p:nvPicPr>
          <p:cNvPr id="5" name="object 5"/>
          <p:cNvPicPr/>
          <p:nvPr/>
        </p:nvPicPr>
        <p:blipFill>
          <a:blip r:embed="rId4" cstate="print"/>
          <a:stretch>
            <a:fillRect/>
          </a:stretch>
        </p:blipFill>
        <p:spPr>
          <a:xfrm>
            <a:off x="4047363" y="957834"/>
            <a:ext cx="4885754" cy="921830"/>
          </a:xfrm>
          <a:prstGeom prst="rect">
            <a:avLst/>
          </a:prstGeom>
        </p:spPr>
      </p:pic>
      <p:sp>
        <p:nvSpPr>
          <p:cNvPr id="6" name="object 6"/>
          <p:cNvSpPr txBox="1">
            <a:spLocks noGrp="1"/>
          </p:cNvSpPr>
          <p:nvPr>
            <p:ph type="title"/>
          </p:nvPr>
        </p:nvSpPr>
        <p:spPr>
          <a:xfrm>
            <a:off x="687704" y="1057107"/>
            <a:ext cx="7791450" cy="517449"/>
          </a:xfrm>
          <a:prstGeom prst="rect">
            <a:avLst/>
          </a:prstGeom>
        </p:spPr>
        <p:txBody>
          <a:bodyPr vert="horz" wrap="square" lIns="0" tIns="9525" rIns="0" bIns="0" rtlCol="0" anchor="ctr">
            <a:spAutoFit/>
          </a:bodyPr>
          <a:lstStyle/>
          <a:p>
            <a:pPr marL="9525">
              <a:lnSpc>
                <a:spcPct val="100000"/>
              </a:lnSpc>
              <a:spcBef>
                <a:spcPts val="75"/>
              </a:spcBef>
            </a:pPr>
            <a:r>
              <a:rPr spc="-34" dirty="0">
                <a:solidFill>
                  <a:srgbClr val="000000"/>
                </a:solidFill>
              </a:rPr>
              <a:t>Region</a:t>
            </a:r>
            <a:r>
              <a:rPr spc="-79" dirty="0">
                <a:solidFill>
                  <a:srgbClr val="000000"/>
                </a:solidFill>
              </a:rPr>
              <a:t> </a:t>
            </a:r>
            <a:r>
              <a:rPr spc="-23" dirty="0">
                <a:solidFill>
                  <a:srgbClr val="000000"/>
                </a:solidFill>
              </a:rPr>
              <a:t>Based</a:t>
            </a:r>
            <a:r>
              <a:rPr spc="-68" dirty="0">
                <a:solidFill>
                  <a:srgbClr val="000000"/>
                </a:solidFill>
              </a:rPr>
              <a:t> </a:t>
            </a:r>
            <a:r>
              <a:rPr spc="-19" dirty="0">
                <a:solidFill>
                  <a:srgbClr val="000000"/>
                </a:solidFill>
              </a:rPr>
              <a:t>CNN</a:t>
            </a:r>
            <a:r>
              <a:rPr spc="-83" dirty="0">
                <a:solidFill>
                  <a:srgbClr val="000000"/>
                </a:solidFill>
              </a:rPr>
              <a:t> </a:t>
            </a:r>
            <a:r>
              <a:rPr spc="-26" dirty="0">
                <a:solidFill>
                  <a:srgbClr val="000000"/>
                </a:solidFill>
              </a:rPr>
              <a:t>(R-CNN):</a:t>
            </a:r>
            <a:r>
              <a:rPr spc="-60" dirty="0">
                <a:solidFill>
                  <a:srgbClr val="000000"/>
                </a:solidFill>
              </a:rPr>
              <a:t> </a:t>
            </a:r>
            <a:r>
              <a:rPr spc="-86" dirty="0">
                <a:solidFill>
                  <a:srgbClr val="000000"/>
                </a:solidFill>
              </a:rPr>
              <a:t>Two</a:t>
            </a:r>
            <a:r>
              <a:rPr spc="-75" dirty="0">
                <a:solidFill>
                  <a:srgbClr val="000000"/>
                </a:solidFill>
              </a:rPr>
              <a:t> </a:t>
            </a:r>
            <a:r>
              <a:rPr spc="-30" dirty="0">
                <a:solidFill>
                  <a:srgbClr val="000000"/>
                </a:solidFill>
              </a:rPr>
              <a:t>Stage</a:t>
            </a:r>
            <a:r>
              <a:rPr spc="-71" dirty="0">
                <a:solidFill>
                  <a:srgbClr val="000000"/>
                </a:solidFill>
              </a:rPr>
              <a:t> </a:t>
            </a:r>
            <a:r>
              <a:rPr spc="-30" dirty="0">
                <a:solidFill>
                  <a:srgbClr val="000000"/>
                </a:solidFill>
              </a:rPr>
              <a:t>Method</a:t>
            </a:r>
            <a:endParaRPr/>
          </a:p>
        </p:txBody>
      </p:sp>
      <p:sp>
        <p:nvSpPr>
          <p:cNvPr id="7" name="object 7"/>
          <p:cNvSpPr txBox="1"/>
          <p:nvPr/>
        </p:nvSpPr>
        <p:spPr>
          <a:xfrm>
            <a:off x="527456" y="1866328"/>
            <a:ext cx="7863840" cy="1299554"/>
          </a:xfrm>
          <a:prstGeom prst="rect">
            <a:avLst/>
          </a:prstGeom>
        </p:spPr>
        <p:txBody>
          <a:bodyPr vert="horz" wrap="square" lIns="0" tIns="42386" rIns="0" bIns="0" rtlCol="0">
            <a:spAutoFit/>
          </a:bodyPr>
          <a:lstStyle/>
          <a:p>
            <a:pPr marL="180975" marR="3810" indent="-171450">
              <a:lnSpc>
                <a:spcPts val="2295"/>
              </a:lnSpc>
              <a:spcBef>
                <a:spcPts val="334"/>
              </a:spcBef>
              <a:buFont typeface="Arial MT"/>
              <a:buChar char="•"/>
              <a:tabLst>
                <a:tab pos="180975" algn="l"/>
              </a:tabLst>
            </a:pPr>
            <a:r>
              <a:rPr sz="2100" b="1" spc="-11" dirty="0">
                <a:latin typeface="Calibri"/>
                <a:cs typeface="Calibri"/>
              </a:rPr>
              <a:t>Region</a:t>
            </a:r>
            <a:r>
              <a:rPr sz="2100" b="1" spc="15" dirty="0">
                <a:latin typeface="Calibri"/>
                <a:cs typeface="Calibri"/>
              </a:rPr>
              <a:t> </a:t>
            </a:r>
            <a:r>
              <a:rPr sz="2100" b="1" spc="-8" dirty="0">
                <a:latin typeface="Calibri"/>
                <a:cs typeface="Calibri"/>
              </a:rPr>
              <a:t>proposal</a:t>
            </a:r>
            <a:r>
              <a:rPr sz="2100" b="1" spc="4" dirty="0">
                <a:latin typeface="Calibri"/>
                <a:cs typeface="Calibri"/>
              </a:rPr>
              <a:t> </a:t>
            </a:r>
            <a:r>
              <a:rPr sz="2100" spc="-4" dirty="0">
                <a:latin typeface="Calibri"/>
                <a:cs typeface="Calibri"/>
              </a:rPr>
              <a:t>:</a:t>
            </a:r>
            <a:r>
              <a:rPr sz="2100" spc="4" dirty="0">
                <a:latin typeface="Calibri"/>
                <a:cs typeface="Calibri"/>
              </a:rPr>
              <a:t> </a:t>
            </a:r>
            <a:r>
              <a:rPr sz="2100" spc="-11" dirty="0">
                <a:latin typeface="Calibri"/>
                <a:cs typeface="Calibri"/>
              </a:rPr>
              <a:t>Propose</a:t>
            </a:r>
            <a:r>
              <a:rPr sz="2100" spc="34" dirty="0">
                <a:latin typeface="Calibri"/>
                <a:cs typeface="Calibri"/>
              </a:rPr>
              <a:t> </a:t>
            </a:r>
            <a:r>
              <a:rPr sz="2100" spc="-11" dirty="0">
                <a:latin typeface="Calibri"/>
                <a:cs typeface="Calibri"/>
              </a:rPr>
              <a:t>category-independent</a:t>
            </a:r>
            <a:r>
              <a:rPr sz="2100" spc="41" dirty="0">
                <a:latin typeface="Calibri"/>
                <a:cs typeface="Calibri"/>
              </a:rPr>
              <a:t> </a:t>
            </a:r>
            <a:r>
              <a:rPr sz="2100" spc="-8" dirty="0">
                <a:latin typeface="Calibri"/>
                <a:cs typeface="Calibri"/>
              </a:rPr>
              <a:t>regions</a:t>
            </a:r>
            <a:r>
              <a:rPr sz="2100" spc="11" dirty="0">
                <a:latin typeface="Calibri"/>
                <a:cs typeface="Calibri"/>
              </a:rPr>
              <a:t> </a:t>
            </a:r>
            <a:r>
              <a:rPr sz="2100" spc="-4" dirty="0">
                <a:latin typeface="Calibri"/>
                <a:cs typeface="Calibri"/>
              </a:rPr>
              <a:t>of</a:t>
            </a:r>
            <a:r>
              <a:rPr sz="2100" spc="4" dirty="0">
                <a:latin typeface="Calibri"/>
                <a:cs typeface="Calibri"/>
              </a:rPr>
              <a:t> </a:t>
            </a:r>
            <a:r>
              <a:rPr sz="2100" spc="-15" dirty="0">
                <a:latin typeface="Calibri"/>
                <a:cs typeface="Calibri"/>
              </a:rPr>
              <a:t>interest</a:t>
            </a:r>
            <a:r>
              <a:rPr sz="2100" spc="15" dirty="0">
                <a:latin typeface="Calibri"/>
                <a:cs typeface="Calibri"/>
              </a:rPr>
              <a:t> </a:t>
            </a:r>
            <a:r>
              <a:rPr sz="2100" spc="-11" dirty="0">
                <a:latin typeface="Calibri"/>
                <a:cs typeface="Calibri"/>
              </a:rPr>
              <a:t>by </a:t>
            </a:r>
            <a:r>
              <a:rPr sz="2100" spc="-461" dirty="0">
                <a:latin typeface="Calibri"/>
                <a:cs typeface="Calibri"/>
              </a:rPr>
              <a:t> </a:t>
            </a:r>
            <a:r>
              <a:rPr sz="2100" spc="-8" dirty="0">
                <a:latin typeface="Calibri"/>
                <a:cs typeface="Calibri"/>
              </a:rPr>
              <a:t>selective</a:t>
            </a:r>
            <a:r>
              <a:rPr sz="2100" spc="-4" dirty="0">
                <a:latin typeface="Calibri"/>
                <a:cs typeface="Calibri"/>
              </a:rPr>
              <a:t> </a:t>
            </a:r>
            <a:r>
              <a:rPr sz="2100" spc="-8" dirty="0">
                <a:latin typeface="Calibri"/>
                <a:cs typeface="Calibri"/>
              </a:rPr>
              <a:t>search</a:t>
            </a:r>
            <a:r>
              <a:rPr sz="2100" spc="11" dirty="0">
                <a:latin typeface="Calibri"/>
                <a:cs typeface="Calibri"/>
              </a:rPr>
              <a:t> </a:t>
            </a:r>
            <a:r>
              <a:rPr sz="2100" spc="-4" dirty="0">
                <a:latin typeface="Calibri"/>
                <a:cs typeface="Calibri"/>
              </a:rPr>
              <a:t>( </a:t>
            </a:r>
            <a:r>
              <a:rPr sz="2100" spc="-4" dirty="0">
                <a:latin typeface="Symbol"/>
                <a:cs typeface="Symbol"/>
              </a:rPr>
              <a:t></a:t>
            </a:r>
            <a:r>
              <a:rPr sz="2100" spc="-38" dirty="0">
                <a:latin typeface="Times New Roman"/>
                <a:cs typeface="Times New Roman"/>
              </a:rPr>
              <a:t> </a:t>
            </a:r>
            <a:r>
              <a:rPr sz="2100" spc="-4" dirty="0">
                <a:latin typeface="Calibri"/>
                <a:cs typeface="Calibri"/>
              </a:rPr>
              <a:t>2000</a:t>
            </a:r>
            <a:r>
              <a:rPr sz="2100" spc="23" dirty="0">
                <a:latin typeface="Calibri"/>
                <a:cs typeface="Calibri"/>
              </a:rPr>
              <a:t> </a:t>
            </a:r>
            <a:r>
              <a:rPr sz="2100" spc="-8" dirty="0">
                <a:latin typeface="Calibri"/>
                <a:cs typeface="Calibri"/>
              </a:rPr>
              <a:t>per</a:t>
            </a:r>
            <a:r>
              <a:rPr sz="2100" spc="-4" dirty="0">
                <a:latin typeface="Calibri"/>
                <a:cs typeface="Calibri"/>
              </a:rPr>
              <a:t> </a:t>
            </a:r>
            <a:r>
              <a:rPr sz="2100" spc="-8" dirty="0">
                <a:latin typeface="Calibri"/>
                <a:cs typeface="Calibri"/>
              </a:rPr>
              <a:t>image)</a:t>
            </a:r>
            <a:endParaRPr sz="2100">
              <a:latin typeface="Calibri"/>
              <a:cs typeface="Calibri"/>
            </a:endParaRPr>
          </a:p>
          <a:p>
            <a:pPr marL="180975" indent="-171450">
              <a:lnSpc>
                <a:spcPts val="2393"/>
              </a:lnSpc>
              <a:spcBef>
                <a:spcPts val="439"/>
              </a:spcBef>
              <a:buFont typeface="Arial MT"/>
              <a:buChar char="•"/>
              <a:tabLst>
                <a:tab pos="180975" algn="l"/>
              </a:tabLst>
            </a:pPr>
            <a:r>
              <a:rPr sz="2100" b="1" spc="-8" dirty="0">
                <a:latin typeface="Calibri"/>
                <a:cs typeface="Calibri"/>
              </a:rPr>
              <a:t>Classification</a:t>
            </a:r>
            <a:r>
              <a:rPr sz="2100" b="1" spc="26" dirty="0">
                <a:latin typeface="Calibri"/>
                <a:cs typeface="Calibri"/>
              </a:rPr>
              <a:t> </a:t>
            </a:r>
            <a:r>
              <a:rPr sz="2100" b="1" spc="-4" dirty="0">
                <a:latin typeface="Calibri"/>
                <a:cs typeface="Calibri"/>
              </a:rPr>
              <a:t>of</a:t>
            </a:r>
            <a:r>
              <a:rPr sz="2100" b="1" dirty="0">
                <a:latin typeface="Calibri"/>
                <a:cs typeface="Calibri"/>
              </a:rPr>
              <a:t> </a:t>
            </a:r>
            <a:r>
              <a:rPr sz="2100" b="1" spc="-8" dirty="0">
                <a:latin typeface="Calibri"/>
                <a:cs typeface="Calibri"/>
              </a:rPr>
              <a:t>regions</a:t>
            </a:r>
            <a:r>
              <a:rPr sz="2100" b="1" spc="26" dirty="0">
                <a:latin typeface="Calibri"/>
                <a:cs typeface="Calibri"/>
              </a:rPr>
              <a:t> </a:t>
            </a:r>
            <a:r>
              <a:rPr sz="2100" b="1" spc="-4" dirty="0">
                <a:latin typeface="Calibri"/>
                <a:cs typeface="Calibri"/>
              </a:rPr>
              <a:t>:</a:t>
            </a:r>
            <a:r>
              <a:rPr sz="2100" b="1" spc="-11" dirty="0">
                <a:latin typeface="Calibri"/>
                <a:cs typeface="Calibri"/>
              </a:rPr>
              <a:t> </a:t>
            </a:r>
            <a:r>
              <a:rPr sz="2100" spc="-4" dirty="0">
                <a:latin typeface="Calibri"/>
                <a:cs typeface="Calibri"/>
              </a:rPr>
              <a:t>Use</a:t>
            </a:r>
            <a:r>
              <a:rPr sz="2100" spc="15" dirty="0">
                <a:latin typeface="Calibri"/>
                <a:cs typeface="Calibri"/>
              </a:rPr>
              <a:t> </a:t>
            </a:r>
            <a:r>
              <a:rPr sz="2100" spc="-8" dirty="0">
                <a:latin typeface="Calibri"/>
                <a:cs typeface="Calibri"/>
              </a:rPr>
              <a:t>CNN</a:t>
            </a:r>
            <a:r>
              <a:rPr sz="2100" spc="19" dirty="0">
                <a:latin typeface="Calibri"/>
                <a:cs typeface="Calibri"/>
              </a:rPr>
              <a:t> </a:t>
            </a:r>
            <a:r>
              <a:rPr sz="2100" spc="-19" dirty="0">
                <a:latin typeface="Calibri"/>
                <a:cs typeface="Calibri"/>
              </a:rPr>
              <a:t>for</a:t>
            </a:r>
            <a:r>
              <a:rPr sz="2100" dirty="0">
                <a:latin typeface="Calibri"/>
                <a:cs typeface="Calibri"/>
              </a:rPr>
              <a:t> </a:t>
            </a:r>
            <a:r>
              <a:rPr sz="2100" spc="-19" dirty="0">
                <a:latin typeface="Calibri"/>
                <a:cs typeface="Calibri"/>
              </a:rPr>
              <a:t>feature</a:t>
            </a:r>
            <a:r>
              <a:rPr sz="2100" spc="4" dirty="0">
                <a:latin typeface="Calibri"/>
                <a:cs typeface="Calibri"/>
              </a:rPr>
              <a:t> </a:t>
            </a:r>
            <a:r>
              <a:rPr sz="2100" spc="-11" dirty="0">
                <a:latin typeface="Calibri"/>
                <a:cs typeface="Calibri"/>
              </a:rPr>
              <a:t>extraction</a:t>
            </a:r>
            <a:r>
              <a:rPr sz="2100" spc="4" dirty="0">
                <a:latin typeface="Calibri"/>
                <a:cs typeface="Calibri"/>
              </a:rPr>
              <a:t> </a:t>
            </a:r>
            <a:r>
              <a:rPr sz="2100" spc="-4" dirty="0">
                <a:latin typeface="Calibri"/>
                <a:cs typeface="Calibri"/>
              </a:rPr>
              <a:t>and</a:t>
            </a:r>
            <a:r>
              <a:rPr sz="2100" spc="11" dirty="0">
                <a:latin typeface="Calibri"/>
                <a:cs typeface="Calibri"/>
              </a:rPr>
              <a:t> </a:t>
            </a:r>
            <a:r>
              <a:rPr sz="2100" spc="-11" dirty="0">
                <a:latin typeface="Calibri"/>
                <a:cs typeface="Calibri"/>
              </a:rPr>
              <a:t>SVM</a:t>
            </a:r>
            <a:r>
              <a:rPr sz="2100" spc="26" dirty="0">
                <a:latin typeface="Calibri"/>
                <a:cs typeface="Calibri"/>
              </a:rPr>
              <a:t> </a:t>
            </a:r>
            <a:r>
              <a:rPr sz="2100" spc="-23" dirty="0">
                <a:latin typeface="Calibri"/>
                <a:cs typeface="Calibri"/>
              </a:rPr>
              <a:t>for</a:t>
            </a:r>
            <a:endParaRPr sz="2100">
              <a:latin typeface="Calibri"/>
              <a:cs typeface="Calibri"/>
            </a:endParaRPr>
          </a:p>
          <a:p>
            <a:pPr marL="180975">
              <a:lnSpc>
                <a:spcPts val="2393"/>
              </a:lnSpc>
            </a:pPr>
            <a:r>
              <a:rPr sz="2100" b="1" spc="-8" dirty="0">
                <a:latin typeface="Calibri"/>
                <a:cs typeface="Calibri"/>
              </a:rPr>
              <a:t>classification</a:t>
            </a:r>
            <a:endParaRPr sz="2100">
              <a:latin typeface="Calibri"/>
              <a:cs typeface="Calibri"/>
            </a:endParaRPr>
          </a:p>
        </p:txBody>
      </p:sp>
      <p:pic>
        <p:nvPicPr>
          <p:cNvPr id="8" name="object 8"/>
          <p:cNvPicPr/>
          <p:nvPr/>
        </p:nvPicPr>
        <p:blipFill>
          <a:blip r:embed="rId5" cstate="print"/>
          <a:stretch>
            <a:fillRect/>
          </a:stretch>
        </p:blipFill>
        <p:spPr>
          <a:xfrm>
            <a:off x="433196" y="3339846"/>
            <a:ext cx="8277606" cy="2197989"/>
          </a:xfrm>
          <a:prstGeom prst="rect">
            <a:avLst/>
          </a:prstGeom>
        </p:spPr>
      </p:pic>
      <p:sp>
        <p:nvSpPr>
          <p:cNvPr id="9" name="object 9"/>
          <p:cNvSpPr txBox="1"/>
          <p:nvPr/>
        </p:nvSpPr>
        <p:spPr>
          <a:xfrm>
            <a:off x="6125909" y="5552313"/>
            <a:ext cx="2400300" cy="217367"/>
          </a:xfrm>
          <a:prstGeom prst="rect">
            <a:avLst/>
          </a:prstGeom>
        </p:spPr>
        <p:txBody>
          <a:bodyPr vert="horz" wrap="square" lIns="0" tIns="9525" rIns="0" bIns="0" rtlCol="0">
            <a:spAutoFit/>
          </a:bodyPr>
          <a:lstStyle/>
          <a:p>
            <a:pPr marL="9525">
              <a:spcBef>
                <a:spcPts val="75"/>
              </a:spcBef>
            </a:pPr>
            <a:r>
              <a:rPr sz="1350" spc="-4" dirty="0">
                <a:latin typeface="Calibri"/>
                <a:cs typeface="Calibri"/>
              </a:rPr>
              <a:t>Image</a:t>
            </a:r>
            <a:r>
              <a:rPr sz="1350" spc="-15" dirty="0">
                <a:latin typeface="Calibri"/>
                <a:cs typeface="Calibri"/>
              </a:rPr>
              <a:t> </a:t>
            </a:r>
            <a:r>
              <a:rPr sz="1350" spc="-8" dirty="0">
                <a:latin typeface="Calibri"/>
                <a:cs typeface="Calibri"/>
              </a:rPr>
              <a:t>source:</a:t>
            </a:r>
            <a:r>
              <a:rPr sz="1350" spc="8" dirty="0">
                <a:latin typeface="Calibri"/>
                <a:cs typeface="Calibri"/>
              </a:rPr>
              <a:t> </a:t>
            </a:r>
            <a:r>
              <a:rPr sz="1350" spc="-8" dirty="0">
                <a:latin typeface="Calibri"/>
                <a:cs typeface="Calibri"/>
              </a:rPr>
              <a:t>Girshick</a:t>
            </a:r>
            <a:r>
              <a:rPr sz="1350" dirty="0">
                <a:latin typeface="Calibri"/>
                <a:cs typeface="Calibri"/>
              </a:rPr>
              <a:t> </a:t>
            </a:r>
            <a:r>
              <a:rPr sz="1350" spc="-4" dirty="0">
                <a:latin typeface="Calibri"/>
                <a:cs typeface="Calibri"/>
              </a:rPr>
              <a:t>et</a:t>
            </a:r>
            <a:r>
              <a:rPr sz="1350" dirty="0">
                <a:latin typeface="Calibri"/>
                <a:cs typeface="Calibri"/>
              </a:rPr>
              <a:t> al.,</a:t>
            </a:r>
            <a:r>
              <a:rPr sz="1350" spc="-8" dirty="0">
                <a:latin typeface="Calibri"/>
                <a:cs typeface="Calibri"/>
              </a:rPr>
              <a:t> </a:t>
            </a:r>
            <a:r>
              <a:rPr sz="1350" dirty="0">
                <a:latin typeface="Calibri"/>
                <a:cs typeface="Calibri"/>
              </a:rPr>
              <a:t>2014</a:t>
            </a:r>
            <a:endParaRPr sz="1350">
              <a:latin typeface="Calibri"/>
              <a:cs typeface="Calibri"/>
            </a:endParaRPr>
          </a:p>
        </p:txBody>
      </p:sp>
      <p:sp>
        <p:nvSpPr>
          <p:cNvPr id="10" name="object 10"/>
          <p:cNvSpPr txBox="1"/>
          <p:nvPr/>
        </p:nvSpPr>
        <p:spPr>
          <a:xfrm>
            <a:off x="59054" y="5813146"/>
            <a:ext cx="556260" cy="117020"/>
          </a:xfrm>
          <a:prstGeom prst="rect">
            <a:avLst/>
          </a:prstGeom>
        </p:spPr>
        <p:txBody>
          <a:bodyPr vert="horz" wrap="square" lIns="0" tIns="0" rIns="0" bIns="0" rtlCol="0">
            <a:spAutoFit/>
          </a:bodyPr>
          <a:lstStyle/>
          <a:p>
            <a:pPr marL="9525">
              <a:lnSpc>
                <a:spcPts val="930"/>
              </a:lnSpc>
            </a:pPr>
            <a:r>
              <a:rPr sz="900" dirty="0">
                <a:solidFill>
                  <a:srgbClr val="888888"/>
                </a:solidFill>
                <a:latin typeface="Calibri"/>
                <a:cs typeface="Calibri"/>
              </a:rPr>
              <a:t>28-08-2021</a:t>
            </a:r>
            <a:endParaRPr sz="900">
              <a:latin typeface="Calibri"/>
              <a:cs typeface="Calibri"/>
            </a:endParaRPr>
          </a:p>
        </p:txBody>
      </p:sp>
      <p:sp>
        <p:nvSpPr>
          <p:cNvPr id="11" name="object 11"/>
          <p:cNvSpPr txBox="1">
            <a:spLocks noGrp="1"/>
          </p:cNvSpPr>
          <p:nvPr>
            <p:ph type="sldNum" sz="quarter" idx="7"/>
          </p:nvPr>
        </p:nvSpPr>
        <p:spPr>
          <a:xfrm>
            <a:off x="11906757" y="6607861"/>
            <a:ext cx="231775"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240"/>
              </a:lnSpc>
            </a:pPr>
            <a:fld id="{81D60167-4931-47E6-BA6A-407CBD079E47}" type="slidenum">
              <a:rPr lang="en-IN" smtClean="0"/>
              <a:pPr marL="38100">
                <a:lnSpc>
                  <a:spcPts val="1240"/>
                </a:lnSpc>
              </a:pPr>
              <a:t>108</a:t>
            </a:fld>
            <a:endParaRPr dirty="0"/>
          </a:p>
        </p:txBody>
      </p:sp>
      <p:sp>
        <p:nvSpPr>
          <p:cNvPr id="12" name="Title 1">
            <a:extLst>
              <a:ext uri="{FF2B5EF4-FFF2-40B4-BE49-F238E27FC236}">
                <a16:creationId xmlns:a16="http://schemas.microsoft.com/office/drawing/2014/main" id="{F9AEA38B-864E-B511-3B35-3D6394E0E04B}"/>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13" name="Picture 2" descr="E:\NIET\Project\xLogo11.png.pagespeed.ic.pydHLuCQEZ.png">
            <a:extLst>
              <a:ext uri="{FF2B5EF4-FFF2-40B4-BE49-F238E27FC236}">
                <a16:creationId xmlns:a16="http://schemas.microsoft.com/office/drawing/2014/main" id="{E80FFBAC-91FB-7E25-1021-232D63C9B135}"/>
              </a:ext>
            </a:extLst>
          </p:cNvPr>
          <p:cNvPicPr>
            <a:picLocks noChangeAspect="1" noChangeArrowheads="1"/>
          </p:cNvPicPr>
          <p:nvPr/>
        </p:nvPicPr>
        <p:blipFill>
          <a:blip r:embed="rId6"/>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305607685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37769" y="957834"/>
            <a:ext cx="8439626" cy="4653915"/>
            <a:chOff x="583691" y="134112"/>
            <a:chExt cx="11252835" cy="6205220"/>
          </a:xfrm>
        </p:grpSpPr>
        <p:pic>
          <p:nvPicPr>
            <p:cNvPr id="3" name="object 3"/>
            <p:cNvPicPr/>
            <p:nvPr/>
          </p:nvPicPr>
          <p:blipFill>
            <a:blip r:embed="rId2" cstate="print"/>
            <a:stretch>
              <a:fillRect/>
            </a:stretch>
          </p:blipFill>
          <p:spPr>
            <a:xfrm>
              <a:off x="583691" y="134112"/>
              <a:ext cx="5371338" cy="1229106"/>
            </a:xfrm>
            <a:prstGeom prst="rect">
              <a:avLst/>
            </a:prstGeom>
          </p:spPr>
        </p:pic>
        <p:pic>
          <p:nvPicPr>
            <p:cNvPr id="4" name="object 4"/>
            <p:cNvPicPr/>
            <p:nvPr/>
          </p:nvPicPr>
          <p:blipFill>
            <a:blip r:embed="rId3" cstate="print"/>
            <a:stretch>
              <a:fillRect/>
            </a:stretch>
          </p:blipFill>
          <p:spPr>
            <a:xfrm>
              <a:off x="5228844" y="134112"/>
              <a:ext cx="893826" cy="1229106"/>
            </a:xfrm>
            <a:prstGeom prst="rect">
              <a:avLst/>
            </a:prstGeom>
          </p:spPr>
        </p:pic>
      </p:grpSp>
      <p:pic>
        <p:nvPicPr>
          <p:cNvPr id="5" name="object 5"/>
          <p:cNvPicPr/>
          <p:nvPr/>
        </p:nvPicPr>
        <p:blipFill>
          <a:blip r:embed="rId4" cstate="print"/>
          <a:stretch>
            <a:fillRect/>
          </a:stretch>
        </p:blipFill>
        <p:spPr>
          <a:xfrm>
            <a:off x="4047363" y="957834"/>
            <a:ext cx="1715072" cy="921830"/>
          </a:xfrm>
          <a:prstGeom prst="rect">
            <a:avLst/>
          </a:prstGeom>
        </p:spPr>
      </p:pic>
      <p:sp>
        <p:nvSpPr>
          <p:cNvPr id="6" name="object 6"/>
          <p:cNvSpPr txBox="1">
            <a:spLocks noGrp="1"/>
          </p:cNvSpPr>
          <p:nvPr>
            <p:ph type="title"/>
          </p:nvPr>
        </p:nvSpPr>
        <p:spPr>
          <a:xfrm>
            <a:off x="687705" y="1057107"/>
            <a:ext cx="4802981" cy="517449"/>
          </a:xfrm>
          <a:prstGeom prst="rect">
            <a:avLst/>
          </a:prstGeom>
        </p:spPr>
        <p:txBody>
          <a:bodyPr vert="horz" wrap="square" lIns="0" tIns="9525" rIns="0" bIns="0" rtlCol="0" anchor="ctr">
            <a:spAutoFit/>
          </a:bodyPr>
          <a:lstStyle/>
          <a:p>
            <a:pPr marL="9525">
              <a:lnSpc>
                <a:spcPct val="100000"/>
              </a:lnSpc>
              <a:spcBef>
                <a:spcPts val="75"/>
              </a:spcBef>
            </a:pPr>
            <a:r>
              <a:rPr spc="-34" dirty="0">
                <a:solidFill>
                  <a:srgbClr val="000000"/>
                </a:solidFill>
              </a:rPr>
              <a:t>Region</a:t>
            </a:r>
            <a:r>
              <a:rPr spc="-86" dirty="0">
                <a:solidFill>
                  <a:srgbClr val="000000"/>
                </a:solidFill>
              </a:rPr>
              <a:t> </a:t>
            </a:r>
            <a:r>
              <a:rPr spc="-23" dirty="0">
                <a:solidFill>
                  <a:srgbClr val="000000"/>
                </a:solidFill>
              </a:rPr>
              <a:t>Based</a:t>
            </a:r>
            <a:r>
              <a:rPr spc="-75" dirty="0">
                <a:solidFill>
                  <a:srgbClr val="000000"/>
                </a:solidFill>
              </a:rPr>
              <a:t> </a:t>
            </a:r>
            <a:r>
              <a:rPr spc="-19" dirty="0">
                <a:solidFill>
                  <a:srgbClr val="000000"/>
                </a:solidFill>
              </a:rPr>
              <a:t>CNN</a:t>
            </a:r>
            <a:r>
              <a:rPr spc="-90" dirty="0">
                <a:solidFill>
                  <a:srgbClr val="000000"/>
                </a:solidFill>
              </a:rPr>
              <a:t> </a:t>
            </a:r>
            <a:r>
              <a:rPr spc="-23" dirty="0">
                <a:solidFill>
                  <a:srgbClr val="000000"/>
                </a:solidFill>
              </a:rPr>
              <a:t>(R-CNN)...</a:t>
            </a:r>
            <a:endParaRPr/>
          </a:p>
        </p:txBody>
      </p:sp>
      <p:sp>
        <p:nvSpPr>
          <p:cNvPr id="8" name="object 8"/>
          <p:cNvSpPr txBox="1"/>
          <p:nvPr/>
        </p:nvSpPr>
        <p:spPr>
          <a:xfrm>
            <a:off x="59054" y="5813146"/>
            <a:ext cx="556260" cy="117020"/>
          </a:xfrm>
          <a:prstGeom prst="rect">
            <a:avLst/>
          </a:prstGeom>
        </p:spPr>
        <p:txBody>
          <a:bodyPr vert="horz" wrap="square" lIns="0" tIns="0" rIns="0" bIns="0" rtlCol="0">
            <a:spAutoFit/>
          </a:bodyPr>
          <a:lstStyle/>
          <a:p>
            <a:pPr marL="9525">
              <a:lnSpc>
                <a:spcPts val="930"/>
              </a:lnSpc>
            </a:pPr>
            <a:r>
              <a:rPr sz="900" dirty="0">
                <a:solidFill>
                  <a:srgbClr val="888888"/>
                </a:solidFill>
                <a:latin typeface="Calibri"/>
                <a:cs typeface="Calibri"/>
              </a:rPr>
              <a:t>28-08-2021</a:t>
            </a:r>
            <a:endParaRPr sz="900">
              <a:latin typeface="Calibri"/>
              <a:cs typeface="Calibri"/>
            </a:endParaRPr>
          </a:p>
        </p:txBody>
      </p:sp>
      <p:sp>
        <p:nvSpPr>
          <p:cNvPr id="9" name="object 9"/>
          <p:cNvSpPr txBox="1">
            <a:spLocks noGrp="1"/>
          </p:cNvSpPr>
          <p:nvPr>
            <p:ph type="sldNum" sz="quarter" idx="7"/>
          </p:nvPr>
        </p:nvSpPr>
        <p:spPr>
          <a:xfrm>
            <a:off x="11906757" y="6607861"/>
            <a:ext cx="231775"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240"/>
              </a:lnSpc>
            </a:pPr>
            <a:fld id="{81D60167-4931-47E6-BA6A-407CBD079E47}" type="slidenum">
              <a:rPr lang="en-IN" smtClean="0"/>
              <a:pPr marL="38100">
                <a:lnSpc>
                  <a:spcPts val="1240"/>
                </a:lnSpc>
              </a:pPr>
              <a:t>109</a:t>
            </a:fld>
            <a:endParaRPr dirty="0"/>
          </a:p>
        </p:txBody>
      </p:sp>
      <p:sp>
        <p:nvSpPr>
          <p:cNvPr id="7" name="object 7"/>
          <p:cNvSpPr txBox="1"/>
          <p:nvPr/>
        </p:nvSpPr>
        <p:spPr>
          <a:xfrm>
            <a:off x="687705" y="1900029"/>
            <a:ext cx="7402354" cy="2044791"/>
          </a:xfrm>
          <a:prstGeom prst="rect">
            <a:avLst/>
          </a:prstGeom>
        </p:spPr>
        <p:txBody>
          <a:bodyPr vert="horz" wrap="square" lIns="0" tIns="36195" rIns="0" bIns="0" rtlCol="0">
            <a:spAutoFit/>
          </a:bodyPr>
          <a:lstStyle/>
          <a:p>
            <a:pPr marL="180975" indent="-171450">
              <a:spcBef>
                <a:spcPts val="285"/>
              </a:spcBef>
              <a:buFont typeface="Arial MT"/>
              <a:buChar char="•"/>
              <a:tabLst>
                <a:tab pos="180975" algn="l"/>
              </a:tabLst>
            </a:pPr>
            <a:r>
              <a:rPr sz="2100" spc="-11" dirty="0">
                <a:latin typeface="Calibri"/>
                <a:cs typeface="Calibri"/>
              </a:rPr>
              <a:t>Category-independent</a:t>
            </a:r>
            <a:r>
              <a:rPr sz="2100" spc="38" dirty="0">
                <a:latin typeface="Calibri"/>
                <a:cs typeface="Calibri"/>
              </a:rPr>
              <a:t> </a:t>
            </a:r>
            <a:r>
              <a:rPr sz="2100" spc="-8" dirty="0">
                <a:latin typeface="Calibri"/>
                <a:cs typeface="Calibri"/>
              </a:rPr>
              <a:t>region</a:t>
            </a:r>
            <a:r>
              <a:rPr sz="2100" spc="8" dirty="0">
                <a:latin typeface="Calibri"/>
                <a:cs typeface="Calibri"/>
              </a:rPr>
              <a:t> </a:t>
            </a:r>
            <a:r>
              <a:rPr sz="2100" spc="-11" dirty="0">
                <a:latin typeface="Calibri"/>
                <a:cs typeface="Calibri"/>
              </a:rPr>
              <a:t>proposals:</a:t>
            </a:r>
            <a:endParaRPr sz="2100">
              <a:latin typeface="Calibri"/>
              <a:cs typeface="Calibri"/>
            </a:endParaRPr>
          </a:p>
          <a:p>
            <a:pPr marL="523875" lvl="1" indent="-171926">
              <a:spcBef>
                <a:spcPts val="184"/>
              </a:spcBef>
              <a:buFont typeface="Arial MT"/>
              <a:buChar char="•"/>
              <a:tabLst>
                <a:tab pos="524351" algn="l"/>
              </a:tabLst>
            </a:pPr>
            <a:r>
              <a:rPr spc="-8" dirty="0">
                <a:latin typeface="Calibri"/>
                <a:cs typeface="Calibri"/>
              </a:rPr>
              <a:t>Defines</a:t>
            </a:r>
            <a:r>
              <a:rPr dirty="0">
                <a:latin typeface="Calibri"/>
                <a:cs typeface="Calibri"/>
              </a:rPr>
              <a:t> the</a:t>
            </a:r>
            <a:r>
              <a:rPr spc="-11" dirty="0">
                <a:latin typeface="Calibri"/>
                <a:cs typeface="Calibri"/>
              </a:rPr>
              <a:t> </a:t>
            </a:r>
            <a:r>
              <a:rPr spc="-4" dirty="0">
                <a:latin typeface="Calibri"/>
                <a:cs typeface="Calibri"/>
              </a:rPr>
              <a:t>set of</a:t>
            </a:r>
            <a:r>
              <a:rPr spc="-8" dirty="0">
                <a:latin typeface="Calibri"/>
                <a:cs typeface="Calibri"/>
              </a:rPr>
              <a:t> candidate</a:t>
            </a:r>
            <a:r>
              <a:rPr spc="-11" dirty="0">
                <a:latin typeface="Calibri"/>
                <a:cs typeface="Calibri"/>
              </a:rPr>
              <a:t> </a:t>
            </a:r>
            <a:r>
              <a:rPr spc="-4" dirty="0">
                <a:latin typeface="Calibri"/>
                <a:cs typeface="Calibri"/>
              </a:rPr>
              <a:t>regions </a:t>
            </a:r>
            <a:r>
              <a:rPr spc="-15" dirty="0">
                <a:latin typeface="Calibri"/>
                <a:cs typeface="Calibri"/>
              </a:rPr>
              <a:t>for</a:t>
            </a:r>
            <a:r>
              <a:rPr spc="-4" dirty="0">
                <a:latin typeface="Calibri"/>
                <a:cs typeface="Calibri"/>
              </a:rPr>
              <a:t> </a:t>
            </a:r>
            <a:r>
              <a:rPr dirty="0">
                <a:latin typeface="Calibri"/>
                <a:cs typeface="Calibri"/>
              </a:rPr>
              <a:t>the</a:t>
            </a:r>
            <a:r>
              <a:rPr spc="-15" dirty="0">
                <a:latin typeface="Calibri"/>
                <a:cs typeface="Calibri"/>
              </a:rPr>
              <a:t> </a:t>
            </a:r>
            <a:r>
              <a:rPr spc="-26" dirty="0">
                <a:latin typeface="Calibri"/>
                <a:cs typeface="Calibri"/>
              </a:rPr>
              <a:t>detector.</a:t>
            </a:r>
            <a:endParaRPr>
              <a:latin typeface="Calibri"/>
              <a:cs typeface="Calibri"/>
            </a:endParaRPr>
          </a:p>
          <a:p>
            <a:pPr marL="180975" indent="-171450">
              <a:spcBef>
                <a:spcPts val="472"/>
              </a:spcBef>
              <a:buFont typeface="Arial MT"/>
              <a:buChar char="•"/>
              <a:tabLst>
                <a:tab pos="180975" algn="l"/>
              </a:tabLst>
            </a:pPr>
            <a:r>
              <a:rPr sz="2100" spc="-4" dirty="0">
                <a:latin typeface="Calibri"/>
                <a:cs typeface="Calibri"/>
              </a:rPr>
              <a:t>A</a:t>
            </a:r>
            <a:r>
              <a:rPr sz="2100" spc="4" dirty="0">
                <a:latin typeface="Calibri"/>
                <a:cs typeface="Calibri"/>
              </a:rPr>
              <a:t> </a:t>
            </a:r>
            <a:r>
              <a:rPr sz="2100" spc="-11" dirty="0">
                <a:latin typeface="Calibri"/>
                <a:cs typeface="Calibri"/>
              </a:rPr>
              <a:t>large</a:t>
            </a:r>
            <a:r>
              <a:rPr sz="2100" spc="-19" dirty="0">
                <a:latin typeface="Calibri"/>
                <a:cs typeface="Calibri"/>
              </a:rPr>
              <a:t> </a:t>
            </a:r>
            <a:r>
              <a:rPr sz="2100" spc="-11" dirty="0">
                <a:latin typeface="Calibri"/>
                <a:cs typeface="Calibri"/>
              </a:rPr>
              <a:t>convolutional</a:t>
            </a:r>
            <a:r>
              <a:rPr sz="2100" spc="19" dirty="0">
                <a:latin typeface="Calibri"/>
                <a:cs typeface="Calibri"/>
              </a:rPr>
              <a:t> </a:t>
            </a:r>
            <a:r>
              <a:rPr sz="2100" spc="-15" dirty="0">
                <a:latin typeface="Calibri"/>
                <a:cs typeface="Calibri"/>
              </a:rPr>
              <a:t>neural</a:t>
            </a:r>
            <a:r>
              <a:rPr sz="2100" spc="11" dirty="0">
                <a:latin typeface="Calibri"/>
                <a:cs typeface="Calibri"/>
              </a:rPr>
              <a:t> </a:t>
            </a:r>
            <a:r>
              <a:rPr sz="2100" spc="-8" dirty="0">
                <a:latin typeface="Calibri"/>
                <a:cs typeface="Calibri"/>
              </a:rPr>
              <a:t>network:</a:t>
            </a:r>
            <a:endParaRPr sz="2100">
              <a:latin typeface="Calibri"/>
              <a:cs typeface="Calibri"/>
            </a:endParaRPr>
          </a:p>
          <a:p>
            <a:pPr marL="523875" lvl="1" indent="-171926">
              <a:spcBef>
                <a:spcPts val="184"/>
              </a:spcBef>
              <a:buFont typeface="Arial MT"/>
              <a:buChar char="•"/>
              <a:tabLst>
                <a:tab pos="524351" algn="l"/>
              </a:tabLst>
            </a:pPr>
            <a:r>
              <a:rPr spc="-4" dirty="0">
                <a:latin typeface="Calibri"/>
                <a:cs typeface="Calibri"/>
              </a:rPr>
              <a:t>Extracts</a:t>
            </a:r>
            <a:r>
              <a:rPr spc="-38" dirty="0">
                <a:latin typeface="Calibri"/>
                <a:cs typeface="Calibri"/>
              </a:rPr>
              <a:t> </a:t>
            </a:r>
            <a:r>
              <a:rPr dirty="0">
                <a:latin typeface="Calibri"/>
                <a:cs typeface="Calibri"/>
              </a:rPr>
              <a:t>a</a:t>
            </a:r>
            <a:r>
              <a:rPr spc="-8" dirty="0">
                <a:latin typeface="Calibri"/>
                <a:cs typeface="Calibri"/>
              </a:rPr>
              <a:t> fixed-length</a:t>
            </a:r>
            <a:r>
              <a:rPr spc="-15" dirty="0">
                <a:latin typeface="Calibri"/>
                <a:cs typeface="Calibri"/>
              </a:rPr>
              <a:t> feature</a:t>
            </a:r>
            <a:r>
              <a:rPr spc="4" dirty="0">
                <a:latin typeface="Calibri"/>
                <a:cs typeface="Calibri"/>
              </a:rPr>
              <a:t> </a:t>
            </a:r>
            <a:r>
              <a:rPr spc="-8" dirty="0">
                <a:latin typeface="Calibri"/>
                <a:cs typeface="Calibri"/>
              </a:rPr>
              <a:t>vector</a:t>
            </a:r>
            <a:r>
              <a:rPr spc="-19" dirty="0">
                <a:latin typeface="Calibri"/>
                <a:cs typeface="Calibri"/>
              </a:rPr>
              <a:t> </a:t>
            </a:r>
            <a:r>
              <a:rPr spc="-11" dirty="0">
                <a:latin typeface="Calibri"/>
                <a:cs typeface="Calibri"/>
              </a:rPr>
              <a:t>from</a:t>
            </a:r>
            <a:r>
              <a:rPr spc="-4" dirty="0">
                <a:latin typeface="Calibri"/>
                <a:cs typeface="Calibri"/>
              </a:rPr>
              <a:t> </a:t>
            </a:r>
            <a:r>
              <a:rPr dirty="0">
                <a:latin typeface="Calibri"/>
                <a:cs typeface="Calibri"/>
              </a:rPr>
              <a:t>each</a:t>
            </a:r>
            <a:r>
              <a:rPr spc="-19" dirty="0">
                <a:latin typeface="Calibri"/>
                <a:cs typeface="Calibri"/>
              </a:rPr>
              <a:t> </a:t>
            </a:r>
            <a:r>
              <a:rPr spc="-4" dirty="0">
                <a:latin typeface="Calibri"/>
                <a:cs typeface="Calibri"/>
              </a:rPr>
              <a:t>region.</a:t>
            </a:r>
            <a:endParaRPr>
              <a:latin typeface="Calibri"/>
              <a:cs typeface="Calibri"/>
            </a:endParaRPr>
          </a:p>
          <a:p>
            <a:pPr marL="180975" marR="3810" indent="-171450">
              <a:lnSpc>
                <a:spcPts val="2265"/>
              </a:lnSpc>
              <a:spcBef>
                <a:spcPts val="765"/>
              </a:spcBef>
              <a:buFont typeface="Arial MT"/>
              <a:buChar char="•"/>
              <a:tabLst>
                <a:tab pos="180975" algn="l"/>
              </a:tabLst>
            </a:pPr>
            <a:r>
              <a:rPr sz="2100" spc="-4" dirty="0">
                <a:latin typeface="Calibri"/>
                <a:cs typeface="Calibri"/>
              </a:rPr>
              <a:t>A</a:t>
            </a:r>
            <a:r>
              <a:rPr sz="2100" spc="15" dirty="0">
                <a:latin typeface="Calibri"/>
                <a:cs typeface="Calibri"/>
              </a:rPr>
              <a:t> </a:t>
            </a:r>
            <a:r>
              <a:rPr sz="2100" spc="-8" dirty="0">
                <a:latin typeface="Calibri"/>
                <a:cs typeface="Calibri"/>
              </a:rPr>
              <a:t>set</a:t>
            </a:r>
            <a:r>
              <a:rPr sz="2100" dirty="0">
                <a:latin typeface="Calibri"/>
                <a:cs typeface="Calibri"/>
              </a:rPr>
              <a:t> </a:t>
            </a:r>
            <a:r>
              <a:rPr sz="2100" spc="-4" dirty="0">
                <a:latin typeface="Calibri"/>
                <a:cs typeface="Calibri"/>
              </a:rPr>
              <a:t>of</a:t>
            </a:r>
            <a:r>
              <a:rPr sz="2100" spc="11" dirty="0">
                <a:latin typeface="Calibri"/>
                <a:cs typeface="Calibri"/>
              </a:rPr>
              <a:t> </a:t>
            </a:r>
            <a:r>
              <a:rPr sz="2100" spc="-4" dirty="0">
                <a:latin typeface="Calibri"/>
                <a:cs typeface="Calibri"/>
              </a:rPr>
              <a:t>class</a:t>
            </a:r>
            <a:r>
              <a:rPr sz="2100" spc="15" dirty="0">
                <a:latin typeface="Calibri"/>
                <a:cs typeface="Calibri"/>
              </a:rPr>
              <a:t> </a:t>
            </a:r>
            <a:r>
              <a:rPr sz="2100" spc="-8" dirty="0">
                <a:latin typeface="Calibri"/>
                <a:cs typeface="Calibri"/>
              </a:rPr>
              <a:t>specific</a:t>
            </a:r>
            <a:r>
              <a:rPr sz="2100" spc="19" dirty="0">
                <a:latin typeface="Calibri"/>
                <a:cs typeface="Calibri"/>
              </a:rPr>
              <a:t> </a:t>
            </a:r>
            <a:r>
              <a:rPr sz="2100" spc="-8" dirty="0">
                <a:latin typeface="Calibri"/>
                <a:cs typeface="Calibri"/>
              </a:rPr>
              <a:t>linear</a:t>
            </a:r>
            <a:r>
              <a:rPr sz="2100" spc="11" dirty="0">
                <a:latin typeface="Calibri"/>
                <a:cs typeface="Calibri"/>
              </a:rPr>
              <a:t> </a:t>
            </a:r>
            <a:r>
              <a:rPr sz="2100" spc="-8" dirty="0">
                <a:latin typeface="Calibri"/>
                <a:cs typeface="Calibri"/>
              </a:rPr>
              <a:t>SVMs:</a:t>
            </a:r>
            <a:r>
              <a:rPr sz="2100" spc="19" dirty="0">
                <a:latin typeface="Calibri"/>
                <a:cs typeface="Calibri"/>
              </a:rPr>
              <a:t> </a:t>
            </a:r>
            <a:r>
              <a:rPr sz="2100" spc="-11" dirty="0">
                <a:latin typeface="Calibri"/>
                <a:cs typeface="Calibri"/>
              </a:rPr>
              <a:t>provides</a:t>
            </a:r>
            <a:r>
              <a:rPr sz="2100" spc="23" dirty="0">
                <a:latin typeface="Calibri"/>
                <a:cs typeface="Calibri"/>
              </a:rPr>
              <a:t> </a:t>
            </a:r>
            <a:r>
              <a:rPr sz="2100" spc="-8" dirty="0">
                <a:latin typeface="Calibri"/>
                <a:cs typeface="Calibri"/>
              </a:rPr>
              <a:t>binary</a:t>
            </a:r>
            <a:r>
              <a:rPr sz="2100" spc="23" dirty="0">
                <a:latin typeface="Calibri"/>
                <a:cs typeface="Calibri"/>
              </a:rPr>
              <a:t> </a:t>
            </a:r>
            <a:r>
              <a:rPr sz="2100" spc="-8" dirty="0">
                <a:latin typeface="Calibri"/>
                <a:cs typeface="Calibri"/>
              </a:rPr>
              <a:t>classification</a:t>
            </a:r>
            <a:r>
              <a:rPr sz="2100" spc="15" dirty="0">
                <a:latin typeface="Calibri"/>
                <a:cs typeface="Calibri"/>
              </a:rPr>
              <a:t> </a:t>
            </a:r>
            <a:r>
              <a:rPr sz="2100" spc="-23" dirty="0">
                <a:latin typeface="Calibri"/>
                <a:cs typeface="Calibri"/>
              </a:rPr>
              <a:t>for </a:t>
            </a:r>
            <a:r>
              <a:rPr sz="2100" spc="-461" dirty="0">
                <a:latin typeface="Calibri"/>
                <a:cs typeface="Calibri"/>
              </a:rPr>
              <a:t> </a:t>
            </a:r>
            <a:r>
              <a:rPr sz="2100" spc="-4" dirty="0">
                <a:latin typeface="Calibri"/>
                <a:cs typeface="Calibri"/>
              </a:rPr>
              <a:t>each</a:t>
            </a:r>
            <a:r>
              <a:rPr sz="2100" spc="-8" dirty="0">
                <a:latin typeface="Calibri"/>
                <a:cs typeface="Calibri"/>
              </a:rPr>
              <a:t> proposal.</a:t>
            </a:r>
            <a:endParaRPr sz="2100">
              <a:latin typeface="Calibri"/>
              <a:cs typeface="Calibri"/>
            </a:endParaRPr>
          </a:p>
        </p:txBody>
      </p:sp>
      <p:sp>
        <p:nvSpPr>
          <p:cNvPr id="10" name="Title 1">
            <a:extLst>
              <a:ext uri="{FF2B5EF4-FFF2-40B4-BE49-F238E27FC236}">
                <a16:creationId xmlns:a16="http://schemas.microsoft.com/office/drawing/2014/main" id="{327AFBAA-617A-CE1D-C4D7-A6F66C55EE70}"/>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11" name="Picture 2" descr="E:\NIET\Project\xLogo11.png.pagespeed.ic.pydHLuCQEZ.png">
            <a:extLst>
              <a:ext uri="{FF2B5EF4-FFF2-40B4-BE49-F238E27FC236}">
                <a16:creationId xmlns:a16="http://schemas.microsoft.com/office/drawing/2014/main" id="{81617FCA-8CEC-0BF1-9EFE-53ED03627F1A}"/>
              </a:ext>
            </a:extLst>
          </p:cNvPr>
          <p:cNvPicPr>
            <a:picLocks noChangeAspect="1" noChangeArrowheads="1"/>
          </p:cNvPicPr>
          <p:nvPr/>
        </p:nvPicPr>
        <p:blipFill>
          <a:blip r:embed="rId5"/>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3797584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11">
            <a:extLst>
              <a:ext uri="{FF2B5EF4-FFF2-40B4-BE49-F238E27FC236}">
                <a16:creationId xmlns:a16="http://schemas.microsoft.com/office/drawing/2014/main" id="{97E10CFE-F886-4849-8ED2-2A4FB0811591}"/>
              </a:ext>
            </a:extLst>
          </p:cNvPr>
          <p:cNvGraphicFramePr>
            <a:graphicFrameLocks noGrp="1"/>
          </p:cNvGraphicFramePr>
          <p:nvPr>
            <p:ph idx="1"/>
            <p:extLst>
              <p:ext uri="{D42A27DB-BD31-4B8C-83A1-F6EECF244321}">
                <p14:modId xmlns:p14="http://schemas.microsoft.com/office/powerpoint/2010/main" val="2980427597"/>
              </p:ext>
            </p:extLst>
          </p:nvPr>
        </p:nvGraphicFramePr>
        <p:xfrm>
          <a:off x="152403" y="1219201"/>
          <a:ext cx="8839199" cy="4343401"/>
        </p:xfrm>
        <a:graphic>
          <a:graphicData uri="http://schemas.openxmlformats.org/drawingml/2006/table">
            <a:tbl>
              <a:tblPr>
                <a:tableStyleId>{D7AC3CCA-C797-4891-BE02-D94E43425B78}</a:tableStyleId>
              </a:tblPr>
              <a:tblGrid>
                <a:gridCol w="1622065">
                  <a:extLst>
                    <a:ext uri="{9D8B030D-6E8A-4147-A177-3AD203B41FA5}">
                      <a16:colId xmlns:a16="http://schemas.microsoft.com/office/drawing/2014/main" val="336454987"/>
                    </a:ext>
                  </a:extLst>
                </a:gridCol>
                <a:gridCol w="407168">
                  <a:extLst>
                    <a:ext uri="{9D8B030D-6E8A-4147-A177-3AD203B41FA5}">
                      <a16:colId xmlns:a16="http://schemas.microsoft.com/office/drawing/2014/main" val="2419786324"/>
                    </a:ext>
                  </a:extLst>
                </a:gridCol>
                <a:gridCol w="463661">
                  <a:extLst>
                    <a:ext uri="{9D8B030D-6E8A-4147-A177-3AD203B41FA5}">
                      <a16:colId xmlns:a16="http://schemas.microsoft.com/office/drawing/2014/main" val="2116179407"/>
                    </a:ext>
                  </a:extLst>
                </a:gridCol>
                <a:gridCol w="643026">
                  <a:extLst>
                    <a:ext uri="{9D8B030D-6E8A-4147-A177-3AD203B41FA5}">
                      <a16:colId xmlns:a16="http://schemas.microsoft.com/office/drawing/2014/main" val="4150870881"/>
                    </a:ext>
                  </a:extLst>
                </a:gridCol>
                <a:gridCol w="643026">
                  <a:extLst>
                    <a:ext uri="{9D8B030D-6E8A-4147-A177-3AD203B41FA5}">
                      <a16:colId xmlns:a16="http://schemas.microsoft.com/office/drawing/2014/main" val="1959501051"/>
                    </a:ext>
                  </a:extLst>
                </a:gridCol>
                <a:gridCol w="643026">
                  <a:extLst>
                    <a:ext uri="{9D8B030D-6E8A-4147-A177-3AD203B41FA5}">
                      <a16:colId xmlns:a16="http://schemas.microsoft.com/office/drawing/2014/main" val="714186528"/>
                    </a:ext>
                  </a:extLst>
                </a:gridCol>
                <a:gridCol w="643026">
                  <a:extLst>
                    <a:ext uri="{9D8B030D-6E8A-4147-A177-3AD203B41FA5}">
                      <a16:colId xmlns:a16="http://schemas.microsoft.com/office/drawing/2014/main" val="1947496999"/>
                    </a:ext>
                  </a:extLst>
                </a:gridCol>
                <a:gridCol w="643026">
                  <a:extLst>
                    <a:ext uri="{9D8B030D-6E8A-4147-A177-3AD203B41FA5}">
                      <a16:colId xmlns:a16="http://schemas.microsoft.com/office/drawing/2014/main" val="1278955555"/>
                    </a:ext>
                  </a:extLst>
                </a:gridCol>
                <a:gridCol w="643026">
                  <a:extLst>
                    <a:ext uri="{9D8B030D-6E8A-4147-A177-3AD203B41FA5}">
                      <a16:colId xmlns:a16="http://schemas.microsoft.com/office/drawing/2014/main" val="293989632"/>
                    </a:ext>
                  </a:extLst>
                </a:gridCol>
                <a:gridCol w="560586">
                  <a:extLst>
                    <a:ext uri="{9D8B030D-6E8A-4147-A177-3AD203B41FA5}">
                      <a16:colId xmlns:a16="http://schemas.microsoft.com/office/drawing/2014/main" val="2587493755"/>
                    </a:ext>
                  </a:extLst>
                </a:gridCol>
                <a:gridCol w="643026">
                  <a:extLst>
                    <a:ext uri="{9D8B030D-6E8A-4147-A177-3AD203B41FA5}">
                      <a16:colId xmlns:a16="http://schemas.microsoft.com/office/drawing/2014/main" val="3619800553"/>
                    </a:ext>
                  </a:extLst>
                </a:gridCol>
                <a:gridCol w="560586">
                  <a:extLst>
                    <a:ext uri="{9D8B030D-6E8A-4147-A177-3AD203B41FA5}">
                      <a16:colId xmlns:a16="http://schemas.microsoft.com/office/drawing/2014/main" val="3634469593"/>
                    </a:ext>
                  </a:extLst>
                </a:gridCol>
                <a:gridCol w="686084">
                  <a:extLst>
                    <a:ext uri="{9D8B030D-6E8A-4147-A177-3AD203B41FA5}">
                      <a16:colId xmlns:a16="http://schemas.microsoft.com/office/drawing/2014/main" val="1787714184"/>
                    </a:ext>
                  </a:extLst>
                </a:gridCol>
                <a:gridCol w="37867">
                  <a:extLst>
                    <a:ext uri="{9D8B030D-6E8A-4147-A177-3AD203B41FA5}">
                      <a16:colId xmlns:a16="http://schemas.microsoft.com/office/drawing/2014/main" val="2421800470"/>
                    </a:ext>
                  </a:extLst>
                </a:gridCol>
              </a:tblGrid>
              <a:tr h="653707">
                <a:tc gridSpan="14">
                  <a:txBody>
                    <a:bodyPr/>
                    <a:lstStyle/>
                    <a:p>
                      <a:pPr algn="ctr">
                        <a:lnSpc>
                          <a:spcPct val="106000"/>
                        </a:lnSpc>
                        <a:spcAft>
                          <a:spcPts val="0"/>
                        </a:spcAft>
                      </a:pPr>
                      <a:r>
                        <a:rPr lang="en-US" sz="1800" kern="1200" dirty="0">
                          <a:effectLst/>
                        </a:rPr>
                        <a:t>Computer vision</a:t>
                      </a:r>
                      <a:endParaRPr lang="en-IN" sz="1800" b="1" dirty="0">
                        <a:effectLst/>
                        <a:latin typeface="+mn-lt"/>
                        <a:ea typeface="Calibri" panose="020F0502020204030204" pitchFamily="34" charset="0"/>
                        <a:cs typeface="Times New Roman" panose="02020603050405020304" pitchFamily="18" charset="0"/>
                      </a:endParaRPr>
                    </a:p>
                  </a:txBody>
                  <a:tcPr marL="9525" marR="9525" marT="9525" marB="0" anchor="ct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807401935"/>
                  </a:ext>
                </a:extLst>
              </a:tr>
              <a:tr h="743829">
                <a:tc>
                  <a:txBody>
                    <a:bodyPr/>
                    <a:lstStyle/>
                    <a:p>
                      <a:pPr algn="ctr">
                        <a:lnSpc>
                          <a:spcPct val="106000"/>
                        </a:lnSpc>
                        <a:spcAft>
                          <a:spcPts val="0"/>
                        </a:spcAft>
                      </a:pPr>
                      <a:r>
                        <a:rPr lang="en-US" sz="1800" kern="1200" dirty="0">
                          <a:effectLst/>
                        </a:rPr>
                        <a:t>CO.K</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kern="1200" dirty="0">
                          <a:effectLst/>
                        </a:rPr>
                        <a:t>PO1</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kern="1200" dirty="0">
                          <a:effectLst/>
                        </a:rPr>
                        <a:t>PO2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kern="1200" dirty="0">
                          <a:effectLst/>
                        </a:rPr>
                        <a:t>PO3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kern="1200" dirty="0">
                          <a:effectLst/>
                        </a:rPr>
                        <a:t>PO4</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kern="1200" dirty="0">
                          <a:effectLst/>
                        </a:rPr>
                        <a:t>PO5</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kern="1200" dirty="0">
                          <a:effectLst/>
                        </a:rPr>
                        <a:t>PO6</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kern="1200" dirty="0">
                          <a:effectLst/>
                        </a:rPr>
                        <a:t>PO7</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kern="1200">
                          <a:effectLst/>
                        </a:rPr>
                        <a:t>PO8</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kern="1200">
                          <a:effectLst/>
                        </a:rPr>
                        <a:t>PO9</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kern="1200">
                          <a:effectLst/>
                        </a:rPr>
                        <a:t>PO10</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kern="1200">
                          <a:effectLst/>
                        </a:rPr>
                        <a:t>PO11</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kern="1200" dirty="0">
                          <a:effectLst/>
                        </a:rPr>
                        <a:t>PO12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07000"/>
                        </a:lnSpc>
                        <a:spcAft>
                          <a:spcPts val="800"/>
                        </a:spcAft>
                      </a:pPr>
                      <a:r>
                        <a:rPr lang="en-IN" sz="1800">
                          <a:effectLst/>
                        </a:rPr>
                        <a:t>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403446412"/>
                  </a:ext>
                </a:extLst>
              </a:tr>
              <a:tr h="484538">
                <a:tc>
                  <a:txBody>
                    <a:bodyPr/>
                    <a:lstStyle/>
                    <a:p>
                      <a:pPr algn="ctr">
                        <a:lnSpc>
                          <a:spcPct val="106000"/>
                        </a:lnSpc>
                        <a:spcAft>
                          <a:spcPts val="0"/>
                        </a:spcAft>
                      </a:pPr>
                      <a:r>
                        <a:rPr lang="en-US"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Subject code</a:t>
                      </a: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3</a:t>
                      </a: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2</a:t>
                      </a: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1</a:t>
                      </a: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07000"/>
                        </a:lnSpc>
                        <a:spcAft>
                          <a:spcPts val="800"/>
                        </a:spcAft>
                      </a:pPr>
                      <a:r>
                        <a:rPr lang="en-IN" sz="1800">
                          <a:effectLst/>
                        </a:rPr>
                        <a:t>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785205472"/>
                  </a:ext>
                </a:extLst>
              </a:tr>
              <a:tr h="474096">
                <a:tc>
                  <a:txBody>
                    <a:bodyPr/>
                    <a:lstStyle/>
                    <a:p>
                      <a:pPr marL="0" marR="0" lvl="0" indent="0" algn="ctr" defTabSz="685800" rtl="0" eaLnBrk="1" fontAlgn="auto" latinLnBrk="0" hangingPunct="1">
                        <a:lnSpc>
                          <a:spcPct val="106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rPr>
                        <a:t>Subject code</a:t>
                      </a:r>
                      <a:endParaRPr kumimoji="0" lang="en-IN" sz="18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2</a:t>
                      </a: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1</a:t>
                      </a: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07000"/>
                        </a:lnSpc>
                        <a:spcAft>
                          <a:spcPts val="800"/>
                        </a:spcAft>
                      </a:pPr>
                      <a:r>
                        <a:rPr lang="en-IN" sz="1800">
                          <a:effectLst/>
                        </a:rPr>
                        <a:t>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71837788"/>
                  </a:ext>
                </a:extLst>
              </a:tr>
              <a:tr h="463651">
                <a:tc>
                  <a:txBody>
                    <a:bodyPr/>
                    <a:lstStyle/>
                    <a:p>
                      <a:pPr marL="0" marR="0" lvl="0" indent="0" algn="ctr" defTabSz="685800" rtl="0" eaLnBrk="1" fontAlgn="auto" latinLnBrk="0" hangingPunct="1">
                        <a:lnSpc>
                          <a:spcPct val="106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rPr>
                        <a:t>Subject code</a:t>
                      </a:r>
                      <a:endParaRPr kumimoji="0" lang="en-IN" sz="18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2</a:t>
                      </a: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3</a:t>
                      </a: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07000"/>
                        </a:lnSpc>
                        <a:spcAft>
                          <a:spcPts val="800"/>
                        </a:spcAft>
                      </a:pPr>
                      <a:r>
                        <a:rPr lang="en-IN" sz="1800">
                          <a:effectLst/>
                        </a:rPr>
                        <a:t>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653856071"/>
                  </a:ext>
                </a:extLst>
              </a:tr>
              <a:tr h="484538">
                <a:tc>
                  <a:txBody>
                    <a:bodyPr/>
                    <a:lstStyle/>
                    <a:p>
                      <a:pPr marL="0" marR="0" lvl="0" indent="0" algn="ctr" defTabSz="685800" rtl="0" eaLnBrk="1" fontAlgn="auto" latinLnBrk="0" hangingPunct="1">
                        <a:lnSpc>
                          <a:spcPct val="106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rPr>
                        <a:t>Subject code</a:t>
                      </a:r>
                      <a:endParaRPr kumimoji="0" lang="en-IN" sz="18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3</a:t>
                      </a: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3</a:t>
                      </a: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2</a:t>
                      </a: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07000"/>
                        </a:lnSpc>
                        <a:spcAft>
                          <a:spcPts val="800"/>
                        </a:spcAft>
                      </a:pPr>
                      <a:r>
                        <a:rPr lang="en-IN" sz="1800">
                          <a:effectLst/>
                        </a:rPr>
                        <a:t>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433960778"/>
                  </a:ext>
                </a:extLst>
              </a:tr>
              <a:tr h="474096">
                <a:tc>
                  <a:txBody>
                    <a:bodyPr/>
                    <a:lstStyle/>
                    <a:p>
                      <a:pPr marL="0" marR="0" lvl="0" indent="0" algn="ctr" defTabSz="685800" rtl="0" eaLnBrk="1" fontAlgn="auto" latinLnBrk="0" hangingPunct="1">
                        <a:lnSpc>
                          <a:spcPct val="106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rPr>
                        <a:t>Subject code</a:t>
                      </a:r>
                      <a:endParaRPr kumimoji="0" lang="en-IN" sz="18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dirty="0">
                          <a:effectLst/>
                          <a:latin typeface="Calibri" panose="020F0502020204030204" pitchFamily="34" charset="0"/>
                          <a:ea typeface="Calibri" panose="020F0502020204030204" pitchFamily="34" charset="0"/>
                          <a:cs typeface="Times New Roman" panose="02020603050405020304" pitchFamily="18" charset="0"/>
                        </a:rPr>
                        <a:t>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dirty="0">
                          <a:effectLst/>
                          <a:latin typeface="Calibri" panose="020F0502020204030204" pitchFamily="34" charset="0"/>
                          <a:ea typeface="Calibri" panose="020F0502020204030204" pitchFamily="34" charset="0"/>
                          <a:cs typeface="Times New Roman" panose="02020603050405020304" pitchFamily="18" charset="0"/>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dirty="0">
                          <a:effectLst/>
                          <a:latin typeface="Calibri" panose="020F0502020204030204" pitchFamily="34" charset="0"/>
                          <a:ea typeface="Calibri" panose="020F0502020204030204" pitchFamily="34" charset="0"/>
                          <a:cs typeface="Times New Roman" panose="02020603050405020304" pitchFamily="18" charset="0"/>
                        </a:rPr>
                        <a:t>1</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dirty="0">
                          <a:effectLst/>
                          <a:latin typeface="Calibri" panose="020F0502020204030204" pitchFamily="34" charset="0"/>
                          <a:ea typeface="Calibri" panose="020F0502020204030204" pitchFamily="34" charset="0"/>
                          <a:cs typeface="Times New Roman" panose="02020603050405020304" pitchFamily="18" charset="0"/>
                        </a:rPr>
                        <a:t>1</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07000"/>
                        </a:lnSpc>
                        <a:spcAft>
                          <a:spcPts val="800"/>
                        </a:spcAft>
                      </a:pPr>
                      <a:r>
                        <a:rPr lang="en-IN" sz="1800">
                          <a:effectLst/>
                        </a:rPr>
                        <a:t>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56706185"/>
                  </a:ext>
                </a:extLst>
              </a:tr>
              <a:tr h="564946">
                <a:tc>
                  <a:txBody>
                    <a:bodyPr/>
                    <a:lstStyle/>
                    <a:p>
                      <a:pPr algn="ctr">
                        <a:lnSpc>
                          <a:spcPct val="106000"/>
                        </a:lnSpc>
                        <a:spcAft>
                          <a:spcPts val="0"/>
                        </a:spcAft>
                      </a:pP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avg</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07000"/>
                        </a:lnSpc>
                        <a:spcAft>
                          <a:spcPts val="800"/>
                        </a:spcAft>
                      </a:pPr>
                      <a:r>
                        <a:rPr lang="en-IN" sz="1800" dirty="0">
                          <a:effectLst/>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763174887"/>
                  </a:ext>
                </a:extLst>
              </a:tr>
            </a:tbl>
          </a:graphicData>
        </a:graphic>
      </p:graphicFrame>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2514600" y="6356350"/>
            <a:ext cx="5029200" cy="365125"/>
          </a:xfrm>
        </p:spPr>
        <p:txBody>
          <a:bodyPr/>
          <a:lstStyle/>
          <a:p>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a:p>
        </p:txBody>
      </p:sp>
      <p:sp>
        <p:nvSpPr>
          <p:cNvPr id="7"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CO-PO and PSO Mapping</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426090152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37769" y="957834"/>
            <a:ext cx="8439626" cy="4653915"/>
            <a:chOff x="583691" y="134112"/>
            <a:chExt cx="11252835" cy="6205220"/>
          </a:xfrm>
        </p:grpSpPr>
        <p:pic>
          <p:nvPicPr>
            <p:cNvPr id="3" name="object 3"/>
            <p:cNvPicPr/>
            <p:nvPr/>
          </p:nvPicPr>
          <p:blipFill>
            <a:blip r:embed="rId2" cstate="print"/>
            <a:stretch>
              <a:fillRect/>
            </a:stretch>
          </p:blipFill>
          <p:spPr>
            <a:xfrm>
              <a:off x="583691" y="134112"/>
              <a:ext cx="5371338" cy="1229106"/>
            </a:xfrm>
            <a:prstGeom prst="rect">
              <a:avLst/>
            </a:prstGeom>
          </p:spPr>
        </p:pic>
        <p:pic>
          <p:nvPicPr>
            <p:cNvPr id="4" name="object 4"/>
            <p:cNvPicPr/>
            <p:nvPr/>
          </p:nvPicPr>
          <p:blipFill>
            <a:blip r:embed="rId3" cstate="print"/>
            <a:stretch>
              <a:fillRect/>
            </a:stretch>
          </p:blipFill>
          <p:spPr>
            <a:xfrm>
              <a:off x="5228844" y="134112"/>
              <a:ext cx="893826" cy="1229106"/>
            </a:xfrm>
            <a:prstGeom prst="rect">
              <a:avLst/>
            </a:prstGeom>
          </p:spPr>
        </p:pic>
      </p:grpSp>
      <p:pic>
        <p:nvPicPr>
          <p:cNvPr id="5" name="object 5"/>
          <p:cNvPicPr/>
          <p:nvPr/>
        </p:nvPicPr>
        <p:blipFill>
          <a:blip r:embed="rId4" cstate="print"/>
          <a:stretch>
            <a:fillRect/>
          </a:stretch>
        </p:blipFill>
        <p:spPr>
          <a:xfrm>
            <a:off x="4047363" y="957834"/>
            <a:ext cx="1715072" cy="921830"/>
          </a:xfrm>
          <a:prstGeom prst="rect">
            <a:avLst/>
          </a:prstGeom>
        </p:spPr>
      </p:pic>
      <p:sp>
        <p:nvSpPr>
          <p:cNvPr id="6" name="object 6"/>
          <p:cNvSpPr txBox="1">
            <a:spLocks noGrp="1"/>
          </p:cNvSpPr>
          <p:nvPr>
            <p:ph type="title"/>
          </p:nvPr>
        </p:nvSpPr>
        <p:spPr>
          <a:xfrm>
            <a:off x="687705" y="1057107"/>
            <a:ext cx="4802981" cy="517449"/>
          </a:xfrm>
          <a:prstGeom prst="rect">
            <a:avLst/>
          </a:prstGeom>
        </p:spPr>
        <p:txBody>
          <a:bodyPr vert="horz" wrap="square" lIns="0" tIns="9525" rIns="0" bIns="0" rtlCol="0" anchor="ctr">
            <a:spAutoFit/>
          </a:bodyPr>
          <a:lstStyle/>
          <a:p>
            <a:pPr marL="9525">
              <a:lnSpc>
                <a:spcPct val="100000"/>
              </a:lnSpc>
              <a:spcBef>
                <a:spcPts val="75"/>
              </a:spcBef>
            </a:pPr>
            <a:r>
              <a:rPr spc="-34" dirty="0">
                <a:solidFill>
                  <a:srgbClr val="000000"/>
                </a:solidFill>
              </a:rPr>
              <a:t>Region</a:t>
            </a:r>
            <a:r>
              <a:rPr spc="-86" dirty="0">
                <a:solidFill>
                  <a:srgbClr val="000000"/>
                </a:solidFill>
              </a:rPr>
              <a:t> </a:t>
            </a:r>
            <a:r>
              <a:rPr spc="-23" dirty="0">
                <a:solidFill>
                  <a:srgbClr val="000000"/>
                </a:solidFill>
              </a:rPr>
              <a:t>Based</a:t>
            </a:r>
            <a:r>
              <a:rPr spc="-75" dirty="0">
                <a:solidFill>
                  <a:srgbClr val="000000"/>
                </a:solidFill>
              </a:rPr>
              <a:t> </a:t>
            </a:r>
            <a:r>
              <a:rPr spc="-19" dirty="0">
                <a:solidFill>
                  <a:srgbClr val="000000"/>
                </a:solidFill>
              </a:rPr>
              <a:t>CNN</a:t>
            </a:r>
            <a:r>
              <a:rPr spc="-90" dirty="0">
                <a:solidFill>
                  <a:srgbClr val="000000"/>
                </a:solidFill>
              </a:rPr>
              <a:t> </a:t>
            </a:r>
            <a:r>
              <a:rPr spc="-23" dirty="0">
                <a:solidFill>
                  <a:srgbClr val="000000"/>
                </a:solidFill>
              </a:rPr>
              <a:t>(R-CNN)...</a:t>
            </a:r>
            <a:endParaRPr/>
          </a:p>
        </p:txBody>
      </p:sp>
      <p:sp>
        <p:nvSpPr>
          <p:cNvPr id="7" name="object 7"/>
          <p:cNvSpPr txBox="1"/>
          <p:nvPr/>
        </p:nvSpPr>
        <p:spPr>
          <a:xfrm>
            <a:off x="687705" y="1905839"/>
            <a:ext cx="7721441" cy="1840247"/>
          </a:xfrm>
          <a:prstGeom prst="rect">
            <a:avLst/>
          </a:prstGeom>
        </p:spPr>
        <p:txBody>
          <a:bodyPr vert="horz" wrap="square" lIns="0" tIns="30480" rIns="0" bIns="0" rtlCol="0">
            <a:spAutoFit/>
          </a:bodyPr>
          <a:lstStyle/>
          <a:p>
            <a:pPr marL="180975" indent="-171450">
              <a:spcBef>
                <a:spcPts val="240"/>
              </a:spcBef>
              <a:buFont typeface="Arial MT"/>
              <a:buChar char="•"/>
              <a:tabLst>
                <a:tab pos="180975" algn="l"/>
              </a:tabLst>
            </a:pPr>
            <a:r>
              <a:rPr sz="2100" spc="-8" dirty="0">
                <a:latin typeface="Calibri"/>
                <a:cs typeface="Calibri"/>
              </a:rPr>
              <a:t>Selective</a:t>
            </a:r>
            <a:r>
              <a:rPr sz="2100" spc="-11" dirty="0">
                <a:latin typeface="Calibri"/>
                <a:cs typeface="Calibri"/>
              </a:rPr>
              <a:t> </a:t>
            </a:r>
            <a:r>
              <a:rPr sz="2100" spc="-8" dirty="0">
                <a:latin typeface="Calibri"/>
                <a:cs typeface="Calibri"/>
              </a:rPr>
              <a:t>search</a:t>
            </a:r>
            <a:r>
              <a:rPr sz="2100" spc="-11" dirty="0">
                <a:latin typeface="Calibri"/>
                <a:cs typeface="Calibri"/>
              </a:rPr>
              <a:t> </a:t>
            </a:r>
            <a:r>
              <a:rPr sz="2100" spc="-19" dirty="0">
                <a:latin typeface="Calibri"/>
                <a:cs typeface="Calibri"/>
              </a:rPr>
              <a:t>for</a:t>
            </a:r>
            <a:r>
              <a:rPr sz="2100" spc="-11" dirty="0">
                <a:latin typeface="Calibri"/>
                <a:cs typeface="Calibri"/>
              </a:rPr>
              <a:t> </a:t>
            </a:r>
            <a:r>
              <a:rPr sz="2100" spc="-8" dirty="0">
                <a:latin typeface="Calibri"/>
                <a:cs typeface="Calibri"/>
              </a:rPr>
              <a:t>region</a:t>
            </a:r>
            <a:r>
              <a:rPr sz="2100" spc="4" dirty="0">
                <a:latin typeface="Calibri"/>
                <a:cs typeface="Calibri"/>
              </a:rPr>
              <a:t> </a:t>
            </a:r>
            <a:r>
              <a:rPr sz="2100" spc="-8" dirty="0">
                <a:latin typeface="Calibri"/>
                <a:cs typeface="Calibri"/>
              </a:rPr>
              <a:t>proposals</a:t>
            </a:r>
            <a:endParaRPr sz="2100">
              <a:latin typeface="Calibri"/>
              <a:cs typeface="Calibri"/>
            </a:endParaRPr>
          </a:p>
          <a:p>
            <a:pPr marL="523875" marR="3810" lvl="1" indent="-171450">
              <a:lnSpc>
                <a:spcPts val="2108"/>
              </a:lnSpc>
              <a:spcBef>
                <a:spcPts val="424"/>
              </a:spcBef>
              <a:buFont typeface="Arial MT"/>
              <a:buChar char="•"/>
              <a:tabLst>
                <a:tab pos="524351" algn="l"/>
              </a:tabLst>
            </a:pPr>
            <a:r>
              <a:rPr sz="1950" spc="-8" dirty="0">
                <a:latin typeface="Calibri"/>
                <a:cs typeface="Calibri"/>
              </a:rPr>
              <a:t>Start</a:t>
            </a:r>
            <a:r>
              <a:rPr sz="1950" dirty="0">
                <a:latin typeface="Calibri"/>
                <a:cs typeface="Calibri"/>
              </a:rPr>
              <a:t> with thousands</a:t>
            </a:r>
            <a:r>
              <a:rPr sz="1950" spc="-8" dirty="0">
                <a:latin typeface="Calibri"/>
                <a:cs typeface="Calibri"/>
              </a:rPr>
              <a:t> </a:t>
            </a:r>
            <a:r>
              <a:rPr sz="1950" spc="-4" dirty="0">
                <a:latin typeface="Calibri"/>
                <a:cs typeface="Calibri"/>
              </a:rPr>
              <a:t>of</a:t>
            </a:r>
            <a:r>
              <a:rPr sz="1950" dirty="0">
                <a:latin typeface="Calibri"/>
                <a:cs typeface="Calibri"/>
              </a:rPr>
              <a:t> </a:t>
            </a:r>
            <a:r>
              <a:rPr sz="1950" spc="-11" dirty="0">
                <a:latin typeface="Calibri"/>
                <a:cs typeface="Calibri"/>
              </a:rPr>
              <a:t>tiny</a:t>
            </a:r>
            <a:r>
              <a:rPr sz="1950" spc="-8" dirty="0">
                <a:latin typeface="Calibri"/>
                <a:cs typeface="Calibri"/>
              </a:rPr>
              <a:t> </a:t>
            </a:r>
            <a:r>
              <a:rPr sz="1950" dirty="0">
                <a:latin typeface="Calibri"/>
                <a:cs typeface="Calibri"/>
              </a:rPr>
              <a:t>initial</a:t>
            </a:r>
            <a:r>
              <a:rPr sz="1950" spc="4" dirty="0">
                <a:latin typeface="Calibri"/>
                <a:cs typeface="Calibri"/>
              </a:rPr>
              <a:t> </a:t>
            </a:r>
            <a:r>
              <a:rPr sz="1950" spc="-4" dirty="0">
                <a:latin typeface="Calibri"/>
                <a:cs typeface="Calibri"/>
              </a:rPr>
              <a:t>regions. </a:t>
            </a:r>
            <a:r>
              <a:rPr sz="1950" dirty="0">
                <a:latin typeface="Calibri"/>
                <a:cs typeface="Calibri"/>
              </a:rPr>
              <a:t>(</a:t>
            </a:r>
            <a:r>
              <a:rPr sz="1950" spc="-8" dirty="0">
                <a:latin typeface="Calibri"/>
                <a:cs typeface="Calibri"/>
              </a:rPr>
              <a:t> </a:t>
            </a:r>
            <a:r>
              <a:rPr sz="1950" spc="-4" dirty="0">
                <a:latin typeface="Calibri"/>
                <a:cs typeface="Calibri"/>
              </a:rPr>
              <a:t>divide</a:t>
            </a:r>
            <a:r>
              <a:rPr sz="1950" spc="-8" dirty="0">
                <a:latin typeface="Calibri"/>
                <a:cs typeface="Calibri"/>
              </a:rPr>
              <a:t> </a:t>
            </a:r>
            <a:r>
              <a:rPr sz="1950" dirty="0">
                <a:latin typeface="Calibri"/>
                <a:cs typeface="Calibri"/>
              </a:rPr>
              <a:t>the</a:t>
            </a:r>
            <a:r>
              <a:rPr sz="1950" spc="-11" dirty="0">
                <a:latin typeface="Calibri"/>
                <a:cs typeface="Calibri"/>
              </a:rPr>
              <a:t> </a:t>
            </a:r>
            <a:r>
              <a:rPr sz="1950" spc="-4" dirty="0">
                <a:latin typeface="Calibri"/>
                <a:cs typeface="Calibri"/>
              </a:rPr>
              <a:t>image</a:t>
            </a:r>
            <a:r>
              <a:rPr sz="1950" dirty="0">
                <a:latin typeface="Calibri"/>
                <a:cs typeface="Calibri"/>
              </a:rPr>
              <a:t> </a:t>
            </a:r>
            <a:r>
              <a:rPr sz="1950" spc="-11" dirty="0">
                <a:latin typeface="Calibri"/>
                <a:cs typeface="Calibri"/>
              </a:rPr>
              <a:t>into</a:t>
            </a:r>
            <a:r>
              <a:rPr sz="1950" dirty="0">
                <a:latin typeface="Calibri"/>
                <a:cs typeface="Calibri"/>
              </a:rPr>
              <a:t> a</a:t>
            </a:r>
            <a:r>
              <a:rPr sz="1950" spc="4" dirty="0">
                <a:latin typeface="Calibri"/>
                <a:cs typeface="Calibri"/>
              </a:rPr>
              <a:t> </a:t>
            </a:r>
            <a:r>
              <a:rPr sz="1950" dirty="0">
                <a:latin typeface="Calibri"/>
                <a:cs typeface="Calibri"/>
              </a:rPr>
              <a:t>grid </a:t>
            </a:r>
            <a:r>
              <a:rPr sz="1950" spc="-428" dirty="0">
                <a:latin typeface="Calibri"/>
                <a:cs typeface="Calibri"/>
              </a:rPr>
              <a:t> </a:t>
            </a:r>
            <a:r>
              <a:rPr sz="1950" dirty="0">
                <a:latin typeface="Calibri"/>
                <a:cs typeface="Calibri"/>
              </a:rPr>
              <a:t>and</a:t>
            </a:r>
            <a:r>
              <a:rPr sz="1950" spc="-15" dirty="0">
                <a:latin typeface="Calibri"/>
                <a:cs typeface="Calibri"/>
              </a:rPr>
              <a:t> </a:t>
            </a:r>
            <a:r>
              <a:rPr sz="1950" spc="-8" dirty="0">
                <a:latin typeface="Calibri"/>
                <a:cs typeface="Calibri"/>
              </a:rPr>
              <a:t>process</a:t>
            </a:r>
            <a:r>
              <a:rPr sz="1950" spc="-23" dirty="0">
                <a:latin typeface="Calibri"/>
                <a:cs typeface="Calibri"/>
              </a:rPr>
              <a:t> </a:t>
            </a:r>
            <a:r>
              <a:rPr sz="1950" dirty="0">
                <a:latin typeface="Calibri"/>
                <a:cs typeface="Calibri"/>
              </a:rPr>
              <a:t>the</a:t>
            </a:r>
            <a:r>
              <a:rPr sz="1950" spc="-19" dirty="0">
                <a:latin typeface="Calibri"/>
                <a:cs typeface="Calibri"/>
              </a:rPr>
              <a:t> </a:t>
            </a:r>
            <a:r>
              <a:rPr sz="1950" dirty="0">
                <a:latin typeface="Calibri"/>
                <a:cs typeface="Calibri"/>
              </a:rPr>
              <a:t>grid cells</a:t>
            </a:r>
            <a:r>
              <a:rPr sz="1950" spc="-19" dirty="0">
                <a:latin typeface="Calibri"/>
                <a:cs typeface="Calibri"/>
              </a:rPr>
              <a:t> for</a:t>
            </a:r>
            <a:r>
              <a:rPr sz="1950" spc="-4" dirty="0">
                <a:latin typeface="Calibri"/>
                <a:cs typeface="Calibri"/>
              </a:rPr>
              <a:t> extracting</a:t>
            </a:r>
            <a:r>
              <a:rPr sz="1950" spc="-30" dirty="0">
                <a:latin typeface="Calibri"/>
                <a:cs typeface="Calibri"/>
              </a:rPr>
              <a:t> </a:t>
            </a:r>
            <a:r>
              <a:rPr sz="1950" spc="-8" dirty="0">
                <a:latin typeface="Calibri"/>
                <a:cs typeface="Calibri"/>
              </a:rPr>
              <a:t>information</a:t>
            </a:r>
            <a:r>
              <a:rPr sz="1950" dirty="0">
                <a:latin typeface="Calibri"/>
                <a:cs typeface="Calibri"/>
              </a:rPr>
              <a:t> )</a:t>
            </a:r>
            <a:endParaRPr sz="1950">
              <a:latin typeface="Calibri"/>
              <a:cs typeface="Calibri"/>
            </a:endParaRPr>
          </a:p>
          <a:p>
            <a:pPr lvl="1">
              <a:spcBef>
                <a:spcPts val="11"/>
              </a:spcBef>
              <a:buFont typeface="Arial MT"/>
              <a:buChar char="•"/>
            </a:pPr>
            <a:endParaRPr sz="2325">
              <a:latin typeface="Calibri"/>
              <a:cs typeface="Calibri"/>
            </a:endParaRPr>
          </a:p>
          <a:p>
            <a:pPr marL="523875" marR="346710" lvl="1" indent="-171450">
              <a:lnSpc>
                <a:spcPts val="2108"/>
              </a:lnSpc>
              <a:buFont typeface="Arial MT"/>
              <a:buChar char="•"/>
              <a:tabLst>
                <a:tab pos="524351" algn="l"/>
              </a:tabLst>
            </a:pPr>
            <a:r>
              <a:rPr sz="1950" dirty="0">
                <a:latin typeface="Calibri"/>
                <a:cs typeface="Calibri"/>
              </a:rPr>
              <a:t>Use a </a:t>
            </a:r>
            <a:r>
              <a:rPr sz="1950" spc="-4" dirty="0">
                <a:latin typeface="Calibri"/>
                <a:cs typeface="Calibri"/>
              </a:rPr>
              <a:t>greedy algorithm </a:t>
            </a:r>
            <a:r>
              <a:rPr sz="1950" spc="-11" dirty="0">
                <a:latin typeface="Calibri"/>
                <a:cs typeface="Calibri"/>
              </a:rPr>
              <a:t>to grow </a:t>
            </a:r>
            <a:r>
              <a:rPr sz="1950" dirty="0">
                <a:latin typeface="Calibri"/>
                <a:cs typeface="Calibri"/>
              </a:rPr>
              <a:t>a </a:t>
            </a:r>
            <a:r>
              <a:rPr sz="1950" spc="-4" dirty="0">
                <a:latin typeface="Calibri"/>
                <a:cs typeface="Calibri"/>
              </a:rPr>
              <a:t>region. Similar regions </a:t>
            </a:r>
            <a:r>
              <a:rPr sz="1950" spc="-8" dirty="0">
                <a:latin typeface="Calibri"/>
                <a:cs typeface="Calibri"/>
              </a:rPr>
              <a:t>are merged </a:t>
            </a:r>
            <a:r>
              <a:rPr sz="1950" spc="-431" dirty="0">
                <a:latin typeface="Calibri"/>
                <a:cs typeface="Calibri"/>
              </a:rPr>
              <a:t> </a:t>
            </a:r>
            <a:r>
              <a:rPr sz="1950" dirty="0">
                <a:latin typeface="Calibri"/>
                <a:cs typeface="Calibri"/>
              </a:rPr>
              <a:t>with a </a:t>
            </a:r>
            <a:r>
              <a:rPr sz="1950" spc="-4" dirty="0">
                <a:latin typeface="Calibri"/>
                <a:cs typeface="Calibri"/>
              </a:rPr>
              <a:t>similarity</a:t>
            </a:r>
            <a:r>
              <a:rPr sz="1950" spc="-8" dirty="0">
                <a:latin typeface="Calibri"/>
                <a:cs typeface="Calibri"/>
              </a:rPr>
              <a:t> </a:t>
            </a:r>
            <a:r>
              <a:rPr sz="1950" spc="-4" dirty="0">
                <a:latin typeface="Calibri"/>
                <a:cs typeface="Calibri"/>
              </a:rPr>
              <a:t>measure</a:t>
            </a:r>
            <a:r>
              <a:rPr sz="1950" spc="-19" dirty="0">
                <a:latin typeface="Calibri"/>
                <a:cs typeface="Calibri"/>
              </a:rPr>
              <a:t> </a:t>
            </a:r>
            <a:r>
              <a:rPr sz="1950" dirty="0">
                <a:latin typeface="Calibri"/>
                <a:cs typeface="Calibri"/>
              </a:rPr>
              <a:t>S </a:t>
            </a:r>
            <a:r>
              <a:rPr sz="1950" spc="-4" dirty="0">
                <a:latin typeface="Calibri"/>
                <a:cs typeface="Calibri"/>
              </a:rPr>
              <a:t>between</a:t>
            </a:r>
            <a:r>
              <a:rPr sz="1950" spc="-26" dirty="0">
                <a:latin typeface="Calibri"/>
                <a:cs typeface="Calibri"/>
              </a:rPr>
              <a:t> </a:t>
            </a:r>
            <a:r>
              <a:rPr sz="1950" spc="-4" dirty="0">
                <a:latin typeface="Calibri"/>
                <a:cs typeface="Calibri"/>
              </a:rPr>
              <a:t>regions</a:t>
            </a:r>
            <a:r>
              <a:rPr sz="1950" spc="-11" dirty="0">
                <a:latin typeface="Calibri"/>
                <a:cs typeface="Calibri"/>
              </a:rPr>
              <a:t> </a:t>
            </a:r>
            <a:r>
              <a:rPr sz="1950" dirty="0">
                <a:latin typeface="Calibri"/>
                <a:cs typeface="Calibri"/>
              </a:rPr>
              <a:t>a and</a:t>
            </a:r>
            <a:r>
              <a:rPr sz="1950" spc="-4" dirty="0">
                <a:latin typeface="Calibri"/>
                <a:cs typeface="Calibri"/>
              </a:rPr>
              <a:t> </a:t>
            </a:r>
            <a:r>
              <a:rPr sz="1950" dirty="0">
                <a:latin typeface="Calibri"/>
                <a:cs typeface="Calibri"/>
              </a:rPr>
              <a:t>b</a:t>
            </a:r>
            <a:r>
              <a:rPr sz="1950" spc="-4" dirty="0">
                <a:latin typeface="Calibri"/>
                <a:cs typeface="Calibri"/>
              </a:rPr>
              <a:t> </a:t>
            </a:r>
            <a:r>
              <a:rPr sz="1950" spc="-8" dirty="0">
                <a:latin typeface="Calibri"/>
                <a:cs typeface="Calibri"/>
              </a:rPr>
              <a:t>defined</a:t>
            </a:r>
            <a:r>
              <a:rPr sz="1950" spc="-38" dirty="0">
                <a:latin typeface="Calibri"/>
                <a:cs typeface="Calibri"/>
              </a:rPr>
              <a:t> </a:t>
            </a:r>
            <a:r>
              <a:rPr sz="1950" dirty="0">
                <a:latin typeface="Calibri"/>
                <a:cs typeface="Calibri"/>
              </a:rPr>
              <a:t>as:</a:t>
            </a:r>
            <a:endParaRPr sz="1950">
              <a:latin typeface="Calibri"/>
              <a:cs typeface="Calibri"/>
            </a:endParaRPr>
          </a:p>
        </p:txBody>
      </p:sp>
      <p:sp>
        <p:nvSpPr>
          <p:cNvPr id="8" name="object 8"/>
          <p:cNvSpPr/>
          <p:nvPr/>
        </p:nvSpPr>
        <p:spPr>
          <a:xfrm>
            <a:off x="2610707" y="4086225"/>
            <a:ext cx="538639" cy="230029"/>
          </a:xfrm>
          <a:custGeom>
            <a:avLst/>
            <a:gdLst/>
            <a:ahLst/>
            <a:cxnLst/>
            <a:rect l="l" t="t" r="r" b="b"/>
            <a:pathLst>
              <a:path w="718185" h="306704">
                <a:moveTo>
                  <a:pt x="620014" y="0"/>
                </a:moveTo>
                <a:lnTo>
                  <a:pt x="615569" y="12445"/>
                </a:lnTo>
                <a:lnTo>
                  <a:pt x="633358" y="20187"/>
                </a:lnTo>
                <a:lnTo>
                  <a:pt x="648636" y="30845"/>
                </a:lnTo>
                <a:lnTo>
                  <a:pt x="679557" y="80200"/>
                </a:lnTo>
                <a:lnTo>
                  <a:pt x="688597" y="125539"/>
                </a:lnTo>
                <a:lnTo>
                  <a:pt x="689737" y="151637"/>
                </a:lnTo>
                <a:lnTo>
                  <a:pt x="688595" y="178687"/>
                </a:lnTo>
                <a:lnTo>
                  <a:pt x="679503" y="225307"/>
                </a:lnTo>
                <a:lnTo>
                  <a:pt x="661314" y="261643"/>
                </a:lnTo>
                <a:lnTo>
                  <a:pt x="616077" y="294005"/>
                </a:lnTo>
                <a:lnTo>
                  <a:pt x="620014" y="306324"/>
                </a:lnTo>
                <a:lnTo>
                  <a:pt x="661749" y="286781"/>
                </a:lnTo>
                <a:lnTo>
                  <a:pt x="692531" y="252856"/>
                </a:lnTo>
                <a:lnTo>
                  <a:pt x="711390" y="207406"/>
                </a:lnTo>
                <a:lnTo>
                  <a:pt x="717677" y="153288"/>
                </a:lnTo>
                <a:lnTo>
                  <a:pt x="716103" y="125212"/>
                </a:lnTo>
                <a:lnTo>
                  <a:pt x="703478" y="75439"/>
                </a:lnTo>
                <a:lnTo>
                  <a:pt x="678378" y="34932"/>
                </a:lnTo>
                <a:lnTo>
                  <a:pt x="642183" y="8072"/>
                </a:lnTo>
                <a:lnTo>
                  <a:pt x="620014" y="0"/>
                </a:lnTo>
                <a:close/>
              </a:path>
              <a:path w="718185" h="306704">
                <a:moveTo>
                  <a:pt x="97662" y="0"/>
                </a:moveTo>
                <a:lnTo>
                  <a:pt x="56038" y="19716"/>
                </a:lnTo>
                <a:lnTo>
                  <a:pt x="25273" y="53720"/>
                </a:lnTo>
                <a:lnTo>
                  <a:pt x="6302" y="99266"/>
                </a:lnTo>
                <a:lnTo>
                  <a:pt x="0" y="153288"/>
                </a:lnTo>
                <a:lnTo>
                  <a:pt x="1571" y="181437"/>
                </a:lnTo>
                <a:lnTo>
                  <a:pt x="14144" y="231209"/>
                </a:lnTo>
                <a:lnTo>
                  <a:pt x="39119" y="271623"/>
                </a:lnTo>
                <a:lnTo>
                  <a:pt x="75402" y="298344"/>
                </a:lnTo>
                <a:lnTo>
                  <a:pt x="97662" y="306324"/>
                </a:lnTo>
                <a:lnTo>
                  <a:pt x="101600" y="294005"/>
                </a:lnTo>
                <a:lnTo>
                  <a:pt x="84123" y="286218"/>
                </a:lnTo>
                <a:lnTo>
                  <a:pt x="69040" y="275431"/>
                </a:lnTo>
                <a:lnTo>
                  <a:pt x="46101" y="244856"/>
                </a:lnTo>
                <a:lnTo>
                  <a:pt x="32496" y="203247"/>
                </a:lnTo>
                <a:lnTo>
                  <a:pt x="27940" y="151637"/>
                </a:lnTo>
                <a:lnTo>
                  <a:pt x="29081" y="125539"/>
                </a:lnTo>
                <a:lnTo>
                  <a:pt x="38173" y="80200"/>
                </a:lnTo>
                <a:lnTo>
                  <a:pt x="56386" y="44432"/>
                </a:lnTo>
                <a:lnTo>
                  <a:pt x="101981" y="12445"/>
                </a:lnTo>
                <a:lnTo>
                  <a:pt x="97662" y="0"/>
                </a:lnTo>
                <a:close/>
              </a:path>
            </a:pathLst>
          </a:custGeom>
          <a:solidFill>
            <a:srgbClr val="000000"/>
          </a:solidFill>
        </p:spPr>
        <p:txBody>
          <a:bodyPr wrap="square" lIns="0" tIns="0" rIns="0" bIns="0" rtlCol="0"/>
          <a:lstStyle/>
          <a:p>
            <a:endParaRPr sz="1350"/>
          </a:p>
        </p:txBody>
      </p:sp>
      <p:sp>
        <p:nvSpPr>
          <p:cNvPr id="9" name="object 9"/>
          <p:cNvSpPr txBox="1"/>
          <p:nvPr/>
        </p:nvSpPr>
        <p:spPr>
          <a:xfrm>
            <a:off x="3211164" y="4065079"/>
            <a:ext cx="828199" cy="309700"/>
          </a:xfrm>
          <a:prstGeom prst="rect">
            <a:avLst/>
          </a:prstGeom>
        </p:spPr>
        <p:txBody>
          <a:bodyPr vert="horz" wrap="square" lIns="0" tIns="9525" rIns="0" bIns="0" rtlCol="0">
            <a:spAutoFit/>
          </a:bodyPr>
          <a:lstStyle/>
          <a:p>
            <a:pPr marL="28575">
              <a:spcBef>
                <a:spcPts val="75"/>
              </a:spcBef>
              <a:tabLst>
                <a:tab pos="335756" algn="l"/>
              </a:tabLst>
            </a:pPr>
            <a:r>
              <a:rPr sz="2925" baseline="11752" dirty="0">
                <a:latin typeface="Cambria Math"/>
                <a:cs typeface="Cambria Math"/>
              </a:rPr>
              <a:t>=	</a:t>
            </a:r>
            <a:r>
              <a:rPr sz="2925" spc="28" baseline="11752" dirty="0">
                <a:latin typeface="Cambria Math"/>
                <a:cs typeface="Cambria Math"/>
              </a:rPr>
              <a:t>𝑆</a:t>
            </a:r>
            <a:r>
              <a:rPr sz="1425" spc="19" dirty="0">
                <a:latin typeface="Cambria Math"/>
                <a:cs typeface="Cambria Math"/>
              </a:rPr>
              <a:t>𝑠𝑖𝑧𝑒</a:t>
            </a:r>
            <a:endParaRPr sz="1425">
              <a:latin typeface="Cambria Math"/>
              <a:cs typeface="Cambria Math"/>
            </a:endParaRPr>
          </a:p>
        </p:txBody>
      </p:sp>
      <p:sp>
        <p:nvSpPr>
          <p:cNvPr id="10" name="object 10"/>
          <p:cNvSpPr/>
          <p:nvPr/>
        </p:nvSpPr>
        <p:spPr>
          <a:xfrm>
            <a:off x="4048601" y="4086225"/>
            <a:ext cx="537210" cy="230029"/>
          </a:xfrm>
          <a:custGeom>
            <a:avLst/>
            <a:gdLst/>
            <a:ahLst/>
            <a:cxnLst/>
            <a:rect l="l" t="t" r="r" b="b"/>
            <a:pathLst>
              <a:path w="716279" h="306704">
                <a:moveTo>
                  <a:pt x="618489" y="0"/>
                </a:moveTo>
                <a:lnTo>
                  <a:pt x="614044" y="12445"/>
                </a:lnTo>
                <a:lnTo>
                  <a:pt x="631834" y="20187"/>
                </a:lnTo>
                <a:lnTo>
                  <a:pt x="647112" y="30845"/>
                </a:lnTo>
                <a:lnTo>
                  <a:pt x="678033" y="80200"/>
                </a:lnTo>
                <a:lnTo>
                  <a:pt x="687073" y="125539"/>
                </a:lnTo>
                <a:lnTo>
                  <a:pt x="688213" y="151637"/>
                </a:lnTo>
                <a:lnTo>
                  <a:pt x="687071" y="178687"/>
                </a:lnTo>
                <a:lnTo>
                  <a:pt x="677979" y="225307"/>
                </a:lnTo>
                <a:lnTo>
                  <a:pt x="659790" y="261643"/>
                </a:lnTo>
                <a:lnTo>
                  <a:pt x="614552" y="294005"/>
                </a:lnTo>
                <a:lnTo>
                  <a:pt x="618489" y="306324"/>
                </a:lnTo>
                <a:lnTo>
                  <a:pt x="660225" y="286781"/>
                </a:lnTo>
                <a:lnTo>
                  <a:pt x="691006" y="252856"/>
                </a:lnTo>
                <a:lnTo>
                  <a:pt x="709866" y="207406"/>
                </a:lnTo>
                <a:lnTo>
                  <a:pt x="716152" y="153288"/>
                </a:lnTo>
                <a:lnTo>
                  <a:pt x="714579" y="125212"/>
                </a:lnTo>
                <a:lnTo>
                  <a:pt x="701954" y="75439"/>
                </a:lnTo>
                <a:lnTo>
                  <a:pt x="676854" y="34932"/>
                </a:lnTo>
                <a:lnTo>
                  <a:pt x="640659" y="8072"/>
                </a:lnTo>
                <a:lnTo>
                  <a:pt x="618489" y="0"/>
                </a:lnTo>
                <a:close/>
              </a:path>
              <a:path w="716279" h="306704">
                <a:moveTo>
                  <a:pt x="97662" y="0"/>
                </a:moveTo>
                <a:lnTo>
                  <a:pt x="56038" y="19716"/>
                </a:lnTo>
                <a:lnTo>
                  <a:pt x="25273" y="53720"/>
                </a:lnTo>
                <a:lnTo>
                  <a:pt x="6302" y="99266"/>
                </a:lnTo>
                <a:lnTo>
                  <a:pt x="0" y="153288"/>
                </a:lnTo>
                <a:lnTo>
                  <a:pt x="1571" y="181437"/>
                </a:lnTo>
                <a:lnTo>
                  <a:pt x="14144" y="231209"/>
                </a:lnTo>
                <a:lnTo>
                  <a:pt x="39119" y="271623"/>
                </a:lnTo>
                <a:lnTo>
                  <a:pt x="75402" y="298344"/>
                </a:lnTo>
                <a:lnTo>
                  <a:pt x="97662" y="306324"/>
                </a:lnTo>
                <a:lnTo>
                  <a:pt x="101600" y="294005"/>
                </a:lnTo>
                <a:lnTo>
                  <a:pt x="84123" y="286218"/>
                </a:lnTo>
                <a:lnTo>
                  <a:pt x="69040" y="275431"/>
                </a:lnTo>
                <a:lnTo>
                  <a:pt x="46100" y="244856"/>
                </a:lnTo>
                <a:lnTo>
                  <a:pt x="32496" y="203247"/>
                </a:lnTo>
                <a:lnTo>
                  <a:pt x="27939" y="151637"/>
                </a:lnTo>
                <a:lnTo>
                  <a:pt x="29081" y="125539"/>
                </a:lnTo>
                <a:lnTo>
                  <a:pt x="38173" y="80200"/>
                </a:lnTo>
                <a:lnTo>
                  <a:pt x="56386" y="44432"/>
                </a:lnTo>
                <a:lnTo>
                  <a:pt x="101980" y="12445"/>
                </a:lnTo>
                <a:lnTo>
                  <a:pt x="97662" y="0"/>
                </a:lnTo>
                <a:close/>
              </a:path>
            </a:pathLst>
          </a:custGeom>
          <a:solidFill>
            <a:srgbClr val="000000"/>
          </a:solidFill>
        </p:spPr>
        <p:txBody>
          <a:bodyPr wrap="square" lIns="0" tIns="0" rIns="0" bIns="0" rtlCol="0"/>
          <a:lstStyle/>
          <a:p>
            <a:endParaRPr sz="1350"/>
          </a:p>
        </p:txBody>
      </p:sp>
      <p:sp>
        <p:nvSpPr>
          <p:cNvPr id="11" name="object 11"/>
          <p:cNvSpPr txBox="1"/>
          <p:nvPr/>
        </p:nvSpPr>
        <p:spPr>
          <a:xfrm>
            <a:off x="2443544" y="4014787"/>
            <a:ext cx="2065496" cy="309700"/>
          </a:xfrm>
          <a:prstGeom prst="rect">
            <a:avLst/>
          </a:prstGeom>
        </p:spPr>
        <p:txBody>
          <a:bodyPr vert="horz" wrap="square" lIns="0" tIns="9525" rIns="0" bIns="0" rtlCol="0">
            <a:spAutoFit/>
          </a:bodyPr>
          <a:lstStyle/>
          <a:p>
            <a:pPr marL="9525">
              <a:spcBef>
                <a:spcPts val="75"/>
              </a:spcBef>
              <a:tabLst>
                <a:tab pos="248126" algn="l"/>
                <a:tab pos="1686401" algn="l"/>
              </a:tabLst>
            </a:pPr>
            <a:r>
              <a:rPr sz="1950" dirty="0">
                <a:latin typeface="Cambria Math"/>
                <a:cs typeface="Cambria Math"/>
              </a:rPr>
              <a:t>𝑆	</a:t>
            </a:r>
            <a:r>
              <a:rPr sz="1950" spc="45" dirty="0">
                <a:latin typeface="Cambria Math"/>
                <a:cs typeface="Cambria Math"/>
              </a:rPr>
              <a:t>𝑎</a:t>
            </a:r>
            <a:r>
              <a:rPr sz="1950" dirty="0">
                <a:latin typeface="Cambria Math"/>
                <a:cs typeface="Cambria Math"/>
              </a:rPr>
              <a:t>,</a:t>
            </a:r>
            <a:r>
              <a:rPr sz="1950" spc="-101" dirty="0">
                <a:latin typeface="Cambria Math"/>
                <a:cs typeface="Cambria Math"/>
              </a:rPr>
              <a:t> </a:t>
            </a:r>
            <a:r>
              <a:rPr sz="1950" dirty="0">
                <a:latin typeface="Cambria Math"/>
                <a:cs typeface="Cambria Math"/>
              </a:rPr>
              <a:t>𝑏	</a:t>
            </a:r>
            <a:r>
              <a:rPr sz="1950" spc="34" dirty="0">
                <a:latin typeface="Cambria Math"/>
                <a:cs typeface="Cambria Math"/>
              </a:rPr>
              <a:t>𝑎</a:t>
            </a:r>
            <a:r>
              <a:rPr sz="1950" dirty="0">
                <a:latin typeface="Cambria Math"/>
                <a:cs typeface="Cambria Math"/>
              </a:rPr>
              <a:t>,</a:t>
            </a:r>
            <a:r>
              <a:rPr sz="1950" spc="-101" dirty="0">
                <a:latin typeface="Cambria Math"/>
                <a:cs typeface="Cambria Math"/>
              </a:rPr>
              <a:t> </a:t>
            </a:r>
            <a:r>
              <a:rPr sz="1950" dirty="0">
                <a:latin typeface="Cambria Math"/>
                <a:cs typeface="Cambria Math"/>
              </a:rPr>
              <a:t>𝑏</a:t>
            </a:r>
            <a:endParaRPr sz="1950">
              <a:latin typeface="Cambria Math"/>
              <a:cs typeface="Cambria Math"/>
            </a:endParaRPr>
          </a:p>
        </p:txBody>
      </p:sp>
      <p:sp>
        <p:nvSpPr>
          <p:cNvPr id="13" name="object 13"/>
          <p:cNvSpPr txBox="1"/>
          <p:nvPr/>
        </p:nvSpPr>
        <p:spPr>
          <a:xfrm>
            <a:off x="59054" y="5813146"/>
            <a:ext cx="556260" cy="117020"/>
          </a:xfrm>
          <a:prstGeom prst="rect">
            <a:avLst/>
          </a:prstGeom>
        </p:spPr>
        <p:txBody>
          <a:bodyPr vert="horz" wrap="square" lIns="0" tIns="0" rIns="0" bIns="0" rtlCol="0">
            <a:spAutoFit/>
          </a:bodyPr>
          <a:lstStyle/>
          <a:p>
            <a:pPr marL="9525">
              <a:lnSpc>
                <a:spcPts val="930"/>
              </a:lnSpc>
            </a:pPr>
            <a:r>
              <a:rPr sz="900" dirty="0">
                <a:solidFill>
                  <a:srgbClr val="888888"/>
                </a:solidFill>
                <a:latin typeface="Calibri"/>
                <a:cs typeface="Calibri"/>
              </a:rPr>
              <a:t>28-08-2021</a:t>
            </a:r>
            <a:endParaRPr sz="900">
              <a:latin typeface="Calibri"/>
              <a:cs typeface="Calibri"/>
            </a:endParaRPr>
          </a:p>
        </p:txBody>
      </p:sp>
      <p:sp>
        <p:nvSpPr>
          <p:cNvPr id="14" name="object 14"/>
          <p:cNvSpPr txBox="1">
            <a:spLocks noGrp="1"/>
          </p:cNvSpPr>
          <p:nvPr>
            <p:ph type="sldNum" sz="quarter" idx="7"/>
          </p:nvPr>
        </p:nvSpPr>
        <p:spPr>
          <a:xfrm>
            <a:off x="11906757" y="6607861"/>
            <a:ext cx="231775"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240"/>
              </a:lnSpc>
            </a:pPr>
            <a:fld id="{81D60167-4931-47E6-BA6A-407CBD079E47}" type="slidenum">
              <a:rPr lang="en-IN" smtClean="0"/>
              <a:pPr marL="38100">
                <a:lnSpc>
                  <a:spcPts val="1240"/>
                </a:lnSpc>
              </a:pPr>
              <a:t>110</a:t>
            </a:fld>
            <a:endParaRPr dirty="0"/>
          </a:p>
        </p:txBody>
      </p:sp>
      <p:sp>
        <p:nvSpPr>
          <p:cNvPr id="12" name="object 12"/>
          <p:cNvSpPr txBox="1"/>
          <p:nvPr/>
        </p:nvSpPr>
        <p:spPr>
          <a:xfrm>
            <a:off x="4633056" y="4014787"/>
            <a:ext cx="1743551" cy="609782"/>
          </a:xfrm>
          <a:prstGeom prst="rect">
            <a:avLst/>
          </a:prstGeom>
        </p:spPr>
        <p:txBody>
          <a:bodyPr vert="horz" wrap="square" lIns="0" tIns="9525" rIns="0" bIns="0" rtlCol="0">
            <a:spAutoFit/>
          </a:bodyPr>
          <a:lstStyle/>
          <a:p>
            <a:pPr marL="28575">
              <a:spcBef>
                <a:spcPts val="75"/>
              </a:spcBef>
              <a:tabLst>
                <a:tab pos="323374" algn="l"/>
              </a:tabLst>
            </a:pPr>
            <a:r>
              <a:rPr sz="1950" dirty="0">
                <a:latin typeface="Cambria Math"/>
                <a:cs typeface="Cambria Math"/>
              </a:rPr>
              <a:t>+	</a:t>
            </a:r>
            <a:r>
              <a:rPr sz="1950" spc="-90" dirty="0">
                <a:latin typeface="Cambria Math"/>
                <a:cs typeface="Cambria Math"/>
              </a:rPr>
              <a:t>𝑆</a:t>
            </a:r>
            <a:r>
              <a:rPr sz="2138" spc="242" baseline="-16081" dirty="0">
                <a:latin typeface="Cambria Math"/>
                <a:cs typeface="Cambria Math"/>
              </a:rPr>
              <a:t>𝑡</a:t>
            </a:r>
            <a:r>
              <a:rPr sz="2138" spc="230" baseline="-16081" dirty="0">
                <a:latin typeface="Cambria Math"/>
                <a:cs typeface="Cambria Math"/>
              </a:rPr>
              <a:t>𝑒𝑥𝑡</a:t>
            </a:r>
            <a:r>
              <a:rPr sz="2138" spc="242" baseline="-16081" dirty="0">
                <a:latin typeface="Cambria Math"/>
                <a:cs typeface="Cambria Math"/>
              </a:rPr>
              <a:t>𝑢</a:t>
            </a:r>
            <a:r>
              <a:rPr sz="2138" spc="208" baseline="-16081" dirty="0">
                <a:latin typeface="Cambria Math"/>
                <a:cs typeface="Cambria Math"/>
              </a:rPr>
              <a:t>𝑟</a:t>
            </a:r>
            <a:r>
              <a:rPr sz="2138" spc="399" baseline="-16081" dirty="0">
                <a:latin typeface="Cambria Math"/>
                <a:cs typeface="Cambria Math"/>
              </a:rPr>
              <a:t>𝑒</a:t>
            </a:r>
            <a:r>
              <a:rPr sz="1950" spc="-4" dirty="0">
                <a:latin typeface="Cambria Math"/>
                <a:cs typeface="Cambria Math"/>
              </a:rPr>
              <a:t>(</a:t>
            </a:r>
            <a:r>
              <a:rPr sz="1950" spc="34" dirty="0">
                <a:latin typeface="Cambria Math"/>
                <a:cs typeface="Cambria Math"/>
              </a:rPr>
              <a:t>𝑎</a:t>
            </a:r>
            <a:r>
              <a:rPr sz="1950" dirty="0">
                <a:latin typeface="Cambria Math"/>
                <a:cs typeface="Cambria Math"/>
              </a:rPr>
              <a:t>,</a:t>
            </a:r>
            <a:r>
              <a:rPr sz="1950" spc="-101" dirty="0">
                <a:latin typeface="Cambria Math"/>
                <a:cs typeface="Cambria Math"/>
              </a:rPr>
              <a:t> </a:t>
            </a:r>
            <a:r>
              <a:rPr sz="1950" spc="34" dirty="0">
                <a:latin typeface="Cambria Math"/>
                <a:cs typeface="Cambria Math"/>
              </a:rPr>
              <a:t>𝑏</a:t>
            </a:r>
            <a:r>
              <a:rPr sz="1950" dirty="0">
                <a:latin typeface="Cambria Math"/>
                <a:cs typeface="Cambria Math"/>
              </a:rPr>
              <a:t>)</a:t>
            </a:r>
            <a:endParaRPr sz="1950">
              <a:latin typeface="Cambria Math"/>
              <a:cs typeface="Cambria Math"/>
            </a:endParaRPr>
          </a:p>
        </p:txBody>
      </p:sp>
      <p:sp>
        <p:nvSpPr>
          <p:cNvPr id="15" name="Title 1">
            <a:extLst>
              <a:ext uri="{FF2B5EF4-FFF2-40B4-BE49-F238E27FC236}">
                <a16:creationId xmlns:a16="http://schemas.microsoft.com/office/drawing/2014/main" id="{064A1FE8-8FE4-DD56-DF85-744F4CBEAD76}"/>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16" name="Picture 2" descr="E:\NIET\Project\xLogo11.png.pagespeed.ic.pydHLuCQEZ.png">
            <a:extLst>
              <a:ext uri="{FF2B5EF4-FFF2-40B4-BE49-F238E27FC236}">
                <a16:creationId xmlns:a16="http://schemas.microsoft.com/office/drawing/2014/main" id="{7004B9B1-B762-707C-F98E-C9EC30D2F601}"/>
              </a:ext>
            </a:extLst>
          </p:cNvPr>
          <p:cNvPicPr>
            <a:picLocks noChangeAspect="1" noChangeArrowheads="1"/>
          </p:cNvPicPr>
          <p:nvPr/>
        </p:nvPicPr>
        <p:blipFill>
          <a:blip r:embed="rId5"/>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26849194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7768" y="957834"/>
            <a:ext cx="6668834" cy="921830"/>
          </a:xfrm>
          <a:prstGeom prst="rect">
            <a:avLst/>
          </a:prstGeom>
        </p:spPr>
      </p:pic>
      <p:sp>
        <p:nvSpPr>
          <p:cNvPr id="3" name="object 3"/>
          <p:cNvSpPr txBox="1">
            <a:spLocks noGrp="1"/>
          </p:cNvSpPr>
          <p:nvPr>
            <p:ph type="title"/>
          </p:nvPr>
        </p:nvSpPr>
        <p:spPr>
          <a:xfrm>
            <a:off x="687704" y="1057107"/>
            <a:ext cx="6145530" cy="517449"/>
          </a:xfrm>
          <a:prstGeom prst="rect">
            <a:avLst/>
          </a:prstGeom>
        </p:spPr>
        <p:txBody>
          <a:bodyPr vert="horz" wrap="square" lIns="0" tIns="9525" rIns="0" bIns="0" rtlCol="0" anchor="ctr">
            <a:spAutoFit/>
          </a:bodyPr>
          <a:lstStyle/>
          <a:p>
            <a:pPr marL="9525">
              <a:lnSpc>
                <a:spcPct val="100000"/>
              </a:lnSpc>
              <a:spcBef>
                <a:spcPts val="75"/>
              </a:spcBef>
            </a:pPr>
            <a:r>
              <a:rPr spc="-26" dirty="0">
                <a:solidFill>
                  <a:srgbClr val="000000"/>
                </a:solidFill>
              </a:rPr>
              <a:t>Selective</a:t>
            </a:r>
            <a:r>
              <a:rPr spc="-71" dirty="0">
                <a:solidFill>
                  <a:srgbClr val="000000"/>
                </a:solidFill>
              </a:rPr>
              <a:t> </a:t>
            </a:r>
            <a:r>
              <a:rPr spc="-30" dirty="0">
                <a:solidFill>
                  <a:srgbClr val="000000"/>
                </a:solidFill>
              </a:rPr>
              <a:t>Search</a:t>
            </a:r>
            <a:r>
              <a:rPr spc="-71" dirty="0">
                <a:solidFill>
                  <a:srgbClr val="000000"/>
                </a:solidFill>
              </a:rPr>
              <a:t> </a:t>
            </a:r>
            <a:r>
              <a:rPr spc="-38" dirty="0">
                <a:solidFill>
                  <a:srgbClr val="000000"/>
                </a:solidFill>
              </a:rPr>
              <a:t>for</a:t>
            </a:r>
            <a:r>
              <a:rPr spc="-64" dirty="0">
                <a:solidFill>
                  <a:srgbClr val="000000"/>
                </a:solidFill>
              </a:rPr>
              <a:t> </a:t>
            </a:r>
            <a:r>
              <a:rPr spc="-34" dirty="0">
                <a:solidFill>
                  <a:srgbClr val="000000"/>
                </a:solidFill>
              </a:rPr>
              <a:t>Region</a:t>
            </a:r>
            <a:r>
              <a:rPr spc="-75" dirty="0">
                <a:solidFill>
                  <a:srgbClr val="000000"/>
                </a:solidFill>
              </a:rPr>
              <a:t> </a:t>
            </a:r>
            <a:r>
              <a:rPr spc="-38" dirty="0">
                <a:solidFill>
                  <a:srgbClr val="000000"/>
                </a:solidFill>
              </a:rPr>
              <a:t>Proposals</a:t>
            </a:r>
            <a:endParaRPr/>
          </a:p>
        </p:txBody>
      </p:sp>
      <p:pic>
        <p:nvPicPr>
          <p:cNvPr id="4" name="object 4"/>
          <p:cNvPicPr/>
          <p:nvPr/>
        </p:nvPicPr>
        <p:blipFill>
          <a:blip r:embed="rId3" cstate="print"/>
          <a:stretch>
            <a:fillRect/>
          </a:stretch>
        </p:blipFill>
        <p:spPr>
          <a:xfrm>
            <a:off x="1201293" y="1653920"/>
            <a:ext cx="6449949" cy="4214241"/>
          </a:xfrm>
          <a:prstGeom prst="rect">
            <a:avLst/>
          </a:prstGeom>
        </p:spPr>
      </p:pic>
      <p:sp>
        <p:nvSpPr>
          <p:cNvPr id="5" name="object 5"/>
          <p:cNvSpPr txBox="1"/>
          <p:nvPr/>
        </p:nvSpPr>
        <p:spPr>
          <a:xfrm>
            <a:off x="3423094" y="5517337"/>
            <a:ext cx="4022408" cy="171201"/>
          </a:xfrm>
          <a:prstGeom prst="rect">
            <a:avLst/>
          </a:prstGeom>
        </p:spPr>
        <p:txBody>
          <a:bodyPr vert="horz" wrap="square" lIns="0" tIns="9525" rIns="0" bIns="0" rtlCol="0">
            <a:spAutoFit/>
          </a:bodyPr>
          <a:lstStyle/>
          <a:p>
            <a:pPr marL="9525">
              <a:spcBef>
                <a:spcPts val="75"/>
              </a:spcBef>
            </a:pPr>
            <a:r>
              <a:rPr sz="1050" spc="-4" dirty="0">
                <a:solidFill>
                  <a:srgbClr val="FFFFFF"/>
                </a:solidFill>
                <a:latin typeface="Calibri"/>
                <a:cs typeface="Calibri"/>
              </a:rPr>
              <a:t>Source: </a:t>
            </a:r>
            <a:r>
              <a:rPr sz="1050" u="sng" spc="-4" dirty="0">
                <a:solidFill>
                  <a:srgbClr val="FFFFFF"/>
                </a:solidFill>
                <a:uFill>
                  <a:solidFill>
                    <a:srgbClr val="FFFFFF"/>
                  </a:solidFill>
                </a:uFill>
                <a:latin typeface="Calibri"/>
                <a:cs typeface="Calibri"/>
                <a:hlinkClick r:id="rId4"/>
              </a:rPr>
              <a:t>https://jhui.github.io/2017/03/15/Fast-R-CNN-and-Faster-R-CNN/</a:t>
            </a:r>
            <a:endParaRPr sz="1050">
              <a:latin typeface="Calibri"/>
              <a:cs typeface="Calibri"/>
            </a:endParaRPr>
          </a:p>
        </p:txBody>
      </p:sp>
      <p:sp>
        <p:nvSpPr>
          <p:cNvPr id="6" name="object 6"/>
          <p:cNvSpPr txBox="1"/>
          <p:nvPr/>
        </p:nvSpPr>
        <p:spPr>
          <a:xfrm>
            <a:off x="59054" y="5813146"/>
            <a:ext cx="556260" cy="117020"/>
          </a:xfrm>
          <a:prstGeom prst="rect">
            <a:avLst/>
          </a:prstGeom>
        </p:spPr>
        <p:txBody>
          <a:bodyPr vert="horz" wrap="square" lIns="0" tIns="0" rIns="0" bIns="0" rtlCol="0">
            <a:spAutoFit/>
          </a:bodyPr>
          <a:lstStyle/>
          <a:p>
            <a:pPr marL="9525">
              <a:lnSpc>
                <a:spcPts val="930"/>
              </a:lnSpc>
            </a:pPr>
            <a:r>
              <a:rPr sz="900" dirty="0">
                <a:solidFill>
                  <a:srgbClr val="888888"/>
                </a:solidFill>
                <a:latin typeface="Calibri"/>
                <a:cs typeface="Calibri"/>
              </a:rPr>
              <a:t>28-08-2021</a:t>
            </a:r>
            <a:endParaRPr sz="900">
              <a:latin typeface="Calibri"/>
              <a:cs typeface="Calibri"/>
            </a:endParaRPr>
          </a:p>
        </p:txBody>
      </p:sp>
      <p:sp>
        <p:nvSpPr>
          <p:cNvPr id="7" name="object 7"/>
          <p:cNvSpPr txBox="1">
            <a:spLocks noGrp="1"/>
          </p:cNvSpPr>
          <p:nvPr>
            <p:ph type="sldNum" sz="quarter" idx="7"/>
          </p:nvPr>
        </p:nvSpPr>
        <p:spPr>
          <a:xfrm>
            <a:off x="11906757" y="6607861"/>
            <a:ext cx="231775"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240"/>
              </a:lnSpc>
            </a:pPr>
            <a:fld id="{81D60167-4931-47E6-BA6A-407CBD079E47}" type="slidenum">
              <a:rPr lang="en-IN" smtClean="0"/>
              <a:pPr marL="38100">
                <a:lnSpc>
                  <a:spcPts val="1240"/>
                </a:lnSpc>
              </a:pPr>
              <a:t>111</a:t>
            </a:fld>
            <a:endParaRPr dirty="0"/>
          </a:p>
        </p:txBody>
      </p:sp>
      <p:sp>
        <p:nvSpPr>
          <p:cNvPr id="8" name="Title 1">
            <a:extLst>
              <a:ext uri="{FF2B5EF4-FFF2-40B4-BE49-F238E27FC236}">
                <a16:creationId xmlns:a16="http://schemas.microsoft.com/office/drawing/2014/main" id="{C30E008B-0EB1-4D93-A081-C6C918B91A62}"/>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9" name="Picture 2" descr="E:\NIET\Project\xLogo11.png.pagespeed.ic.pydHLuCQEZ.png">
            <a:extLst>
              <a:ext uri="{FF2B5EF4-FFF2-40B4-BE49-F238E27FC236}">
                <a16:creationId xmlns:a16="http://schemas.microsoft.com/office/drawing/2014/main" id="{2C2B2089-196F-6083-FDF7-0BD2DFDAEEFE}"/>
              </a:ext>
            </a:extLst>
          </p:cNvPr>
          <p:cNvPicPr>
            <a:picLocks noChangeAspect="1" noChangeArrowheads="1"/>
          </p:cNvPicPr>
          <p:nvPr/>
        </p:nvPicPr>
        <p:blipFill>
          <a:blip r:embed="rId5"/>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54222540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82930" y="857250"/>
            <a:ext cx="7524369" cy="4850892"/>
          </a:xfrm>
          <a:prstGeom prst="rect">
            <a:avLst/>
          </a:prstGeom>
        </p:spPr>
      </p:pic>
      <p:sp>
        <p:nvSpPr>
          <p:cNvPr id="3" name="object 3"/>
          <p:cNvSpPr txBox="1"/>
          <p:nvPr/>
        </p:nvSpPr>
        <p:spPr>
          <a:xfrm>
            <a:off x="3655123" y="5500421"/>
            <a:ext cx="4384834" cy="171201"/>
          </a:xfrm>
          <a:prstGeom prst="rect">
            <a:avLst/>
          </a:prstGeom>
        </p:spPr>
        <p:txBody>
          <a:bodyPr vert="horz" wrap="square" lIns="0" tIns="9525" rIns="0" bIns="0" rtlCol="0">
            <a:spAutoFit/>
          </a:bodyPr>
          <a:lstStyle/>
          <a:p>
            <a:pPr marL="9525">
              <a:spcBef>
                <a:spcPts val="75"/>
              </a:spcBef>
            </a:pPr>
            <a:r>
              <a:rPr sz="1050" spc="-4" dirty="0">
                <a:solidFill>
                  <a:srgbClr val="FFFFFF"/>
                </a:solidFill>
                <a:latin typeface="Calibri"/>
                <a:cs typeface="Calibri"/>
              </a:rPr>
              <a:t>Image</a:t>
            </a:r>
            <a:r>
              <a:rPr sz="1050" spc="8" dirty="0">
                <a:solidFill>
                  <a:srgbClr val="FFFFFF"/>
                </a:solidFill>
                <a:latin typeface="Calibri"/>
                <a:cs typeface="Calibri"/>
              </a:rPr>
              <a:t> </a:t>
            </a:r>
            <a:r>
              <a:rPr sz="1050" spc="-4" dirty="0">
                <a:solidFill>
                  <a:srgbClr val="FFFFFF"/>
                </a:solidFill>
                <a:latin typeface="Calibri"/>
                <a:cs typeface="Calibri"/>
              </a:rPr>
              <a:t>Source:</a:t>
            </a:r>
            <a:r>
              <a:rPr sz="1050" spc="-11" dirty="0">
                <a:solidFill>
                  <a:srgbClr val="FFFFFF"/>
                </a:solidFill>
                <a:latin typeface="Calibri"/>
                <a:cs typeface="Calibri"/>
              </a:rPr>
              <a:t> </a:t>
            </a:r>
            <a:r>
              <a:rPr sz="1050" u="sng" spc="-4" dirty="0">
                <a:solidFill>
                  <a:srgbClr val="FFFFFF"/>
                </a:solidFill>
                <a:uFill>
                  <a:solidFill>
                    <a:srgbClr val="FFFFFF"/>
                  </a:solidFill>
                </a:uFill>
                <a:latin typeface="Calibri"/>
                <a:cs typeface="Calibri"/>
                <a:hlinkClick r:id="rId3"/>
              </a:rPr>
              <a:t>https://jhui.github.io/2017/03/15/Fast-R-CNN-and-Faster-R-CNN/</a:t>
            </a:r>
            <a:endParaRPr sz="1050">
              <a:latin typeface="Calibri"/>
              <a:cs typeface="Calibri"/>
            </a:endParaRPr>
          </a:p>
        </p:txBody>
      </p:sp>
      <p:sp>
        <p:nvSpPr>
          <p:cNvPr id="4" name="object 4"/>
          <p:cNvSpPr txBox="1"/>
          <p:nvPr/>
        </p:nvSpPr>
        <p:spPr>
          <a:xfrm>
            <a:off x="59054" y="5813146"/>
            <a:ext cx="556260" cy="117020"/>
          </a:xfrm>
          <a:prstGeom prst="rect">
            <a:avLst/>
          </a:prstGeom>
        </p:spPr>
        <p:txBody>
          <a:bodyPr vert="horz" wrap="square" lIns="0" tIns="0" rIns="0" bIns="0" rtlCol="0">
            <a:spAutoFit/>
          </a:bodyPr>
          <a:lstStyle/>
          <a:p>
            <a:pPr marL="9525">
              <a:lnSpc>
                <a:spcPts val="930"/>
              </a:lnSpc>
            </a:pPr>
            <a:r>
              <a:rPr sz="900" dirty="0">
                <a:solidFill>
                  <a:srgbClr val="888888"/>
                </a:solidFill>
                <a:latin typeface="Calibri"/>
                <a:cs typeface="Calibri"/>
              </a:rPr>
              <a:t>28-08-2021</a:t>
            </a:r>
            <a:endParaRPr sz="900">
              <a:latin typeface="Calibri"/>
              <a:cs typeface="Calibri"/>
            </a:endParaRPr>
          </a:p>
        </p:txBody>
      </p:sp>
      <p:sp>
        <p:nvSpPr>
          <p:cNvPr id="5" name="object 5"/>
          <p:cNvSpPr txBox="1">
            <a:spLocks noGrp="1"/>
          </p:cNvSpPr>
          <p:nvPr>
            <p:ph type="sldNum" sz="quarter" idx="7"/>
          </p:nvPr>
        </p:nvSpPr>
        <p:spPr>
          <a:xfrm>
            <a:off x="11906757" y="6607861"/>
            <a:ext cx="231775"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240"/>
              </a:lnSpc>
            </a:pPr>
            <a:fld id="{81D60167-4931-47E6-BA6A-407CBD079E47}" type="slidenum">
              <a:rPr lang="en-IN" smtClean="0"/>
              <a:pPr marL="38100">
                <a:lnSpc>
                  <a:spcPts val="1240"/>
                </a:lnSpc>
              </a:pPr>
              <a:t>112</a:t>
            </a:fld>
            <a:endParaRPr dirty="0"/>
          </a:p>
        </p:txBody>
      </p:sp>
      <p:sp>
        <p:nvSpPr>
          <p:cNvPr id="6" name="Title 1">
            <a:extLst>
              <a:ext uri="{FF2B5EF4-FFF2-40B4-BE49-F238E27FC236}">
                <a16:creationId xmlns:a16="http://schemas.microsoft.com/office/drawing/2014/main" id="{F6F0E431-799F-63B1-0532-696AFE870979}"/>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7" name="Picture 2" descr="E:\NIET\Project\xLogo11.png.pagespeed.ic.pydHLuCQEZ.png">
            <a:extLst>
              <a:ext uri="{FF2B5EF4-FFF2-40B4-BE49-F238E27FC236}">
                <a16:creationId xmlns:a16="http://schemas.microsoft.com/office/drawing/2014/main" id="{9FF6EA14-5BFB-634B-B950-8F7F1679489A}"/>
              </a:ext>
            </a:extLst>
          </p:cNvPr>
          <p:cNvPicPr>
            <a:picLocks noChangeAspect="1" noChangeArrowheads="1"/>
          </p:cNvPicPr>
          <p:nvPr/>
        </p:nvPicPr>
        <p:blipFill>
          <a:blip r:embed="rId4"/>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40772780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857250"/>
            <a:ext cx="8877300" cy="5143500"/>
            <a:chOff x="0" y="0"/>
            <a:chExt cx="11836400" cy="6858000"/>
          </a:xfrm>
        </p:grpSpPr>
        <p:sp>
          <p:nvSpPr>
            <p:cNvPr id="3" name="object 3"/>
            <p:cNvSpPr/>
            <p:nvPr/>
          </p:nvSpPr>
          <p:spPr>
            <a:xfrm>
              <a:off x="0" y="0"/>
              <a:ext cx="4060190" cy="6858000"/>
            </a:xfrm>
            <a:custGeom>
              <a:avLst/>
              <a:gdLst/>
              <a:ahLst/>
              <a:cxnLst/>
              <a:rect l="l" t="t" r="r" b="b"/>
              <a:pathLst>
                <a:path w="4060190" h="6858000">
                  <a:moveTo>
                    <a:pt x="4059936" y="6857998"/>
                  </a:moveTo>
                  <a:lnTo>
                    <a:pt x="4059936" y="0"/>
                  </a:lnTo>
                  <a:lnTo>
                    <a:pt x="0" y="0"/>
                  </a:lnTo>
                  <a:lnTo>
                    <a:pt x="0" y="6857998"/>
                  </a:lnTo>
                  <a:lnTo>
                    <a:pt x="4059936" y="6857998"/>
                  </a:lnTo>
                  <a:close/>
                </a:path>
              </a:pathLst>
            </a:custGeom>
            <a:solidFill>
              <a:srgbClr val="4471C4"/>
            </a:solidFill>
          </p:spPr>
          <p:txBody>
            <a:bodyPr wrap="square" lIns="0" tIns="0" rIns="0" bIns="0" rtlCol="0"/>
            <a:lstStyle/>
            <a:p>
              <a:endParaRPr sz="1350"/>
            </a:p>
          </p:txBody>
        </p:sp>
        <p:pic>
          <p:nvPicPr>
            <p:cNvPr id="4" name="object 4"/>
            <p:cNvPicPr/>
            <p:nvPr/>
          </p:nvPicPr>
          <p:blipFill>
            <a:blip r:embed="rId2" cstate="print"/>
            <a:stretch>
              <a:fillRect/>
            </a:stretch>
          </p:blipFill>
          <p:spPr>
            <a:xfrm>
              <a:off x="388620" y="1391411"/>
              <a:ext cx="1977389" cy="1229106"/>
            </a:xfrm>
            <a:prstGeom prst="rect">
              <a:avLst/>
            </a:prstGeom>
          </p:spPr>
        </p:pic>
      </p:grpSp>
      <p:grpSp>
        <p:nvGrpSpPr>
          <p:cNvPr id="5" name="object 5"/>
          <p:cNvGrpSpPr/>
          <p:nvPr/>
        </p:nvGrpSpPr>
        <p:grpSpPr>
          <a:xfrm>
            <a:off x="291465" y="2353437"/>
            <a:ext cx="2875597" cy="2732722"/>
            <a:chOff x="388620" y="1994916"/>
            <a:chExt cx="3834129" cy="3643629"/>
          </a:xfrm>
        </p:grpSpPr>
        <p:pic>
          <p:nvPicPr>
            <p:cNvPr id="6" name="object 6"/>
            <p:cNvPicPr/>
            <p:nvPr/>
          </p:nvPicPr>
          <p:blipFill>
            <a:blip r:embed="rId3" cstate="print"/>
            <a:stretch>
              <a:fillRect/>
            </a:stretch>
          </p:blipFill>
          <p:spPr>
            <a:xfrm>
              <a:off x="388620" y="1994916"/>
              <a:ext cx="3591305" cy="1229105"/>
            </a:xfrm>
            <a:prstGeom prst="rect">
              <a:avLst/>
            </a:prstGeom>
          </p:spPr>
        </p:pic>
        <p:pic>
          <p:nvPicPr>
            <p:cNvPr id="7" name="object 7"/>
            <p:cNvPicPr/>
            <p:nvPr/>
          </p:nvPicPr>
          <p:blipFill>
            <a:blip r:embed="rId4" cstate="print"/>
            <a:stretch>
              <a:fillRect/>
            </a:stretch>
          </p:blipFill>
          <p:spPr>
            <a:xfrm>
              <a:off x="388620" y="2598420"/>
              <a:ext cx="1020318" cy="1229105"/>
            </a:xfrm>
            <a:prstGeom prst="rect">
              <a:avLst/>
            </a:prstGeom>
          </p:spPr>
        </p:pic>
        <p:pic>
          <p:nvPicPr>
            <p:cNvPr id="8" name="object 8"/>
            <p:cNvPicPr/>
            <p:nvPr/>
          </p:nvPicPr>
          <p:blipFill>
            <a:blip r:embed="rId5" cstate="print"/>
            <a:stretch>
              <a:fillRect/>
            </a:stretch>
          </p:blipFill>
          <p:spPr>
            <a:xfrm>
              <a:off x="682752" y="2598420"/>
              <a:ext cx="895350" cy="1229105"/>
            </a:xfrm>
            <a:prstGeom prst="rect">
              <a:avLst/>
            </a:prstGeom>
          </p:spPr>
        </p:pic>
        <p:pic>
          <p:nvPicPr>
            <p:cNvPr id="9" name="object 9"/>
            <p:cNvPicPr/>
            <p:nvPr/>
          </p:nvPicPr>
          <p:blipFill>
            <a:blip r:embed="rId6" cstate="print"/>
            <a:stretch>
              <a:fillRect/>
            </a:stretch>
          </p:blipFill>
          <p:spPr>
            <a:xfrm>
              <a:off x="851915" y="2598420"/>
              <a:ext cx="2789682" cy="1229105"/>
            </a:xfrm>
            <a:prstGeom prst="rect">
              <a:avLst/>
            </a:prstGeom>
          </p:spPr>
        </p:pic>
        <p:pic>
          <p:nvPicPr>
            <p:cNvPr id="10" name="object 10"/>
            <p:cNvPicPr/>
            <p:nvPr/>
          </p:nvPicPr>
          <p:blipFill>
            <a:blip r:embed="rId7" cstate="print"/>
            <a:stretch>
              <a:fillRect/>
            </a:stretch>
          </p:blipFill>
          <p:spPr>
            <a:xfrm>
              <a:off x="388620" y="3201924"/>
              <a:ext cx="3833622" cy="1229106"/>
            </a:xfrm>
            <a:prstGeom prst="rect">
              <a:avLst/>
            </a:prstGeom>
          </p:spPr>
        </p:pic>
        <p:pic>
          <p:nvPicPr>
            <p:cNvPr id="11" name="object 11"/>
            <p:cNvPicPr/>
            <p:nvPr/>
          </p:nvPicPr>
          <p:blipFill>
            <a:blip r:embed="rId8" cstate="print"/>
            <a:stretch>
              <a:fillRect/>
            </a:stretch>
          </p:blipFill>
          <p:spPr>
            <a:xfrm>
              <a:off x="388620" y="3805427"/>
              <a:ext cx="1372362" cy="1229106"/>
            </a:xfrm>
            <a:prstGeom prst="rect">
              <a:avLst/>
            </a:prstGeom>
          </p:spPr>
        </p:pic>
        <p:pic>
          <p:nvPicPr>
            <p:cNvPr id="12" name="object 12"/>
            <p:cNvPicPr/>
            <p:nvPr/>
          </p:nvPicPr>
          <p:blipFill>
            <a:blip r:embed="rId9" cstate="print"/>
            <a:stretch>
              <a:fillRect/>
            </a:stretch>
          </p:blipFill>
          <p:spPr>
            <a:xfrm>
              <a:off x="388620" y="4408932"/>
              <a:ext cx="2027682" cy="1229106"/>
            </a:xfrm>
            <a:prstGeom prst="rect">
              <a:avLst/>
            </a:prstGeom>
          </p:spPr>
        </p:pic>
        <p:pic>
          <p:nvPicPr>
            <p:cNvPr id="13" name="object 13"/>
            <p:cNvPicPr/>
            <p:nvPr/>
          </p:nvPicPr>
          <p:blipFill>
            <a:blip r:embed="rId5" cstate="print"/>
            <a:stretch>
              <a:fillRect/>
            </a:stretch>
          </p:blipFill>
          <p:spPr>
            <a:xfrm>
              <a:off x="1690116" y="4408932"/>
              <a:ext cx="895350" cy="1229106"/>
            </a:xfrm>
            <a:prstGeom prst="rect">
              <a:avLst/>
            </a:prstGeom>
          </p:spPr>
        </p:pic>
        <p:pic>
          <p:nvPicPr>
            <p:cNvPr id="14" name="object 14"/>
            <p:cNvPicPr/>
            <p:nvPr/>
          </p:nvPicPr>
          <p:blipFill>
            <a:blip r:embed="rId10" cstate="print"/>
            <a:stretch>
              <a:fillRect/>
            </a:stretch>
          </p:blipFill>
          <p:spPr>
            <a:xfrm>
              <a:off x="1859280" y="4408932"/>
              <a:ext cx="1719833" cy="1229106"/>
            </a:xfrm>
            <a:prstGeom prst="rect">
              <a:avLst/>
            </a:prstGeom>
          </p:spPr>
        </p:pic>
      </p:grpSp>
      <p:sp>
        <p:nvSpPr>
          <p:cNvPr id="15" name="object 15"/>
          <p:cNvSpPr txBox="1"/>
          <p:nvPr/>
        </p:nvSpPr>
        <p:spPr>
          <a:xfrm>
            <a:off x="541629" y="1997164"/>
            <a:ext cx="2263140" cy="2807980"/>
          </a:xfrm>
          <a:prstGeom prst="rect">
            <a:avLst/>
          </a:prstGeom>
        </p:spPr>
        <p:txBody>
          <a:bodyPr vert="horz" wrap="square" lIns="0" tIns="60484" rIns="0" bIns="0" rtlCol="0">
            <a:spAutoFit/>
          </a:bodyPr>
          <a:lstStyle/>
          <a:p>
            <a:pPr marL="9525" marR="3810">
              <a:lnSpc>
                <a:spcPct val="90000"/>
              </a:lnSpc>
              <a:spcBef>
                <a:spcPts val="476"/>
              </a:spcBef>
            </a:pPr>
            <a:r>
              <a:rPr sz="3300" spc="-23" dirty="0">
                <a:solidFill>
                  <a:srgbClr val="FFFFFF"/>
                </a:solidFill>
                <a:latin typeface="Calibri Light"/>
                <a:cs typeface="Calibri Light"/>
              </a:rPr>
              <a:t>Main </a:t>
            </a:r>
            <a:r>
              <a:rPr sz="3300" spc="-19" dirty="0">
                <a:solidFill>
                  <a:srgbClr val="FFFFFF"/>
                </a:solidFill>
                <a:latin typeface="Calibri Light"/>
                <a:cs typeface="Calibri Light"/>
              </a:rPr>
              <a:t> </a:t>
            </a:r>
            <a:r>
              <a:rPr sz="3300" spc="-38" dirty="0">
                <a:solidFill>
                  <a:srgbClr val="FFFFFF"/>
                </a:solidFill>
                <a:latin typeface="Calibri Light"/>
                <a:cs typeface="Calibri Light"/>
              </a:rPr>
              <a:t>Drawback </a:t>
            </a:r>
            <a:r>
              <a:rPr sz="3300" spc="-11" dirty="0">
                <a:solidFill>
                  <a:srgbClr val="FFFFFF"/>
                </a:solidFill>
                <a:latin typeface="Calibri Light"/>
                <a:cs typeface="Calibri Light"/>
              </a:rPr>
              <a:t>of </a:t>
            </a:r>
            <a:r>
              <a:rPr sz="3300" spc="-8" dirty="0">
                <a:solidFill>
                  <a:srgbClr val="FFFFFF"/>
                </a:solidFill>
                <a:latin typeface="Calibri Light"/>
                <a:cs typeface="Calibri Light"/>
              </a:rPr>
              <a:t> </a:t>
            </a:r>
            <a:r>
              <a:rPr sz="3300" spc="-23" dirty="0">
                <a:solidFill>
                  <a:srgbClr val="FFFFFF"/>
                </a:solidFill>
                <a:latin typeface="Calibri Light"/>
                <a:cs typeface="Calibri Light"/>
              </a:rPr>
              <a:t>R-CNN </a:t>
            </a:r>
            <a:r>
              <a:rPr sz="3300" spc="-19" dirty="0">
                <a:solidFill>
                  <a:srgbClr val="FFFFFF"/>
                </a:solidFill>
                <a:latin typeface="Calibri Light"/>
                <a:cs typeface="Calibri Light"/>
              </a:rPr>
              <a:t>and </a:t>
            </a:r>
            <a:r>
              <a:rPr sz="3300" spc="-15" dirty="0">
                <a:solidFill>
                  <a:srgbClr val="FFFFFF"/>
                </a:solidFill>
                <a:latin typeface="Calibri Light"/>
                <a:cs typeface="Calibri Light"/>
              </a:rPr>
              <a:t> </a:t>
            </a:r>
            <a:r>
              <a:rPr sz="3300" spc="-4" dirty="0">
                <a:solidFill>
                  <a:srgbClr val="FFFFFF"/>
                </a:solidFill>
                <a:latin typeface="Calibri Light"/>
                <a:cs typeface="Calibri Light"/>
              </a:rPr>
              <a:t>I</a:t>
            </a:r>
            <a:r>
              <a:rPr sz="3300" spc="-53" dirty="0">
                <a:solidFill>
                  <a:srgbClr val="FFFFFF"/>
                </a:solidFill>
                <a:latin typeface="Calibri Light"/>
                <a:cs typeface="Calibri Light"/>
              </a:rPr>
              <a:t>m</a:t>
            </a:r>
            <a:r>
              <a:rPr sz="3300" spc="-34" dirty="0">
                <a:solidFill>
                  <a:srgbClr val="FFFFFF"/>
                </a:solidFill>
                <a:latin typeface="Calibri Light"/>
                <a:cs typeface="Calibri Light"/>
              </a:rPr>
              <a:t>p</a:t>
            </a:r>
            <a:r>
              <a:rPr sz="3300" spc="-86" dirty="0">
                <a:solidFill>
                  <a:srgbClr val="FFFFFF"/>
                </a:solidFill>
                <a:latin typeface="Calibri Light"/>
                <a:cs typeface="Calibri Light"/>
              </a:rPr>
              <a:t>r</a:t>
            </a:r>
            <a:r>
              <a:rPr sz="3300" spc="-49" dirty="0">
                <a:solidFill>
                  <a:srgbClr val="FFFFFF"/>
                </a:solidFill>
                <a:latin typeface="Calibri Light"/>
                <a:cs typeface="Calibri Light"/>
              </a:rPr>
              <a:t>o</a:t>
            </a:r>
            <a:r>
              <a:rPr sz="3300" spc="-60" dirty="0">
                <a:solidFill>
                  <a:srgbClr val="FFFFFF"/>
                </a:solidFill>
                <a:latin typeface="Calibri Light"/>
                <a:cs typeface="Calibri Light"/>
              </a:rPr>
              <a:t>v</a:t>
            </a:r>
            <a:r>
              <a:rPr sz="3300" spc="-34" dirty="0">
                <a:solidFill>
                  <a:srgbClr val="FFFFFF"/>
                </a:solidFill>
                <a:latin typeface="Calibri Light"/>
                <a:cs typeface="Calibri Light"/>
              </a:rPr>
              <a:t>e</a:t>
            </a:r>
            <a:r>
              <a:rPr sz="3300" spc="-56" dirty="0">
                <a:solidFill>
                  <a:srgbClr val="FFFFFF"/>
                </a:solidFill>
                <a:latin typeface="Calibri Light"/>
                <a:cs typeface="Calibri Light"/>
              </a:rPr>
              <a:t>m</a:t>
            </a:r>
            <a:r>
              <a:rPr sz="3300" spc="-34" dirty="0">
                <a:solidFill>
                  <a:srgbClr val="FFFFFF"/>
                </a:solidFill>
                <a:latin typeface="Calibri Light"/>
                <a:cs typeface="Calibri Light"/>
              </a:rPr>
              <a:t>e</a:t>
            </a:r>
            <a:r>
              <a:rPr sz="3300" spc="-71" dirty="0">
                <a:solidFill>
                  <a:srgbClr val="FFFFFF"/>
                </a:solidFill>
                <a:latin typeface="Calibri Light"/>
                <a:cs typeface="Calibri Light"/>
              </a:rPr>
              <a:t>n</a:t>
            </a:r>
            <a:r>
              <a:rPr sz="3300" dirty="0">
                <a:solidFill>
                  <a:srgbClr val="FFFFFF"/>
                </a:solidFill>
                <a:latin typeface="Calibri Light"/>
                <a:cs typeface="Calibri Light"/>
              </a:rPr>
              <a:t>t  </a:t>
            </a:r>
            <a:r>
              <a:rPr sz="3300" spc="-23" dirty="0">
                <a:solidFill>
                  <a:srgbClr val="FFFFFF"/>
                </a:solidFill>
                <a:latin typeface="Calibri Light"/>
                <a:cs typeface="Calibri Light"/>
              </a:rPr>
              <a:t>by</a:t>
            </a:r>
            <a:endParaRPr sz="3300">
              <a:latin typeface="Calibri Light"/>
              <a:cs typeface="Calibri Light"/>
            </a:endParaRPr>
          </a:p>
          <a:p>
            <a:pPr marL="9525">
              <a:lnSpc>
                <a:spcPts val="3563"/>
              </a:lnSpc>
            </a:pPr>
            <a:r>
              <a:rPr sz="3300" spc="-49" dirty="0">
                <a:solidFill>
                  <a:srgbClr val="FFFFFF"/>
                </a:solidFill>
                <a:latin typeface="Calibri Light"/>
                <a:cs typeface="Calibri Light"/>
              </a:rPr>
              <a:t>Fast</a:t>
            </a:r>
            <a:r>
              <a:rPr sz="3300" spc="-75" dirty="0">
                <a:solidFill>
                  <a:srgbClr val="FFFFFF"/>
                </a:solidFill>
                <a:latin typeface="Calibri Light"/>
                <a:cs typeface="Calibri Light"/>
              </a:rPr>
              <a:t> </a:t>
            </a:r>
            <a:r>
              <a:rPr sz="3300" spc="-23" dirty="0">
                <a:solidFill>
                  <a:srgbClr val="FFFFFF"/>
                </a:solidFill>
                <a:latin typeface="Calibri Light"/>
                <a:cs typeface="Calibri Light"/>
              </a:rPr>
              <a:t>R-CNN</a:t>
            </a:r>
            <a:endParaRPr sz="3300">
              <a:latin typeface="Calibri Light"/>
              <a:cs typeface="Calibri Light"/>
            </a:endParaRPr>
          </a:p>
        </p:txBody>
      </p:sp>
      <p:sp>
        <p:nvSpPr>
          <p:cNvPr id="16" name="object 16"/>
          <p:cNvSpPr txBox="1"/>
          <p:nvPr/>
        </p:nvSpPr>
        <p:spPr>
          <a:xfrm>
            <a:off x="3584257" y="1122883"/>
            <a:ext cx="4758214" cy="2286363"/>
          </a:xfrm>
          <a:prstGeom prst="rect">
            <a:avLst/>
          </a:prstGeom>
        </p:spPr>
        <p:txBody>
          <a:bodyPr vert="horz" wrap="square" lIns="0" tIns="74771" rIns="0" bIns="0" rtlCol="0">
            <a:spAutoFit/>
          </a:bodyPr>
          <a:lstStyle/>
          <a:p>
            <a:pPr marL="180975" indent="-171450">
              <a:spcBef>
                <a:spcPts val="589"/>
              </a:spcBef>
              <a:buFont typeface="Arial MT"/>
              <a:buChar char="•"/>
              <a:tabLst>
                <a:tab pos="180975" algn="l"/>
              </a:tabLst>
            </a:pPr>
            <a:r>
              <a:rPr sz="1950" spc="-23" dirty="0">
                <a:latin typeface="Calibri"/>
                <a:cs typeface="Calibri"/>
              </a:rPr>
              <a:t>Very</a:t>
            </a:r>
            <a:r>
              <a:rPr sz="1950" spc="-15" dirty="0">
                <a:latin typeface="Calibri"/>
                <a:cs typeface="Calibri"/>
              </a:rPr>
              <a:t> </a:t>
            </a:r>
            <a:r>
              <a:rPr sz="1950" spc="-4" dirty="0">
                <a:latin typeface="Calibri"/>
                <a:cs typeface="Calibri"/>
              </a:rPr>
              <a:t>slow</a:t>
            </a:r>
            <a:r>
              <a:rPr sz="1950" dirty="0">
                <a:latin typeface="Calibri"/>
                <a:cs typeface="Calibri"/>
              </a:rPr>
              <a:t> in</a:t>
            </a:r>
            <a:r>
              <a:rPr sz="1950" spc="-11" dirty="0">
                <a:latin typeface="Calibri"/>
                <a:cs typeface="Calibri"/>
              </a:rPr>
              <a:t> </a:t>
            </a:r>
            <a:r>
              <a:rPr sz="1950" spc="-4" dirty="0">
                <a:latin typeface="Calibri"/>
                <a:cs typeface="Calibri"/>
              </a:rPr>
              <a:t>training</a:t>
            </a:r>
            <a:r>
              <a:rPr sz="1950" spc="-11" dirty="0">
                <a:latin typeface="Calibri"/>
                <a:cs typeface="Calibri"/>
              </a:rPr>
              <a:t> </a:t>
            </a:r>
            <a:r>
              <a:rPr sz="1950" dirty="0">
                <a:latin typeface="Calibri"/>
                <a:cs typeface="Calibri"/>
              </a:rPr>
              <a:t>and</a:t>
            </a:r>
            <a:r>
              <a:rPr sz="1950" spc="-11" dirty="0">
                <a:latin typeface="Calibri"/>
                <a:cs typeface="Calibri"/>
              </a:rPr>
              <a:t> inference.</a:t>
            </a:r>
            <a:endParaRPr sz="1950">
              <a:latin typeface="Calibri"/>
              <a:cs typeface="Calibri"/>
            </a:endParaRPr>
          </a:p>
          <a:p>
            <a:pPr marL="180975" marR="3810" indent="-171450">
              <a:lnSpc>
                <a:spcPts val="2108"/>
              </a:lnSpc>
              <a:spcBef>
                <a:spcPts val="780"/>
              </a:spcBef>
              <a:buFont typeface="Arial MT"/>
              <a:buChar char="•"/>
              <a:tabLst>
                <a:tab pos="180975" algn="l"/>
              </a:tabLst>
            </a:pPr>
            <a:r>
              <a:rPr sz="1950" dirty="0">
                <a:latin typeface="Calibri"/>
                <a:cs typeface="Calibri"/>
              </a:rPr>
              <a:t>Nearly 2,000 </a:t>
            </a:r>
            <a:r>
              <a:rPr sz="1950" spc="-4" dirty="0">
                <a:latin typeface="Calibri"/>
                <a:cs typeface="Calibri"/>
              </a:rPr>
              <a:t>region </a:t>
            </a:r>
            <a:r>
              <a:rPr sz="1950" spc="-8" dirty="0">
                <a:latin typeface="Calibri"/>
                <a:cs typeface="Calibri"/>
              </a:rPr>
              <a:t>proposals are required </a:t>
            </a:r>
            <a:r>
              <a:rPr sz="1950" spc="-11" dirty="0">
                <a:latin typeface="Calibri"/>
                <a:cs typeface="Calibri"/>
              </a:rPr>
              <a:t>to </a:t>
            </a:r>
            <a:r>
              <a:rPr sz="1950" spc="-431" dirty="0">
                <a:latin typeface="Calibri"/>
                <a:cs typeface="Calibri"/>
              </a:rPr>
              <a:t> </a:t>
            </a:r>
            <a:r>
              <a:rPr sz="1950" spc="-4" dirty="0">
                <a:latin typeface="Calibri"/>
                <a:cs typeface="Calibri"/>
              </a:rPr>
              <a:t>be</a:t>
            </a:r>
            <a:r>
              <a:rPr sz="1950" spc="-11" dirty="0">
                <a:latin typeface="Calibri"/>
                <a:cs typeface="Calibri"/>
              </a:rPr>
              <a:t> </a:t>
            </a:r>
            <a:r>
              <a:rPr sz="1950" spc="-8" dirty="0">
                <a:latin typeface="Calibri"/>
                <a:cs typeface="Calibri"/>
              </a:rPr>
              <a:t>processed</a:t>
            </a:r>
            <a:r>
              <a:rPr sz="1950" spc="-30" dirty="0">
                <a:latin typeface="Calibri"/>
                <a:cs typeface="Calibri"/>
              </a:rPr>
              <a:t> </a:t>
            </a:r>
            <a:r>
              <a:rPr sz="1950" spc="-8" dirty="0">
                <a:latin typeface="Calibri"/>
                <a:cs typeface="Calibri"/>
              </a:rPr>
              <a:t>by</a:t>
            </a:r>
            <a:r>
              <a:rPr sz="1950" spc="-11" dirty="0">
                <a:latin typeface="Calibri"/>
                <a:cs typeface="Calibri"/>
              </a:rPr>
              <a:t> </a:t>
            </a:r>
            <a:r>
              <a:rPr sz="1950" dirty="0">
                <a:latin typeface="Calibri"/>
                <a:cs typeface="Calibri"/>
              </a:rPr>
              <a:t>a </a:t>
            </a:r>
            <a:r>
              <a:rPr sz="1950" spc="-4" dirty="0">
                <a:latin typeface="Calibri"/>
                <a:cs typeface="Calibri"/>
              </a:rPr>
              <a:t>CNN</a:t>
            </a:r>
            <a:r>
              <a:rPr sz="1950" spc="-8" dirty="0">
                <a:latin typeface="Calibri"/>
                <a:cs typeface="Calibri"/>
              </a:rPr>
              <a:t> </a:t>
            </a:r>
            <a:r>
              <a:rPr sz="1950" spc="-11" dirty="0">
                <a:latin typeface="Calibri"/>
                <a:cs typeface="Calibri"/>
              </a:rPr>
              <a:t>to</a:t>
            </a:r>
            <a:r>
              <a:rPr sz="1950" spc="-4" dirty="0">
                <a:latin typeface="Calibri"/>
                <a:cs typeface="Calibri"/>
              </a:rPr>
              <a:t> </a:t>
            </a:r>
            <a:r>
              <a:rPr sz="1950" spc="-8" dirty="0">
                <a:latin typeface="Calibri"/>
                <a:cs typeface="Calibri"/>
              </a:rPr>
              <a:t>extract</a:t>
            </a:r>
            <a:r>
              <a:rPr sz="1950" spc="-23" dirty="0">
                <a:latin typeface="Calibri"/>
                <a:cs typeface="Calibri"/>
              </a:rPr>
              <a:t> </a:t>
            </a:r>
            <a:r>
              <a:rPr sz="1950" spc="-11" dirty="0">
                <a:latin typeface="Calibri"/>
                <a:cs typeface="Calibri"/>
              </a:rPr>
              <a:t>features.</a:t>
            </a:r>
            <a:endParaRPr sz="1950">
              <a:latin typeface="Calibri"/>
              <a:cs typeface="Calibri"/>
            </a:endParaRPr>
          </a:p>
          <a:p>
            <a:pPr marL="180975" marR="316706" indent="-171450">
              <a:lnSpc>
                <a:spcPts val="2108"/>
              </a:lnSpc>
              <a:spcBef>
                <a:spcPts val="754"/>
              </a:spcBef>
              <a:buFont typeface="Arial MT"/>
              <a:buChar char="•"/>
              <a:tabLst>
                <a:tab pos="236696" algn="l"/>
                <a:tab pos="237173" algn="l"/>
              </a:tabLst>
            </a:pPr>
            <a:r>
              <a:rPr sz="1350" dirty="0"/>
              <a:t>	</a:t>
            </a:r>
            <a:r>
              <a:rPr sz="1950" spc="-15" dirty="0">
                <a:latin typeface="Calibri"/>
                <a:cs typeface="Calibri"/>
              </a:rPr>
              <a:t>Therefore </a:t>
            </a:r>
            <a:r>
              <a:rPr sz="1950" dirty="0">
                <a:latin typeface="Calibri"/>
                <a:cs typeface="Calibri"/>
              </a:rPr>
              <a:t>R-CNN </a:t>
            </a:r>
            <a:r>
              <a:rPr sz="1950" spc="-8" dirty="0">
                <a:latin typeface="Calibri"/>
                <a:cs typeface="Calibri"/>
              </a:rPr>
              <a:t>repeats </a:t>
            </a:r>
            <a:r>
              <a:rPr sz="1950" dirty="0">
                <a:latin typeface="Calibri"/>
                <a:cs typeface="Calibri"/>
              </a:rPr>
              <a:t>the </a:t>
            </a:r>
            <a:r>
              <a:rPr sz="1950" spc="-4" dirty="0">
                <a:latin typeface="Calibri"/>
                <a:cs typeface="Calibri"/>
              </a:rPr>
              <a:t>CNN </a:t>
            </a:r>
            <a:r>
              <a:rPr sz="1950" spc="-15" dirty="0">
                <a:latin typeface="Calibri"/>
                <a:cs typeface="Calibri"/>
              </a:rPr>
              <a:t>feature </a:t>
            </a:r>
            <a:r>
              <a:rPr sz="1950" spc="-435" dirty="0">
                <a:latin typeface="Calibri"/>
                <a:cs typeface="Calibri"/>
              </a:rPr>
              <a:t> </a:t>
            </a:r>
            <a:r>
              <a:rPr sz="1950" spc="-8" dirty="0">
                <a:latin typeface="Calibri"/>
                <a:cs typeface="Calibri"/>
              </a:rPr>
              <a:t>extraction</a:t>
            </a:r>
            <a:r>
              <a:rPr sz="1950" spc="-23" dirty="0">
                <a:latin typeface="Calibri"/>
                <a:cs typeface="Calibri"/>
              </a:rPr>
              <a:t> </a:t>
            </a:r>
            <a:r>
              <a:rPr sz="1950" spc="-8" dirty="0">
                <a:latin typeface="Calibri"/>
                <a:cs typeface="Calibri"/>
              </a:rPr>
              <a:t>process</a:t>
            </a:r>
            <a:r>
              <a:rPr sz="1950" spc="-30" dirty="0">
                <a:latin typeface="Calibri"/>
                <a:cs typeface="Calibri"/>
              </a:rPr>
              <a:t> </a:t>
            </a:r>
            <a:r>
              <a:rPr sz="1950" spc="-11" dirty="0">
                <a:latin typeface="Calibri"/>
                <a:cs typeface="Calibri"/>
              </a:rPr>
              <a:t>approx.</a:t>
            </a:r>
            <a:r>
              <a:rPr sz="1950" spc="-8" dirty="0">
                <a:latin typeface="Calibri"/>
                <a:cs typeface="Calibri"/>
              </a:rPr>
              <a:t> </a:t>
            </a:r>
            <a:r>
              <a:rPr sz="1950" dirty="0">
                <a:latin typeface="Calibri"/>
                <a:cs typeface="Calibri"/>
              </a:rPr>
              <a:t>2,000</a:t>
            </a:r>
            <a:r>
              <a:rPr sz="1950" spc="-23" dirty="0">
                <a:latin typeface="Calibri"/>
                <a:cs typeface="Calibri"/>
              </a:rPr>
              <a:t> </a:t>
            </a:r>
            <a:r>
              <a:rPr sz="1950" dirty="0">
                <a:latin typeface="Calibri"/>
                <a:cs typeface="Calibri"/>
              </a:rPr>
              <a:t>times.</a:t>
            </a:r>
            <a:endParaRPr sz="1950">
              <a:latin typeface="Calibri"/>
              <a:cs typeface="Calibri"/>
            </a:endParaRPr>
          </a:p>
          <a:p>
            <a:pPr marL="180975" marR="248603" indent="-171450">
              <a:lnSpc>
                <a:spcPts val="2108"/>
              </a:lnSpc>
              <a:spcBef>
                <a:spcPts val="743"/>
              </a:spcBef>
              <a:buFont typeface="Arial MT"/>
              <a:buChar char="•"/>
              <a:tabLst>
                <a:tab pos="180975" algn="l"/>
              </a:tabLst>
            </a:pPr>
            <a:r>
              <a:rPr sz="1950" spc="-19" dirty="0">
                <a:latin typeface="Calibri"/>
                <a:cs typeface="Calibri"/>
              </a:rPr>
              <a:t>Fast</a:t>
            </a:r>
            <a:r>
              <a:rPr sz="1950" spc="-8" dirty="0">
                <a:latin typeface="Calibri"/>
                <a:cs typeface="Calibri"/>
              </a:rPr>
              <a:t> </a:t>
            </a:r>
            <a:r>
              <a:rPr sz="1950" spc="-4" dirty="0">
                <a:latin typeface="Calibri"/>
                <a:cs typeface="Calibri"/>
              </a:rPr>
              <a:t>R-CNN</a:t>
            </a:r>
            <a:r>
              <a:rPr sz="1950" spc="-8" dirty="0">
                <a:latin typeface="Calibri"/>
                <a:cs typeface="Calibri"/>
              </a:rPr>
              <a:t> was</a:t>
            </a:r>
            <a:r>
              <a:rPr sz="1950" dirty="0">
                <a:latin typeface="Calibri"/>
                <a:cs typeface="Calibri"/>
              </a:rPr>
              <a:t> </a:t>
            </a:r>
            <a:r>
              <a:rPr sz="1950" spc="-8" dirty="0">
                <a:latin typeface="Calibri"/>
                <a:cs typeface="Calibri"/>
              </a:rPr>
              <a:t>introduced</a:t>
            </a:r>
            <a:r>
              <a:rPr sz="1950" spc="-26" dirty="0">
                <a:latin typeface="Calibri"/>
                <a:cs typeface="Calibri"/>
              </a:rPr>
              <a:t> </a:t>
            </a:r>
            <a:r>
              <a:rPr sz="1950" spc="-8" dirty="0">
                <a:latin typeface="Calibri"/>
                <a:cs typeface="Calibri"/>
              </a:rPr>
              <a:t>by</a:t>
            </a:r>
            <a:r>
              <a:rPr sz="1950" spc="-4" dirty="0">
                <a:latin typeface="Calibri"/>
                <a:cs typeface="Calibri"/>
              </a:rPr>
              <a:t> </a:t>
            </a:r>
            <a:r>
              <a:rPr sz="1950" spc="-8" dirty="0">
                <a:latin typeface="Calibri"/>
                <a:cs typeface="Calibri"/>
              </a:rPr>
              <a:t>Girshik</a:t>
            </a:r>
            <a:r>
              <a:rPr sz="1950" dirty="0">
                <a:latin typeface="Calibri"/>
                <a:cs typeface="Calibri"/>
              </a:rPr>
              <a:t> </a:t>
            </a:r>
            <a:r>
              <a:rPr sz="1950" spc="-8" dirty="0">
                <a:latin typeface="Calibri"/>
                <a:cs typeface="Calibri"/>
              </a:rPr>
              <a:t>et </a:t>
            </a:r>
            <a:r>
              <a:rPr sz="1950" dirty="0">
                <a:latin typeface="Calibri"/>
                <a:cs typeface="Calibri"/>
              </a:rPr>
              <a:t>al, </a:t>
            </a:r>
            <a:r>
              <a:rPr sz="1950" spc="-428" dirty="0">
                <a:latin typeface="Calibri"/>
                <a:cs typeface="Calibri"/>
              </a:rPr>
              <a:t> </a:t>
            </a:r>
            <a:r>
              <a:rPr sz="1950" spc="-4" dirty="0">
                <a:latin typeface="Calibri"/>
                <a:cs typeface="Calibri"/>
              </a:rPr>
              <a:t>(2015)</a:t>
            </a:r>
            <a:r>
              <a:rPr sz="1950" spc="-30" dirty="0">
                <a:latin typeface="Calibri"/>
                <a:cs typeface="Calibri"/>
              </a:rPr>
              <a:t> </a:t>
            </a:r>
            <a:r>
              <a:rPr sz="1950" spc="-11" dirty="0">
                <a:latin typeface="Calibri"/>
                <a:cs typeface="Calibri"/>
              </a:rPr>
              <a:t>to</a:t>
            </a:r>
            <a:r>
              <a:rPr sz="1950" spc="-4" dirty="0">
                <a:latin typeface="Calibri"/>
                <a:cs typeface="Calibri"/>
              </a:rPr>
              <a:t> </a:t>
            </a:r>
            <a:r>
              <a:rPr sz="1950" spc="-11" dirty="0">
                <a:latin typeface="Calibri"/>
                <a:cs typeface="Calibri"/>
              </a:rPr>
              <a:t>overcome </a:t>
            </a:r>
            <a:r>
              <a:rPr sz="1950" dirty="0">
                <a:latin typeface="Calibri"/>
                <a:cs typeface="Calibri"/>
              </a:rPr>
              <a:t>this </a:t>
            </a:r>
            <a:r>
              <a:rPr sz="1950" spc="-8" dirty="0">
                <a:latin typeface="Calibri"/>
                <a:cs typeface="Calibri"/>
              </a:rPr>
              <a:t>processing</a:t>
            </a:r>
            <a:r>
              <a:rPr sz="1950" spc="-34" dirty="0">
                <a:latin typeface="Calibri"/>
                <a:cs typeface="Calibri"/>
              </a:rPr>
              <a:t> </a:t>
            </a:r>
            <a:r>
              <a:rPr sz="1950" dirty="0">
                <a:latin typeface="Calibri"/>
                <a:cs typeface="Calibri"/>
              </a:rPr>
              <a:t>issue.</a:t>
            </a:r>
            <a:endParaRPr sz="1950">
              <a:latin typeface="Calibri"/>
              <a:cs typeface="Calibri"/>
            </a:endParaRPr>
          </a:p>
        </p:txBody>
      </p:sp>
      <p:pic>
        <p:nvPicPr>
          <p:cNvPr id="17" name="object 17"/>
          <p:cNvPicPr/>
          <p:nvPr/>
        </p:nvPicPr>
        <p:blipFill>
          <a:blip r:embed="rId11" cstate="print"/>
          <a:stretch>
            <a:fillRect/>
          </a:stretch>
        </p:blipFill>
        <p:spPr>
          <a:xfrm>
            <a:off x="3602735" y="3533013"/>
            <a:ext cx="4980051" cy="2091690"/>
          </a:xfrm>
          <a:prstGeom prst="rect">
            <a:avLst/>
          </a:prstGeom>
        </p:spPr>
      </p:pic>
      <p:pic>
        <p:nvPicPr>
          <p:cNvPr id="18" name="object 18"/>
          <p:cNvPicPr/>
          <p:nvPr/>
        </p:nvPicPr>
        <p:blipFill>
          <a:blip r:embed="rId12" cstate="print"/>
          <a:stretch>
            <a:fillRect/>
          </a:stretch>
        </p:blipFill>
        <p:spPr>
          <a:xfrm>
            <a:off x="75007" y="5834176"/>
            <a:ext cx="524181" cy="74336"/>
          </a:xfrm>
          <a:prstGeom prst="rect">
            <a:avLst/>
          </a:prstGeom>
        </p:spPr>
      </p:pic>
      <p:sp>
        <p:nvSpPr>
          <p:cNvPr id="19" name="object 19"/>
          <p:cNvSpPr txBox="1"/>
          <p:nvPr/>
        </p:nvSpPr>
        <p:spPr>
          <a:xfrm>
            <a:off x="5426583" y="5474818"/>
            <a:ext cx="3601879" cy="455413"/>
          </a:xfrm>
          <a:prstGeom prst="rect">
            <a:avLst/>
          </a:prstGeom>
        </p:spPr>
        <p:txBody>
          <a:bodyPr vert="horz" wrap="square" lIns="0" tIns="9049" rIns="0" bIns="0" rtlCol="0">
            <a:spAutoFit/>
          </a:bodyPr>
          <a:lstStyle/>
          <a:p>
            <a:pPr marL="9525">
              <a:spcBef>
                <a:spcPts val="71"/>
              </a:spcBef>
            </a:pPr>
            <a:r>
              <a:rPr sz="750" spc="-4" dirty="0">
                <a:solidFill>
                  <a:srgbClr val="FFFFFF"/>
                </a:solidFill>
                <a:latin typeface="Calibri"/>
                <a:cs typeface="Calibri"/>
              </a:rPr>
              <a:t>Image</a:t>
            </a:r>
            <a:r>
              <a:rPr sz="750" spc="8" dirty="0">
                <a:solidFill>
                  <a:srgbClr val="FFFFFF"/>
                </a:solidFill>
                <a:latin typeface="Calibri"/>
                <a:cs typeface="Calibri"/>
              </a:rPr>
              <a:t> </a:t>
            </a:r>
            <a:r>
              <a:rPr sz="750" spc="-4" dirty="0">
                <a:solidFill>
                  <a:srgbClr val="FFFFFF"/>
                </a:solidFill>
                <a:latin typeface="Calibri"/>
                <a:cs typeface="Calibri"/>
              </a:rPr>
              <a:t>Source:</a:t>
            </a:r>
            <a:r>
              <a:rPr sz="750" spc="19" dirty="0">
                <a:solidFill>
                  <a:srgbClr val="FFFFFF"/>
                </a:solidFill>
                <a:latin typeface="Calibri"/>
                <a:cs typeface="Calibri"/>
              </a:rPr>
              <a:t> </a:t>
            </a:r>
            <a:r>
              <a:rPr sz="750" u="sng" spc="-4" dirty="0">
                <a:solidFill>
                  <a:srgbClr val="FFFFFF"/>
                </a:solidFill>
                <a:uFill>
                  <a:solidFill>
                    <a:srgbClr val="FFFFFF"/>
                  </a:solidFill>
                </a:uFill>
                <a:latin typeface="Calibri"/>
                <a:cs typeface="Calibri"/>
                <a:hlinkClick r:id="rId13"/>
              </a:rPr>
              <a:t>https://jhui.github.io/2017/03/15/Fast-R-CNN-and-Faster-R-CNN/</a:t>
            </a:r>
            <a:endParaRPr sz="750">
              <a:latin typeface="Calibri"/>
              <a:cs typeface="Calibri"/>
            </a:endParaRPr>
          </a:p>
          <a:p>
            <a:pPr>
              <a:lnSpc>
                <a:spcPct val="100000"/>
              </a:lnSpc>
            </a:pPr>
            <a:endParaRPr sz="750">
              <a:latin typeface="Calibri"/>
              <a:cs typeface="Calibri"/>
            </a:endParaRPr>
          </a:p>
          <a:p>
            <a:pPr marR="3810" algn="r">
              <a:spcBef>
                <a:spcPts val="626"/>
              </a:spcBef>
            </a:pPr>
            <a:r>
              <a:rPr sz="900" dirty="0">
                <a:solidFill>
                  <a:srgbClr val="888888"/>
                </a:solidFill>
                <a:latin typeface="Calibri"/>
                <a:cs typeface="Calibri"/>
              </a:rPr>
              <a:t>14</a:t>
            </a:r>
            <a:endParaRPr sz="900">
              <a:latin typeface="Calibri"/>
              <a:cs typeface="Calibri"/>
            </a:endParaRPr>
          </a:p>
        </p:txBody>
      </p:sp>
      <p:sp>
        <p:nvSpPr>
          <p:cNvPr id="20" name="Title 1">
            <a:extLst>
              <a:ext uri="{FF2B5EF4-FFF2-40B4-BE49-F238E27FC236}">
                <a16:creationId xmlns:a16="http://schemas.microsoft.com/office/drawing/2014/main" id="{0C146ED0-A57D-5796-96C1-E9E5938FE4DE}"/>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21" name="Picture 2" descr="E:\NIET\Project\xLogo11.png.pagespeed.ic.pydHLuCQEZ.png">
            <a:extLst>
              <a:ext uri="{FF2B5EF4-FFF2-40B4-BE49-F238E27FC236}">
                <a16:creationId xmlns:a16="http://schemas.microsoft.com/office/drawing/2014/main" id="{12D1049B-5FFF-5BD0-34F6-FBCE3CBD7C0B}"/>
              </a:ext>
            </a:extLst>
          </p:cNvPr>
          <p:cNvPicPr>
            <a:picLocks noChangeAspect="1" noChangeArrowheads="1"/>
          </p:cNvPicPr>
          <p:nvPr/>
        </p:nvPicPr>
        <p:blipFill>
          <a:blip r:embed="rId14"/>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42447406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37769" y="957834"/>
            <a:ext cx="8439626" cy="4653915"/>
            <a:chOff x="583691" y="134112"/>
            <a:chExt cx="11252835" cy="6205220"/>
          </a:xfrm>
        </p:grpSpPr>
        <p:pic>
          <p:nvPicPr>
            <p:cNvPr id="3" name="object 3"/>
            <p:cNvPicPr/>
            <p:nvPr/>
          </p:nvPicPr>
          <p:blipFill>
            <a:blip r:embed="rId2" cstate="print"/>
            <a:stretch>
              <a:fillRect/>
            </a:stretch>
          </p:blipFill>
          <p:spPr>
            <a:xfrm>
              <a:off x="6803136" y="1732787"/>
              <a:ext cx="4605528" cy="4533900"/>
            </a:xfrm>
            <a:prstGeom prst="rect">
              <a:avLst/>
            </a:prstGeom>
          </p:spPr>
        </p:pic>
        <p:pic>
          <p:nvPicPr>
            <p:cNvPr id="4" name="object 4"/>
            <p:cNvPicPr/>
            <p:nvPr/>
          </p:nvPicPr>
          <p:blipFill>
            <a:blip r:embed="rId3" cstate="print"/>
            <a:stretch>
              <a:fillRect/>
            </a:stretch>
          </p:blipFill>
          <p:spPr>
            <a:xfrm>
              <a:off x="583691" y="134112"/>
              <a:ext cx="3470910" cy="1229106"/>
            </a:xfrm>
            <a:prstGeom prst="rect">
              <a:avLst/>
            </a:prstGeom>
          </p:spPr>
        </p:pic>
      </p:grpSp>
      <p:sp>
        <p:nvSpPr>
          <p:cNvPr id="5" name="object 5"/>
          <p:cNvSpPr txBox="1">
            <a:spLocks noGrp="1"/>
          </p:cNvSpPr>
          <p:nvPr>
            <p:ph type="title"/>
          </p:nvPr>
        </p:nvSpPr>
        <p:spPr>
          <a:xfrm>
            <a:off x="687705" y="1057107"/>
            <a:ext cx="2084546" cy="517449"/>
          </a:xfrm>
          <a:prstGeom prst="rect">
            <a:avLst/>
          </a:prstGeom>
        </p:spPr>
        <p:txBody>
          <a:bodyPr vert="horz" wrap="square" lIns="0" tIns="9525" rIns="0" bIns="0" rtlCol="0" anchor="ctr">
            <a:spAutoFit/>
          </a:bodyPr>
          <a:lstStyle/>
          <a:p>
            <a:pPr marL="9525">
              <a:lnSpc>
                <a:spcPct val="100000"/>
              </a:lnSpc>
              <a:spcBef>
                <a:spcPts val="75"/>
              </a:spcBef>
            </a:pPr>
            <a:r>
              <a:rPr spc="-45" dirty="0">
                <a:solidFill>
                  <a:srgbClr val="000000"/>
                </a:solidFill>
              </a:rPr>
              <a:t>Faster</a:t>
            </a:r>
            <a:r>
              <a:rPr spc="-116" dirty="0">
                <a:solidFill>
                  <a:srgbClr val="000000"/>
                </a:solidFill>
              </a:rPr>
              <a:t> </a:t>
            </a:r>
            <a:r>
              <a:rPr spc="-30" dirty="0">
                <a:solidFill>
                  <a:srgbClr val="000000"/>
                </a:solidFill>
              </a:rPr>
              <a:t>RCNN</a:t>
            </a:r>
            <a:endParaRPr/>
          </a:p>
        </p:txBody>
      </p:sp>
      <p:sp>
        <p:nvSpPr>
          <p:cNvPr id="7" name="object 7"/>
          <p:cNvSpPr txBox="1"/>
          <p:nvPr/>
        </p:nvSpPr>
        <p:spPr>
          <a:xfrm>
            <a:off x="59054" y="5813146"/>
            <a:ext cx="556260" cy="117020"/>
          </a:xfrm>
          <a:prstGeom prst="rect">
            <a:avLst/>
          </a:prstGeom>
        </p:spPr>
        <p:txBody>
          <a:bodyPr vert="horz" wrap="square" lIns="0" tIns="0" rIns="0" bIns="0" rtlCol="0">
            <a:spAutoFit/>
          </a:bodyPr>
          <a:lstStyle/>
          <a:p>
            <a:pPr marL="9525">
              <a:lnSpc>
                <a:spcPts val="930"/>
              </a:lnSpc>
            </a:pPr>
            <a:r>
              <a:rPr sz="900" dirty="0">
                <a:solidFill>
                  <a:srgbClr val="888888"/>
                </a:solidFill>
                <a:latin typeface="Calibri"/>
                <a:cs typeface="Calibri"/>
              </a:rPr>
              <a:t>28-08-2021</a:t>
            </a:r>
            <a:endParaRPr sz="900">
              <a:latin typeface="Calibri"/>
              <a:cs typeface="Calibri"/>
            </a:endParaRPr>
          </a:p>
        </p:txBody>
      </p:sp>
      <p:sp>
        <p:nvSpPr>
          <p:cNvPr id="8" name="object 8"/>
          <p:cNvSpPr txBox="1">
            <a:spLocks noGrp="1"/>
          </p:cNvSpPr>
          <p:nvPr>
            <p:ph type="sldNum" sz="quarter" idx="7"/>
          </p:nvPr>
        </p:nvSpPr>
        <p:spPr>
          <a:xfrm>
            <a:off x="11906757" y="6607861"/>
            <a:ext cx="231775"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240"/>
              </a:lnSpc>
            </a:pPr>
            <a:fld id="{81D60167-4931-47E6-BA6A-407CBD079E47}" type="slidenum">
              <a:rPr lang="en-IN" smtClean="0"/>
              <a:pPr marL="38100">
                <a:lnSpc>
                  <a:spcPts val="1240"/>
                </a:lnSpc>
              </a:pPr>
              <a:t>114</a:t>
            </a:fld>
            <a:endParaRPr dirty="0"/>
          </a:p>
        </p:txBody>
      </p:sp>
      <p:sp>
        <p:nvSpPr>
          <p:cNvPr id="6" name="object 6"/>
          <p:cNvSpPr txBox="1"/>
          <p:nvPr/>
        </p:nvSpPr>
        <p:spPr>
          <a:xfrm>
            <a:off x="687705" y="1712785"/>
            <a:ext cx="7750969" cy="4058355"/>
          </a:xfrm>
          <a:prstGeom prst="rect">
            <a:avLst/>
          </a:prstGeom>
        </p:spPr>
        <p:txBody>
          <a:bodyPr vert="horz" wrap="square" lIns="0" tIns="45720" rIns="0" bIns="0" rtlCol="0">
            <a:spAutoFit/>
          </a:bodyPr>
          <a:lstStyle/>
          <a:p>
            <a:pPr marL="180975" marR="3810" indent="-171450">
              <a:lnSpc>
                <a:spcPts val="2265"/>
              </a:lnSpc>
              <a:spcBef>
                <a:spcPts val="360"/>
              </a:spcBef>
              <a:buFont typeface="Arial MT"/>
              <a:buChar char="•"/>
              <a:tabLst>
                <a:tab pos="180975" algn="l"/>
              </a:tabLst>
            </a:pPr>
            <a:r>
              <a:rPr sz="2100" spc="-19" dirty="0">
                <a:latin typeface="Calibri"/>
                <a:cs typeface="Calibri"/>
              </a:rPr>
              <a:t>Faster</a:t>
            </a:r>
            <a:r>
              <a:rPr sz="2100" dirty="0">
                <a:latin typeface="Calibri"/>
                <a:cs typeface="Calibri"/>
              </a:rPr>
              <a:t> </a:t>
            </a:r>
            <a:r>
              <a:rPr sz="2100" spc="-8" dirty="0">
                <a:latin typeface="Calibri"/>
                <a:cs typeface="Calibri"/>
              </a:rPr>
              <a:t>R-CNN</a:t>
            </a:r>
            <a:r>
              <a:rPr sz="2100" spc="30" dirty="0">
                <a:latin typeface="Calibri"/>
                <a:cs typeface="Calibri"/>
              </a:rPr>
              <a:t> </a:t>
            </a:r>
            <a:r>
              <a:rPr sz="2100" spc="-8" dirty="0">
                <a:latin typeface="Calibri"/>
                <a:cs typeface="Calibri"/>
              </a:rPr>
              <a:t>does</a:t>
            </a:r>
            <a:r>
              <a:rPr sz="2100" spc="15" dirty="0">
                <a:latin typeface="Calibri"/>
                <a:cs typeface="Calibri"/>
              </a:rPr>
              <a:t> </a:t>
            </a:r>
            <a:r>
              <a:rPr sz="2100" spc="-8" dirty="0">
                <a:latin typeface="Calibri"/>
                <a:cs typeface="Calibri"/>
              </a:rPr>
              <a:t>not</a:t>
            </a:r>
            <a:r>
              <a:rPr sz="2100" spc="8" dirty="0">
                <a:latin typeface="Calibri"/>
                <a:cs typeface="Calibri"/>
              </a:rPr>
              <a:t> </a:t>
            </a:r>
            <a:r>
              <a:rPr sz="2100" spc="-8" dirty="0">
                <a:latin typeface="Calibri"/>
                <a:cs typeface="Calibri"/>
              </a:rPr>
              <a:t>use</a:t>
            </a:r>
            <a:r>
              <a:rPr sz="2100" spc="8" dirty="0">
                <a:latin typeface="Calibri"/>
                <a:cs typeface="Calibri"/>
              </a:rPr>
              <a:t> </a:t>
            </a:r>
            <a:r>
              <a:rPr sz="2100" spc="-4" dirty="0">
                <a:latin typeface="Calibri"/>
                <a:cs typeface="Calibri"/>
              </a:rPr>
              <a:t>a</a:t>
            </a:r>
            <a:r>
              <a:rPr sz="2100" dirty="0">
                <a:latin typeface="Calibri"/>
                <a:cs typeface="Calibri"/>
              </a:rPr>
              <a:t> </a:t>
            </a:r>
            <a:r>
              <a:rPr sz="2100" spc="-8" dirty="0">
                <a:latin typeface="Calibri"/>
                <a:cs typeface="Calibri"/>
              </a:rPr>
              <a:t>special</a:t>
            </a:r>
            <a:r>
              <a:rPr sz="2100" spc="4" dirty="0">
                <a:latin typeface="Calibri"/>
                <a:cs typeface="Calibri"/>
              </a:rPr>
              <a:t> </a:t>
            </a:r>
            <a:r>
              <a:rPr sz="2100" spc="-8" dirty="0">
                <a:latin typeface="Calibri"/>
                <a:cs typeface="Calibri"/>
              </a:rPr>
              <a:t>region</a:t>
            </a:r>
            <a:r>
              <a:rPr sz="2100" spc="4" dirty="0">
                <a:latin typeface="Calibri"/>
                <a:cs typeface="Calibri"/>
              </a:rPr>
              <a:t> </a:t>
            </a:r>
            <a:r>
              <a:rPr sz="2100" spc="-11" dirty="0">
                <a:latin typeface="Calibri"/>
                <a:cs typeface="Calibri"/>
              </a:rPr>
              <a:t>proposal</a:t>
            </a:r>
            <a:r>
              <a:rPr sz="2100" spc="15" dirty="0">
                <a:latin typeface="Calibri"/>
                <a:cs typeface="Calibri"/>
              </a:rPr>
              <a:t> </a:t>
            </a:r>
            <a:r>
              <a:rPr sz="2100" spc="-4" dirty="0">
                <a:latin typeface="Calibri"/>
                <a:cs typeface="Calibri"/>
              </a:rPr>
              <a:t>method</a:t>
            </a:r>
            <a:r>
              <a:rPr sz="2100" spc="15" dirty="0">
                <a:latin typeface="Calibri"/>
                <a:cs typeface="Calibri"/>
              </a:rPr>
              <a:t> </a:t>
            </a:r>
            <a:r>
              <a:rPr sz="2100" spc="-15" dirty="0">
                <a:latin typeface="Calibri"/>
                <a:cs typeface="Calibri"/>
              </a:rPr>
              <a:t>to</a:t>
            </a:r>
            <a:r>
              <a:rPr sz="2100" dirty="0">
                <a:latin typeface="Calibri"/>
                <a:cs typeface="Calibri"/>
              </a:rPr>
              <a:t> </a:t>
            </a:r>
            <a:r>
              <a:rPr sz="2100" spc="-15" dirty="0">
                <a:latin typeface="Calibri"/>
                <a:cs typeface="Calibri"/>
              </a:rPr>
              <a:t>create </a:t>
            </a:r>
            <a:r>
              <a:rPr sz="2100" spc="-461" dirty="0">
                <a:latin typeface="Calibri"/>
                <a:cs typeface="Calibri"/>
              </a:rPr>
              <a:t> </a:t>
            </a:r>
            <a:r>
              <a:rPr sz="2100" spc="-8" dirty="0">
                <a:latin typeface="Calibri"/>
                <a:cs typeface="Calibri"/>
              </a:rPr>
              <a:t>region</a:t>
            </a:r>
            <a:r>
              <a:rPr sz="2100" spc="-4" dirty="0">
                <a:latin typeface="Calibri"/>
                <a:cs typeface="Calibri"/>
              </a:rPr>
              <a:t> </a:t>
            </a:r>
            <a:r>
              <a:rPr sz="2100" spc="-11" dirty="0">
                <a:latin typeface="Calibri"/>
                <a:cs typeface="Calibri"/>
              </a:rPr>
              <a:t>proposals.</a:t>
            </a:r>
            <a:endParaRPr sz="2100">
              <a:latin typeface="Calibri"/>
              <a:cs typeface="Calibri"/>
            </a:endParaRPr>
          </a:p>
          <a:p>
            <a:pPr>
              <a:lnSpc>
                <a:spcPct val="100000"/>
              </a:lnSpc>
              <a:buChar char="•"/>
            </a:pPr>
            <a:endParaRPr sz="2100">
              <a:latin typeface="Calibri"/>
              <a:cs typeface="Calibri"/>
            </a:endParaRPr>
          </a:p>
          <a:p>
            <a:pPr>
              <a:spcBef>
                <a:spcPts val="30"/>
              </a:spcBef>
              <a:buChar char="•"/>
            </a:pPr>
            <a:endParaRPr sz="2513">
              <a:latin typeface="Calibri"/>
              <a:cs typeface="Calibri"/>
            </a:endParaRPr>
          </a:p>
          <a:p>
            <a:pPr marL="382905" marR="3435668" indent="-343376">
              <a:buFont typeface="Arial MT"/>
              <a:buChar char="•"/>
              <a:tabLst>
                <a:tab pos="382905" algn="l"/>
                <a:tab pos="383381" algn="l"/>
              </a:tabLst>
            </a:pPr>
            <a:r>
              <a:rPr sz="1950" dirty="0">
                <a:latin typeface="Calibri"/>
                <a:cs typeface="Calibri"/>
              </a:rPr>
              <a:t>A </a:t>
            </a:r>
            <a:r>
              <a:rPr sz="1950" spc="-4" dirty="0">
                <a:latin typeface="Calibri"/>
                <a:cs typeface="Calibri"/>
              </a:rPr>
              <a:t>region </a:t>
            </a:r>
            <a:r>
              <a:rPr sz="1950" spc="-8" dirty="0">
                <a:latin typeface="Calibri"/>
                <a:cs typeface="Calibri"/>
              </a:rPr>
              <a:t>proposal network </a:t>
            </a:r>
            <a:r>
              <a:rPr sz="1950" dirty="0">
                <a:latin typeface="Calibri"/>
                <a:cs typeface="Calibri"/>
              </a:rPr>
              <a:t>is </a:t>
            </a:r>
            <a:r>
              <a:rPr sz="1950" spc="-4" dirty="0">
                <a:latin typeface="Calibri"/>
                <a:cs typeface="Calibri"/>
              </a:rPr>
              <a:t>trained </a:t>
            </a:r>
            <a:r>
              <a:rPr sz="1950" spc="-11" dirty="0">
                <a:latin typeface="Calibri"/>
                <a:cs typeface="Calibri"/>
              </a:rPr>
              <a:t>to </a:t>
            </a:r>
            <a:r>
              <a:rPr sz="1950" spc="-431" dirty="0">
                <a:latin typeface="Calibri"/>
                <a:cs typeface="Calibri"/>
              </a:rPr>
              <a:t> </a:t>
            </a:r>
            <a:r>
              <a:rPr sz="1950" spc="-8" dirty="0">
                <a:latin typeface="Calibri"/>
                <a:cs typeface="Calibri"/>
              </a:rPr>
              <a:t>extract </a:t>
            </a:r>
            <a:r>
              <a:rPr sz="1950" spc="-4" dirty="0">
                <a:latin typeface="Calibri"/>
                <a:cs typeface="Calibri"/>
              </a:rPr>
              <a:t>region </a:t>
            </a:r>
            <a:r>
              <a:rPr sz="1950" spc="-8" dirty="0">
                <a:latin typeface="Calibri"/>
                <a:cs typeface="Calibri"/>
              </a:rPr>
              <a:t>proposals from </a:t>
            </a:r>
            <a:r>
              <a:rPr sz="1950" dirty="0">
                <a:latin typeface="Calibri"/>
                <a:cs typeface="Calibri"/>
              </a:rPr>
              <a:t>the </a:t>
            </a:r>
            <a:r>
              <a:rPr sz="1950" spc="4" dirty="0">
                <a:latin typeface="Calibri"/>
                <a:cs typeface="Calibri"/>
              </a:rPr>
              <a:t> </a:t>
            </a:r>
            <a:r>
              <a:rPr sz="1950" spc="-15" dirty="0">
                <a:latin typeface="Calibri"/>
                <a:cs typeface="Calibri"/>
              </a:rPr>
              <a:t>feature</a:t>
            </a:r>
            <a:r>
              <a:rPr sz="1950" spc="-23" dirty="0">
                <a:latin typeface="Calibri"/>
                <a:cs typeface="Calibri"/>
              </a:rPr>
              <a:t> </a:t>
            </a:r>
            <a:r>
              <a:rPr sz="1950" spc="-4" dirty="0">
                <a:latin typeface="Calibri"/>
                <a:cs typeface="Calibri"/>
              </a:rPr>
              <a:t>maps.</a:t>
            </a:r>
            <a:endParaRPr sz="1950">
              <a:latin typeface="Calibri"/>
              <a:cs typeface="Calibri"/>
            </a:endParaRPr>
          </a:p>
          <a:p>
            <a:pPr>
              <a:spcBef>
                <a:spcPts val="8"/>
              </a:spcBef>
              <a:buChar char="•"/>
            </a:pPr>
            <a:endParaRPr sz="1913">
              <a:latin typeface="Calibri"/>
              <a:cs typeface="Calibri"/>
            </a:endParaRPr>
          </a:p>
          <a:p>
            <a:pPr marL="382905" marR="3401854" indent="-343376">
              <a:buFont typeface="Arial MT"/>
              <a:buChar char="•"/>
              <a:tabLst>
                <a:tab pos="382905" algn="l"/>
                <a:tab pos="383381" algn="l"/>
              </a:tabLst>
            </a:pPr>
            <a:r>
              <a:rPr sz="1950" spc="-4" dirty="0">
                <a:latin typeface="Calibri"/>
                <a:cs typeface="Calibri"/>
              </a:rPr>
              <a:t>These </a:t>
            </a:r>
            <a:r>
              <a:rPr sz="1950" spc="-8" dirty="0">
                <a:latin typeface="Calibri"/>
                <a:cs typeface="Calibri"/>
              </a:rPr>
              <a:t>proposals are </a:t>
            </a:r>
            <a:r>
              <a:rPr sz="1950" dirty="0">
                <a:latin typeface="Calibri"/>
                <a:cs typeface="Calibri"/>
              </a:rPr>
              <a:t>then </a:t>
            </a:r>
            <a:r>
              <a:rPr sz="1950" spc="-15" dirty="0">
                <a:latin typeface="Calibri"/>
                <a:cs typeface="Calibri"/>
              </a:rPr>
              <a:t>fed </a:t>
            </a:r>
            <a:r>
              <a:rPr sz="1950" spc="-8" dirty="0">
                <a:latin typeface="Calibri"/>
                <a:cs typeface="Calibri"/>
              </a:rPr>
              <a:t>into </a:t>
            </a:r>
            <a:r>
              <a:rPr sz="1950" dirty="0">
                <a:latin typeface="Calibri"/>
                <a:cs typeface="Calibri"/>
              </a:rPr>
              <a:t>the </a:t>
            </a:r>
            <a:r>
              <a:rPr sz="1950" spc="4" dirty="0">
                <a:latin typeface="Calibri"/>
                <a:cs typeface="Calibri"/>
              </a:rPr>
              <a:t> </a:t>
            </a:r>
            <a:r>
              <a:rPr sz="1950" spc="-8" dirty="0">
                <a:latin typeface="Calibri"/>
                <a:cs typeface="Calibri"/>
              </a:rPr>
              <a:t>Region </a:t>
            </a:r>
            <a:r>
              <a:rPr sz="1950" dirty="0">
                <a:latin typeface="Calibri"/>
                <a:cs typeface="Calibri"/>
              </a:rPr>
              <a:t>of </a:t>
            </a:r>
            <a:r>
              <a:rPr sz="1950" spc="-11" dirty="0">
                <a:latin typeface="Calibri"/>
                <a:cs typeface="Calibri"/>
              </a:rPr>
              <a:t>interest </a:t>
            </a:r>
            <a:r>
              <a:rPr sz="1950" dirty="0">
                <a:latin typeface="Calibri"/>
                <a:cs typeface="Calibri"/>
              </a:rPr>
              <a:t>( </a:t>
            </a:r>
            <a:r>
              <a:rPr sz="1950" spc="-11" dirty="0">
                <a:latin typeface="Calibri"/>
                <a:cs typeface="Calibri"/>
              </a:rPr>
              <a:t>RoI) </a:t>
            </a:r>
            <a:r>
              <a:rPr sz="1950" spc="-4" dirty="0">
                <a:latin typeface="Calibri"/>
                <a:cs typeface="Calibri"/>
              </a:rPr>
              <a:t>pooling </a:t>
            </a:r>
            <a:r>
              <a:rPr sz="1950" spc="-15" dirty="0">
                <a:latin typeface="Calibri"/>
                <a:cs typeface="Calibri"/>
              </a:rPr>
              <a:t>layer </a:t>
            </a:r>
            <a:r>
              <a:rPr sz="1950" dirty="0">
                <a:latin typeface="Calibri"/>
                <a:cs typeface="Calibri"/>
              </a:rPr>
              <a:t>in </a:t>
            </a:r>
            <a:r>
              <a:rPr sz="1950" spc="-431" dirty="0">
                <a:latin typeface="Calibri"/>
                <a:cs typeface="Calibri"/>
              </a:rPr>
              <a:t> </a:t>
            </a:r>
            <a:r>
              <a:rPr sz="1950" dirty="0">
                <a:latin typeface="Calibri"/>
                <a:cs typeface="Calibri"/>
              </a:rPr>
              <a:t>the</a:t>
            </a:r>
            <a:r>
              <a:rPr sz="1950" spc="-11" dirty="0">
                <a:latin typeface="Calibri"/>
                <a:cs typeface="Calibri"/>
              </a:rPr>
              <a:t> </a:t>
            </a:r>
            <a:r>
              <a:rPr sz="1950" spc="-19" dirty="0">
                <a:latin typeface="Calibri"/>
                <a:cs typeface="Calibri"/>
              </a:rPr>
              <a:t>Fast</a:t>
            </a:r>
            <a:r>
              <a:rPr sz="1950" spc="-8" dirty="0">
                <a:latin typeface="Calibri"/>
                <a:cs typeface="Calibri"/>
              </a:rPr>
              <a:t> </a:t>
            </a:r>
            <a:r>
              <a:rPr sz="1950" spc="-4" dirty="0">
                <a:latin typeface="Calibri"/>
                <a:cs typeface="Calibri"/>
              </a:rPr>
              <a:t>R-CNN</a:t>
            </a:r>
            <a:r>
              <a:rPr sz="1950" spc="-11" dirty="0">
                <a:latin typeface="Calibri"/>
                <a:cs typeface="Calibri"/>
              </a:rPr>
              <a:t> </a:t>
            </a:r>
            <a:r>
              <a:rPr sz="1950" dirty="0">
                <a:latin typeface="Calibri"/>
                <a:cs typeface="Calibri"/>
              </a:rPr>
              <a:t>type</a:t>
            </a:r>
            <a:r>
              <a:rPr sz="1950" spc="-15" dirty="0">
                <a:latin typeface="Calibri"/>
                <a:cs typeface="Calibri"/>
              </a:rPr>
              <a:t> </a:t>
            </a:r>
            <a:r>
              <a:rPr sz="1950" spc="-8" dirty="0">
                <a:latin typeface="Calibri"/>
                <a:cs typeface="Calibri"/>
              </a:rPr>
              <a:t>network.</a:t>
            </a:r>
            <a:endParaRPr sz="1950">
              <a:latin typeface="Calibri"/>
              <a:cs typeface="Calibri"/>
            </a:endParaRPr>
          </a:p>
          <a:p>
            <a:pPr>
              <a:spcBef>
                <a:spcPts val="11"/>
              </a:spcBef>
            </a:pPr>
            <a:endParaRPr sz="2663">
              <a:latin typeface="Calibri"/>
              <a:cs typeface="Calibri"/>
            </a:endParaRPr>
          </a:p>
          <a:p>
            <a:pPr marR="217170" algn="r"/>
            <a:r>
              <a:rPr sz="1350" spc="-11" dirty="0">
                <a:latin typeface="Calibri"/>
                <a:cs typeface="Calibri"/>
              </a:rPr>
              <a:t>Ren</a:t>
            </a:r>
            <a:r>
              <a:rPr sz="1350" spc="-8" dirty="0">
                <a:latin typeface="Calibri"/>
                <a:cs typeface="Calibri"/>
              </a:rPr>
              <a:t> </a:t>
            </a:r>
            <a:r>
              <a:rPr sz="1350" spc="-4" dirty="0">
                <a:latin typeface="Calibri"/>
                <a:cs typeface="Calibri"/>
              </a:rPr>
              <a:t>et</a:t>
            </a:r>
            <a:r>
              <a:rPr sz="1350" spc="-15" dirty="0">
                <a:latin typeface="Calibri"/>
                <a:cs typeface="Calibri"/>
              </a:rPr>
              <a:t> </a:t>
            </a:r>
            <a:r>
              <a:rPr sz="1350" dirty="0">
                <a:latin typeface="Calibri"/>
                <a:cs typeface="Calibri"/>
              </a:rPr>
              <a:t>al,</a:t>
            </a:r>
            <a:r>
              <a:rPr sz="1350" spc="-19" dirty="0">
                <a:latin typeface="Calibri"/>
                <a:cs typeface="Calibri"/>
              </a:rPr>
              <a:t> </a:t>
            </a:r>
            <a:r>
              <a:rPr sz="1350" spc="-4" dirty="0">
                <a:latin typeface="Calibri"/>
                <a:cs typeface="Calibri"/>
              </a:rPr>
              <a:t>{2015)</a:t>
            </a:r>
            <a:endParaRPr sz="1350">
              <a:latin typeface="Calibri"/>
              <a:cs typeface="Calibri"/>
            </a:endParaRPr>
          </a:p>
        </p:txBody>
      </p:sp>
      <p:sp>
        <p:nvSpPr>
          <p:cNvPr id="9" name="Title 1">
            <a:extLst>
              <a:ext uri="{FF2B5EF4-FFF2-40B4-BE49-F238E27FC236}">
                <a16:creationId xmlns:a16="http://schemas.microsoft.com/office/drawing/2014/main" id="{0B8F5FE7-64B3-3082-CD27-8C1D7A613CC2}"/>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10" name="Picture 2" descr="E:\NIET\Project\xLogo11.png.pagespeed.ic.pydHLuCQEZ.png">
            <a:extLst>
              <a:ext uri="{FF2B5EF4-FFF2-40B4-BE49-F238E27FC236}">
                <a16:creationId xmlns:a16="http://schemas.microsoft.com/office/drawing/2014/main" id="{20A4AC1A-8577-4C08-0A14-827ED707F44A}"/>
              </a:ext>
            </a:extLst>
          </p:cNvPr>
          <p:cNvPicPr>
            <a:picLocks noChangeAspect="1" noChangeArrowheads="1"/>
          </p:cNvPicPr>
          <p:nvPr/>
        </p:nvPicPr>
        <p:blipFill>
          <a:blip r:embed="rId4"/>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14666124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84606" y="957834"/>
            <a:ext cx="8592503" cy="4653915"/>
            <a:chOff x="379475" y="134112"/>
            <a:chExt cx="11456670" cy="6205220"/>
          </a:xfrm>
        </p:grpSpPr>
        <p:pic>
          <p:nvPicPr>
            <p:cNvPr id="3" name="object 3"/>
            <p:cNvPicPr/>
            <p:nvPr/>
          </p:nvPicPr>
          <p:blipFill>
            <a:blip r:embed="rId2" cstate="print"/>
            <a:stretch>
              <a:fillRect/>
            </a:stretch>
          </p:blipFill>
          <p:spPr>
            <a:xfrm>
              <a:off x="379475" y="832162"/>
              <a:ext cx="11250324" cy="4055305"/>
            </a:xfrm>
            <a:prstGeom prst="rect">
              <a:avLst/>
            </a:prstGeom>
          </p:spPr>
        </p:pic>
        <p:pic>
          <p:nvPicPr>
            <p:cNvPr id="4" name="object 4"/>
            <p:cNvPicPr/>
            <p:nvPr/>
          </p:nvPicPr>
          <p:blipFill>
            <a:blip r:embed="rId3" cstate="print"/>
            <a:stretch>
              <a:fillRect/>
            </a:stretch>
          </p:blipFill>
          <p:spPr>
            <a:xfrm>
              <a:off x="583691" y="134112"/>
              <a:ext cx="6387846" cy="1229106"/>
            </a:xfrm>
            <a:prstGeom prst="rect">
              <a:avLst/>
            </a:prstGeom>
          </p:spPr>
        </p:pic>
      </p:grpSp>
      <p:sp>
        <p:nvSpPr>
          <p:cNvPr id="5" name="object 5"/>
          <p:cNvSpPr txBox="1">
            <a:spLocks noGrp="1"/>
          </p:cNvSpPr>
          <p:nvPr>
            <p:ph type="title"/>
          </p:nvPr>
        </p:nvSpPr>
        <p:spPr>
          <a:xfrm>
            <a:off x="687705" y="1057107"/>
            <a:ext cx="4180046" cy="517449"/>
          </a:xfrm>
          <a:prstGeom prst="rect">
            <a:avLst/>
          </a:prstGeom>
        </p:spPr>
        <p:txBody>
          <a:bodyPr vert="horz" wrap="square" lIns="0" tIns="9525" rIns="0" bIns="0" rtlCol="0" anchor="ctr">
            <a:spAutoFit/>
          </a:bodyPr>
          <a:lstStyle/>
          <a:p>
            <a:pPr marL="9525">
              <a:lnSpc>
                <a:spcPct val="100000"/>
              </a:lnSpc>
              <a:spcBef>
                <a:spcPts val="75"/>
              </a:spcBef>
            </a:pPr>
            <a:r>
              <a:rPr spc="-34" dirty="0">
                <a:solidFill>
                  <a:srgbClr val="000000"/>
                </a:solidFill>
              </a:rPr>
              <a:t>Region</a:t>
            </a:r>
            <a:r>
              <a:rPr spc="-98" dirty="0">
                <a:solidFill>
                  <a:srgbClr val="000000"/>
                </a:solidFill>
              </a:rPr>
              <a:t> </a:t>
            </a:r>
            <a:r>
              <a:rPr spc="-38" dirty="0">
                <a:solidFill>
                  <a:srgbClr val="000000"/>
                </a:solidFill>
              </a:rPr>
              <a:t>Proposal</a:t>
            </a:r>
            <a:r>
              <a:rPr spc="-75" dirty="0">
                <a:solidFill>
                  <a:srgbClr val="000000"/>
                </a:solidFill>
              </a:rPr>
              <a:t> </a:t>
            </a:r>
            <a:r>
              <a:rPr spc="-34" dirty="0">
                <a:solidFill>
                  <a:srgbClr val="000000"/>
                </a:solidFill>
              </a:rPr>
              <a:t>Network</a:t>
            </a:r>
            <a:endParaRPr/>
          </a:p>
        </p:txBody>
      </p:sp>
      <p:sp>
        <p:nvSpPr>
          <p:cNvPr id="7" name="object 7"/>
          <p:cNvSpPr txBox="1"/>
          <p:nvPr/>
        </p:nvSpPr>
        <p:spPr>
          <a:xfrm>
            <a:off x="59054" y="5813146"/>
            <a:ext cx="556260" cy="117020"/>
          </a:xfrm>
          <a:prstGeom prst="rect">
            <a:avLst/>
          </a:prstGeom>
        </p:spPr>
        <p:txBody>
          <a:bodyPr vert="horz" wrap="square" lIns="0" tIns="0" rIns="0" bIns="0" rtlCol="0">
            <a:spAutoFit/>
          </a:bodyPr>
          <a:lstStyle/>
          <a:p>
            <a:pPr marL="9525">
              <a:lnSpc>
                <a:spcPts val="930"/>
              </a:lnSpc>
            </a:pPr>
            <a:r>
              <a:rPr sz="900" dirty="0">
                <a:solidFill>
                  <a:srgbClr val="888888"/>
                </a:solidFill>
                <a:latin typeface="Calibri"/>
                <a:cs typeface="Calibri"/>
              </a:rPr>
              <a:t>28-08-2021</a:t>
            </a:r>
            <a:endParaRPr sz="900">
              <a:latin typeface="Calibri"/>
              <a:cs typeface="Calibri"/>
            </a:endParaRPr>
          </a:p>
        </p:txBody>
      </p:sp>
      <p:sp>
        <p:nvSpPr>
          <p:cNvPr id="8" name="object 8"/>
          <p:cNvSpPr txBox="1">
            <a:spLocks noGrp="1"/>
          </p:cNvSpPr>
          <p:nvPr>
            <p:ph type="sldNum" sz="quarter" idx="7"/>
          </p:nvPr>
        </p:nvSpPr>
        <p:spPr>
          <a:xfrm>
            <a:off x="11906757" y="6607861"/>
            <a:ext cx="231775"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240"/>
              </a:lnSpc>
            </a:pPr>
            <a:fld id="{81D60167-4931-47E6-BA6A-407CBD079E47}" type="slidenum">
              <a:rPr lang="en-IN" smtClean="0"/>
              <a:pPr marL="38100">
                <a:lnSpc>
                  <a:spcPts val="1240"/>
                </a:lnSpc>
              </a:pPr>
              <a:t>115</a:t>
            </a:fld>
            <a:endParaRPr dirty="0"/>
          </a:p>
        </p:txBody>
      </p:sp>
      <p:sp>
        <p:nvSpPr>
          <p:cNvPr id="6" name="object 6"/>
          <p:cNvSpPr txBox="1"/>
          <p:nvPr/>
        </p:nvSpPr>
        <p:spPr>
          <a:xfrm>
            <a:off x="615467" y="4308729"/>
            <a:ext cx="7971473" cy="1314527"/>
          </a:xfrm>
          <a:prstGeom prst="rect">
            <a:avLst/>
          </a:prstGeom>
        </p:spPr>
        <p:txBody>
          <a:bodyPr vert="horz" wrap="square" lIns="0" tIns="9525" rIns="0" bIns="0" rtlCol="0">
            <a:spAutoFit/>
          </a:bodyPr>
          <a:lstStyle/>
          <a:p>
            <a:pPr marR="316706" algn="r">
              <a:lnSpc>
                <a:spcPts val="1054"/>
              </a:lnSpc>
              <a:spcBef>
                <a:spcPts val="75"/>
              </a:spcBef>
            </a:pPr>
            <a:r>
              <a:rPr sz="1050" spc="-4" dirty="0">
                <a:latin typeface="Calibri"/>
                <a:cs typeface="Calibri"/>
              </a:rPr>
              <a:t>Image</a:t>
            </a:r>
            <a:r>
              <a:rPr sz="1050" spc="-8" dirty="0">
                <a:latin typeface="Calibri"/>
                <a:cs typeface="Calibri"/>
              </a:rPr>
              <a:t> </a:t>
            </a:r>
            <a:r>
              <a:rPr sz="1050" spc="-4" dirty="0">
                <a:latin typeface="Calibri"/>
                <a:cs typeface="Calibri"/>
              </a:rPr>
              <a:t>source:</a:t>
            </a:r>
            <a:r>
              <a:rPr sz="1050" spc="-19" dirty="0">
                <a:latin typeface="Calibri"/>
                <a:cs typeface="Calibri"/>
              </a:rPr>
              <a:t> </a:t>
            </a:r>
            <a:r>
              <a:rPr sz="1050" spc="-4" dirty="0">
                <a:latin typeface="Calibri"/>
                <a:cs typeface="Calibri"/>
              </a:rPr>
              <a:t>Ren</a:t>
            </a:r>
            <a:r>
              <a:rPr sz="1050" spc="-19" dirty="0">
                <a:latin typeface="Calibri"/>
                <a:cs typeface="Calibri"/>
              </a:rPr>
              <a:t> </a:t>
            </a:r>
            <a:r>
              <a:rPr sz="1050" spc="-8" dirty="0">
                <a:latin typeface="Calibri"/>
                <a:cs typeface="Calibri"/>
              </a:rPr>
              <a:t>et</a:t>
            </a:r>
            <a:r>
              <a:rPr sz="1050" spc="4" dirty="0">
                <a:latin typeface="Calibri"/>
                <a:cs typeface="Calibri"/>
              </a:rPr>
              <a:t> </a:t>
            </a:r>
            <a:r>
              <a:rPr sz="1050" dirty="0">
                <a:latin typeface="Calibri"/>
                <a:cs typeface="Calibri"/>
              </a:rPr>
              <a:t>al,</a:t>
            </a:r>
            <a:r>
              <a:rPr sz="1050" spc="-15" dirty="0">
                <a:latin typeface="Calibri"/>
                <a:cs typeface="Calibri"/>
              </a:rPr>
              <a:t> </a:t>
            </a:r>
            <a:r>
              <a:rPr sz="1050" spc="-4" dirty="0">
                <a:latin typeface="Calibri"/>
                <a:cs typeface="Calibri"/>
              </a:rPr>
              <a:t>{2015)</a:t>
            </a:r>
            <a:endParaRPr sz="1050">
              <a:latin typeface="Calibri"/>
              <a:cs typeface="Calibri"/>
            </a:endParaRPr>
          </a:p>
          <a:p>
            <a:pPr marL="9525">
              <a:lnSpc>
                <a:spcPts val="2134"/>
              </a:lnSpc>
            </a:pPr>
            <a:r>
              <a:rPr sz="1950" spc="-4" dirty="0">
                <a:latin typeface="Calibri"/>
                <a:cs typeface="Calibri"/>
              </a:rPr>
              <a:t>Exhibited</a:t>
            </a:r>
            <a:r>
              <a:rPr sz="1950" spc="-26" dirty="0">
                <a:latin typeface="Calibri"/>
                <a:cs typeface="Calibri"/>
              </a:rPr>
              <a:t> </a:t>
            </a:r>
            <a:r>
              <a:rPr sz="1950" dirty="0">
                <a:latin typeface="Calibri"/>
                <a:cs typeface="Calibri"/>
              </a:rPr>
              <a:t>a</a:t>
            </a:r>
            <a:r>
              <a:rPr sz="1950" spc="8" dirty="0">
                <a:latin typeface="Calibri"/>
                <a:cs typeface="Calibri"/>
              </a:rPr>
              <a:t> </a:t>
            </a:r>
            <a:r>
              <a:rPr sz="1950" spc="-4" dirty="0">
                <a:latin typeface="Calibri"/>
                <a:cs typeface="Calibri"/>
              </a:rPr>
              <a:t>good</a:t>
            </a:r>
            <a:r>
              <a:rPr sz="1950" dirty="0">
                <a:latin typeface="Calibri"/>
                <a:cs typeface="Calibri"/>
              </a:rPr>
              <a:t> </a:t>
            </a:r>
            <a:r>
              <a:rPr sz="1950" spc="-8" dirty="0">
                <a:latin typeface="Calibri"/>
                <a:cs typeface="Calibri"/>
              </a:rPr>
              <a:t>performance</a:t>
            </a:r>
            <a:r>
              <a:rPr sz="1950" spc="-19" dirty="0">
                <a:latin typeface="Calibri"/>
                <a:cs typeface="Calibri"/>
              </a:rPr>
              <a:t> </a:t>
            </a:r>
            <a:r>
              <a:rPr sz="1950" spc="-4" dirty="0">
                <a:latin typeface="Calibri"/>
                <a:cs typeface="Calibri"/>
              </a:rPr>
              <a:t>of</a:t>
            </a:r>
            <a:r>
              <a:rPr sz="1950" dirty="0">
                <a:latin typeface="Calibri"/>
                <a:cs typeface="Calibri"/>
              </a:rPr>
              <a:t> </a:t>
            </a:r>
            <a:r>
              <a:rPr sz="1950" spc="-8" dirty="0">
                <a:latin typeface="Calibri"/>
                <a:cs typeface="Calibri"/>
              </a:rPr>
              <a:t>upto</a:t>
            </a:r>
            <a:r>
              <a:rPr sz="1950" spc="-4" dirty="0">
                <a:latin typeface="Calibri"/>
                <a:cs typeface="Calibri"/>
              </a:rPr>
              <a:t> </a:t>
            </a:r>
            <a:r>
              <a:rPr sz="1950" dirty="0">
                <a:latin typeface="Calibri"/>
                <a:cs typeface="Calibri"/>
              </a:rPr>
              <a:t>17</a:t>
            </a:r>
            <a:r>
              <a:rPr sz="1950" spc="-15" dirty="0">
                <a:latin typeface="Calibri"/>
                <a:cs typeface="Calibri"/>
              </a:rPr>
              <a:t> </a:t>
            </a:r>
            <a:r>
              <a:rPr sz="1950" spc="-8" dirty="0">
                <a:latin typeface="Calibri"/>
                <a:cs typeface="Calibri"/>
              </a:rPr>
              <a:t>frames</a:t>
            </a:r>
            <a:r>
              <a:rPr sz="1950" spc="-23" dirty="0">
                <a:latin typeface="Calibri"/>
                <a:cs typeface="Calibri"/>
              </a:rPr>
              <a:t> </a:t>
            </a:r>
            <a:r>
              <a:rPr sz="1950" spc="-4" dirty="0">
                <a:latin typeface="Calibri"/>
                <a:cs typeface="Calibri"/>
              </a:rPr>
              <a:t>per</a:t>
            </a:r>
            <a:r>
              <a:rPr sz="1950" dirty="0">
                <a:latin typeface="Calibri"/>
                <a:cs typeface="Calibri"/>
              </a:rPr>
              <a:t> </a:t>
            </a:r>
            <a:r>
              <a:rPr sz="1950" spc="-8" dirty="0">
                <a:latin typeface="Calibri"/>
                <a:cs typeface="Calibri"/>
              </a:rPr>
              <a:t>second</a:t>
            </a:r>
            <a:r>
              <a:rPr sz="1950" spc="-19" dirty="0">
                <a:latin typeface="Calibri"/>
                <a:cs typeface="Calibri"/>
              </a:rPr>
              <a:t> </a:t>
            </a:r>
            <a:r>
              <a:rPr sz="1950" spc="-4" dirty="0">
                <a:latin typeface="Calibri"/>
                <a:cs typeface="Calibri"/>
              </a:rPr>
              <a:t>fps</a:t>
            </a:r>
            <a:r>
              <a:rPr sz="1950" spc="-11" dirty="0">
                <a:latin typeface="Calibri"/>
                <a:cs typeface="Calibri"/>
              </a:rPr>
              <a:t> </a:t>
            </a:r>
            <a:r>
              <a:rPr sz="1950" spc="-4" dirty="0">
                <a:latin typeface="Calibri"/>
                <a:cs typeface="Calibri"/>
              </a:rPr>
              <a:t>processing</a:t>
            </a:r>
            <a:r>
              <a:rPr sz="1950" spc="-26" dirty="0">
                <a:latin typeface="Calibri"/>
                <a:cs typeface="Calibri"/>
              </a:rPr>
              <a:t> </a:t>
            </a:r>
            <a:r>
              <a:rPr sz="1950" dirty="0">
                <a:latin typeface="Calibri"/>
                <a:cs typeface="Calibri"/>
              </a:rPr>
              <a:t>and</a:t>
            </a:r>
            <a:endParaRPr sz="1950">
              <a:latin typeface="Calibri"/>
              <a:cs typeface="Calibri"/>
            </a:endParaRPr>
          </a:p>
          <a:p>
            <a:pPr marL="9525">
              <a:spcBef>
                <a:spcPts val="4"/>
              </a:spcBef>
            </a:pPr>
            <a:r>
              <a:rPr sz="1950" dirty="0">
                <a:latin typeface="Calibri"/>
                <a:cs typeface="Calibri"/>
              </a:rPr>
              <a:t>70%</a:t>
            </a:r>
            <a:r>
              <a:rPr sz="1950" spc="-15" dirty="0">
                <a:latin typeface="Calibri"/>
                <a:cs typeface="Calibri"/>
              </a:rPr>
              <a:t> </a:t>
            </a:r>
            <a:r>
              <a:rPr sz="1950" dirty="0">
                <a:latin typeface="Calibri"/>
                <a:cs typeface="Calibri"/>
              </a:rPr>
              <a:t>mAP</a:t>
            </a:r>
            <a:r>
              <a:rPr sz="1950" spc="-23" dirty="0">
                <a:latin typeface="Calibri"/>
                <a:cs typeface="Calibri"/>
              </a:rPr>
              <a:t> </a:t>
            </a:r>
            <a:r>
              <a:rPr sz="1950" dirty="0">
                <a:latin typeface="Calibri"/>
                <a:cs typeface="Calibri"/>
              </a:rPr>
              <a:t>9 mean</a:t>
            </a:r>
            <a:r>
              <a:rPr sz="1950" spc="-26" dirty="0">
                <a:latin typeface="Calibri"/>
                <a:cs typeface="Calibri"/>
              </a:rPr>
              <a:t> </a:t>
            </a:r>
            <a:r>
              <a:rPr sz="1950" spc="-19" dirty="0">
                <a:latin typeface="Calibri"/>
                <a:cs typeface="Calibri"/>
              </a:rPr>
              <a:t>average</a:t>
            </a:r>
            <a:r>
              <a:rPr sz="1950" spc="-11" dirty="0">
                <a:latin typeface="Calibri"/>
                <a:cs typeface="Calibri"/>
              </a:rPr>
              <a:t> </a:t>
            </a:r>
            <a:r>
              <a:rPr sz="1950" spc="-4" dirty="0">
                <a:latin typeface="Calibri"/>
                <a:cs typeface="Calibri"/>
              </a:rPr>
              <a:t>precision.</a:t>
            </a:r>
            <a:endParaRPr sz="1950">
              <a:latin typeface="Calibri"/>
              <a:cs typeface="Calibri"/>
            </a:endParaRPr>
          </a:p>
          <a:p>
            <a:pPr>
              <a:spcBef>
                <a:spcPts val="4"/>
              </a:spcBef>
            </a:pPr>
            <a:endParaRPr sz="1913">
              <a:latin typeface="Calibri"/>
              <a:cs typeface="Calibri"/>
            </a:endParaRPr>
          </a:p>
          <a:p>
            <a:pPr marL="9525">
              <a:spcBef>
                <a:spcPts val="4"/>
              </a:spcBef>
            </a:pPr>
            <a:r>
              <a:rPr sz="1950" spc="-53" dirty="0">
                <a:latin typeface="Calibri"/>
                <a:cs typeface="Calibri"/>
              </a:rPr>
              <a:t>Yet</a:t>
            </a:r>
            <a:r>
              <a:rPr sz="1950" spc="-8" dirty="0">
                <a:latin typeface="Calibri"/>
                <a:cs typeface="Calibri"/>
              </a:rPr>
              <a:t> </a:t>
            </a:r>
            <a:r>
              <a:rPr sz="1950" spc="-4" dirty="0">
                <a:latin typeface="Calibri"/>
                <a:cs typeface="Calibri"/>
              </a:rPr>
              <a:t>not</a:t>
            </a:r>
            <a:r>
              <a:rPr sz="1950" dirty="0">
                <a:latin typeface="Calibri"/>
                <a:cs typeface="Calibri"/>
              </a:rPr>
              <a:t> </a:t>
            </a:r>
            <a:r>
              <a:rPr sz="1950" spc="-4" dirty="0">
                <a:latin typeface="Calibri"/>
                <a:cs typeface="Calibri"/>
              </a:rPr>
              <a:t>suitable</a:t>
            </a:r>
            <a:r>
              <a:rPr sz="1950" spc="-19" dirty="0">
                <a:latin typeface="Calibri"/>
                <a:cs typeface="Calibri"/>
              </a:rPr>
              <a:t> for</a:t>
            </a:r>
            <a:r>
              <a:rPr sz="1950" spc="8" dirty="0">
                <a:latin typeface="Calibri"/>
                <a:cs typeface="Calibri"/>
              </a:rPr>
              <a:t> </a:t>
            </a:r>
            <a:r>
              <a:rPr sz="1950" spc="-8" dirty="0">
                <a:latin typeface="Calibri"/>
                <a:cs typeface="Calibri"/>
              </a:rPr>
              <a:t>real</a:t>
            </a:r>
            <a:r>
              <a:rPr sz="1950" spc="-4" dirty="0">
                <a:latin typeface="Calibri"/>
                <a:cs typeface="Calibri"/>
              </a:rPr>
              <a:t> </a:t>
            </a:r>
            <a:r>
              <a:rPr sz="1950" dirty="0">
                <a:latin typeface="Calibri"/>
                <a:cs typeface="Calibri"/>
              </a:rPr>
              <a:t>time</a:t>
            </a:r>
            <a:r>
              <a:rPr sz="1950" spc="-8" dirty="0">
                <a:latin typeface="Calibri"/>
                <a:cs typeface="Calibri"/>
              </a:rPr>
              <a:t> </a:t>
            </a:r>
            <a:r>
              <a:rPr sz="1950" spc="-4" dirty="0">
                <a:latin typeface="Calibri"/>
                <a:cs typeface="Calibri"/>
              </a:rPr>
              <a:t>applications.</a:t>
            </a:r>
            <a:endParaRPr sz="1950">
              <a:latin typeface="Calibri"/>
              <a:cs typeface="Calibri"/>
            </a:endParaRPr>
          </a:p>
        </p:txBody>
      </p:sp>
      <p:sp>
        <p:nvSpPr>
          <p:cNvPr id="9" name="Title 1">
            <a:extLst>
              <a:ext uri="{FF2B5EF4-FFF2-40B4-BE49-F238E27FC236}">
                <a16:creationId xmlns:a16="http://schemas.microsoft.com/office/drawing/2014/main" id="{150BF0A1-8205-3343-B0D3-80D96A4DE494}"/>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10" name="Picture 2" descr="E:\NIET\Project\xLogo11.png.pagespeed.ic.pydHLuCQEZ.png">
            <a:extLst>
              <a:ext uri="{FF2B5EF4-FFF2-40B4-BE49-F238E27FC236}">
                <a16:creationId xmlns:a16="http://schemas.microsoft.com/office/drawing/2014/main" id="{45859300-E062-FEC4-9BB4-D1583EB47C91}"/>
              </a:ext>
            </a:extLst>
          </p:cNvPr>
          <p:cNvPicPr>
            <a:picLocks noChangeAspect="1" noChangeArrowheads="1"/>
          </p:cNvPicPr>
          <p:nvPr/>
        </p:nvPicPr>
        <p:blipFill>
          <a:blip r:embed="rId4"/>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359281934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7768" y="957834"/>
            <a:ext cx="4880039" cy="921830"/>
          </a:xfrm>
          <a:prstGeom prst="rect">
            <a:avLst/>
          </a:prstGeom>
        </p:spPr>
      </p:pic>
      <p:sp>
        <p:nvSpPr>
          <p:cNvPr id="3" name="object 3"/>
          <p:cNvSpPr txBox="1">
            <a:spLocks noGrp="1"/>
          </p:cNvSpPr>
          <p:nvPr>
            <p:ph type="title"/>
          </p:nvPr>
        </p:nvSpPr>
        <p:spPr>
          <a:xfrm>
            <a:off x="687704" y="1057107"/>
            <a:ext cx="4270058" cy="517449"/>
          </a:xfrm>
          <a:prstGeom prst="rect">
            <a:avLst/>
          </a:prstGeom>
        </p:spPr>
        <p:txBody>
          <a:bodyPr vert="horz" wrap="square" lIns="0" tIns="9525" rIns="0" bIns="0" rtlCol="0" anchor="ctr">
            <a:spAutoFit/>
          </a:bodyPr>
          <a:lstStyle/>
          <a:p>
            <a:pPr marL="9525">
              <a:lnSpc>
                <a:spcPct val="100000"/>
              </a:lnSpc>
              <a:spcBef>
                <a:spcPts val="75"/>
              </a:spcBef>
            </a:pPr>
            <a:r>
              <a:rPr spc="-75" dirty="0">
                <a:solidFill>
                  <a:srgbClr val="000000"/>
                </a:solidFill>
              </a:rPr>
              <a:t>Yolo</a:t>
            </a:r>
            <a:r>
              <a:rPr spc="-86" dirty="0">
                <a:solidFill>
                  <a:srgbClr val="000000"/>
                </a:solidFill>
              </a:rPr>
              <a:t> </a:t>
            </a:r>
            <a:r>
              <a:rPr dirty="0">
                <a:solidFill>
                  <a:srgbClr val="000000"/>
                </a:solidFill>
              </a:rPr>
              <a:t>:</a:t>
            </a:r>
            <a:r>
              <a:rPr spc="-38" dirty="0">
                <a:solidFill>
                  <a:srgbClr val="000000"/>
                </a:solidFill>
              </a:rPr>
              <a:t> </a:t>
            </a:r>
            <a:r>
              <a:rPr spc="-94" dirty="0">
                <a:solidFill>
                  <a:srgbClr val="000000"/>
                </a:solidFill>
              </a:rPr>
              <a:t>You</a:t>
            </a:r>
            <a:r>
              <a:rPr spc="-86" dirty="0">
                <a:solidFill>
                  <a:srgbClr val="000000"/>
                </a:solidFill>
              </a:rPr>
              <a:t> </a:t>
            </a:r>
            <a:r>
              <a:rPr spc="-19" dirty="0">
                <a:solidFill>
                  <a:srgbClr val="000000"/>
                </a:solidFill>
              </a:rPr>
              <a:t>Only</a:t>
            </a:r>
            <a:r>
              <a:rPr spc="-79" dirty="0">
                <a:solidFill>
                  <a:srgbClr val="000000"/>
                </a:solidFill>
              </a:rPr>
              <a:t> </a:t>
            </a:r>
            <a:r>
              <a:rPr spc="-19" dirty="0">
                <a:solidFill>
                  <a:srgbClr val="000000"/>
                </a:solidFill>
              </a:rPr>
              <a:t>Look</a:t>
            </a:r>
            <a:r>
              <a:rPr spc="-83" dirty="0">
                <a:solidFill>
                  <a:srgbClr val="000000"/>
                </a:solidFill>
              </a:rPr>
              <a:t> </a:t>
            </a:r>
            <a:r>
              <a:rPr spc="-23" dirty="0">
                <a:solidFill>
                  <a:srgbClr val="000000"/>
                </a:solidFill>
              </a:rPr>
              <a:t>Once</a:t>
            </a:r>
            <a:endParaRPr/>
          </a:p>
        </p:txBody>
      </p:sp>
      <p:pic>
        <p:nvPicPr>
          <p:cNvPr id="4" name="object 4"/>
          <p:cNvPicPr/>
          <p:nvPr/>
        </p:nvPicPr>
        <p:blipFill>
          <a:blip r:embed="rId3" cstate="print"/>
          <a:stretch>
            <a:fillRect/>
          </a:stretch>
        </p:blipFill>
        <p:spPr>
          <a:xfrm>
            <a:off x="4009643" y="2284857"/>
            <a:ext cx="4829175" cy="3204972"/>
          </a:xfrm>
          <a:prstGeom prst="rect">
            <a:avLst/>
          </a:prstGeom>
        </p:spPr>
      </p:pic>
      <p:sp>
        <p:nvSpPr>
          <p:cNvPr id="5" name="object 5"/>
          <p:cNvSpPr txBox="1"/>
          <p:nvPr/>
        </p:nvSpPr>
        <p:spPr>
          <a:xfrm>
            <a:off x="7132130" y="5690159"/>
            <a:ext cx="1827371" cy="217367"/>
          </a:xfrm>
          <a:prstGeom prst="rect">
            <a:avLst/>
          </a:prstGeom>
        </p:spPr>
        <p:txBody>
          <a:bodyPr vert="horz" wrap="square" lIns="0" tIns="9525" rIns="0" bIns="0" rtlCol="0">
            <a:spAutoFit/>
          </a:bodyPr>
          <a:lstStyle/>
          <a:p>
            <a:pPr marL="9525">
              <a:spcBef>
                <a:spcPts val="75"/>
              </a:spcBef>
            </a:pPr>
            <a:r>
              <a:rPr sz="1350" spc="-8" dirty="0">
                <a:latin typeface="Calibri"/>
                <a:cs typeface="Calibri"/>
              </a:rPr>
              <a:t>Redmon</a:t>
            </a:r>
            <a:r>
              <a:rPr sz="1350" spc="-4" dirty="0">
                <a:latin typeface="Calibri"/>
                <a:cs typeface="Calibri"/>
              </a:rPr>
              <a:t> et</a:t>
            </a:r>
            <a:r>
              <a:rPr sz="1350" spc="-11" dirty="0">
                <a:latin typeface="Calibri"/>
                <a:cs typeface="Calibri"/>
              </a:rPr>
              <a:t> </a:t>
            </a:r>
            <a:r>
              <a:rPr sz="1350" dirty="0">
                <a:latin typeface="Calibri"/>
                <a:cs typeface="Calibri"/>
              </a:rPr>
              <a:t>al.</a:t>
            </a:r>
            <a:r>
              <a:rPr sz="1350" spc="-19" dirty="0">
                <a:latin typeface="Calibri"/>
                <a:cs typeface="Calibri"/>
              </a:rPr>
              <a:t> </a:t>
            </a:r>
            <a:r>
              <a:rPr sz="1350" spc="-4" dirty="0">
                <a:latin typeface="Calibri"/>
                <a:cs typeface="Calibri"/>
              </a:rPr>
              <a:t>CVPR</a:t>
            </a:r>
            <a:r>
              <a:rPr sz="1350" spc="-8" dirty="0">
                <a:latin typeface="Calibri"/>
                <a:cs typeface="Calibri"/>
              </a:rPr>
              <a:t> </a:t>
            </a:r>
            <a:r>
              <a:rPr sz="1350" dirty="0">
                <a:latin typeface="Calibri"/>
                <a:cs typeface="Calibri"/>
              </a:rPr>
              <a:t>2016.</a:t>
            </a:r>
            <a:endParaRPr sz="1350">
              <a:latin typeface="Calibri"/>
              <a:cs typeface="Calibri"/>
            </a:endParaRPr>
          </a:p>
        </p:txBody>
      </p:sp>
      <p:sp>
        <p:nvSpPr>
          <p:cNvPr id="6" name="object 6"/>
          <p:cNvSpPr txBox="1"/>
          <p:nvPr/>
        </p:nvSpPr>
        <p:spPr>
          <a:xfrm>
            <a:off x="4069652" y="5690159"/>
            <a:ext cx="2341245" cy="217367"/>
          </a:xfrm>
          <a:prstGeom prst="rect">
            <a:avLst/>
          </a:prstGeom>
        </p:spPr>
        <p:txBody>
          <a:bodyPr vert="horz" wrap="square" lIns="0" tIns="9525" rIns="0" bIns="0" rtlCol="0">
            <a:spAutoFit/>
          </a:bodyPr>
          <a:lstStyle/>
          <a:p>
            <a:pPr marL="9525">
              <a:spcBef>
                <a:spcPts val="75"/>
              </a:spcBef>
            </a:pPr>
            <a:r>
              <a:rPr sz="1350" spc="-11" dirty="0">
                <a:latin typeface="Calibri"/>
                <a:cs typeface="Calibri"/>
              </a:rPr>
              <a:t>https://</a:t>
            </a:r>
            <a:r>
              <a:rPr sz="1350" u="heavy" spc="-11" dirty="0">
                <a:solidFill>
                  <a:srgbClr val="0462C1"/>
                </a:solidFill>
                <a:uFill>
                  <a:solidFill>
                    <a:srgbClr val="0462C1"/>
                  </a:solidFill>
                </a:uFill>
                <a:latin typeface="Calibri"/>
                <a:cs typeface="Calibri"/>
                <a:hlinkClick r:id="rId4"/>
              </a:rPr>
              <a:t>arxiv.org/abs/1506.02640</a:t>
            </a:r>
            <a:endParaRPr sz="1350">
              <a:latin typeface="Calibri"/>
              <a:cs typeface="Calibri"/>
            </a:endParaRPr>
          </a:p>
        </p:txBody>
      </p:sp>
      <p:sp>
        <p:nvSpPr>
          <p:cNvPr id="7" name="object 7"/>
          <p:cNvSpPr txBox="1"/>
          <p:nvPr/>
        </p:nvSpPr>
        <p:spPr>
          <a:xfrm>
            <a:off x="687704" y="1927193"/>
            <a:ext cx="3073241" cy="2192203"/>
          </a:xfrm>
          <a:prstGeom prst="rect">
            <a:avLst/>
          </a:prstGeom>
        </p:spPr>
        <p:txBody>
          <a:bodyPr vert="horz" wrap="square" lIns="0" tIns="40958" rIns="0" bIns="0" rtlCol="0">
            <a:spAutoFit/>
          </a:bodyPr>
          <a:lstStyle/>
          <a:p>
            <a:pPr marL="180975" marR="3810" indent="-171450">
              <a:lnSpc>
                <a:spcPct val="90000"/>
              </a:lnSpc>
              <a:spcBef>
                <a:spcPts val="323"/>
              </a:spcBef>
              <a:buFont typeface="Arial MT"/>
              <a:buChar char="•"/>
              <a:tabLst>
                <a:tab pos="180975" algn="l"/>
              </a:tabLst>
            </a:pPr>
            <a:r>
              <a:rPr sz="2100" spc="-4" dirty="0">
                <a:latin typeface="Calibri"/>
                <a:cs typeface="Calibri"/>
              </a:rPr>
              <a:t>A</a:t>
            </a:r>
            <a:r>
              <a:rPr sz="2100" spc="8" dirty="0">
                <a:latin typeface="Calibri"/>
                <a:cs typeface="Calibri"/>
              </a:rPr>
              <a:t> </a:t>
            </a:r>
            <a:r>
              <a:rPr sz="2100" spc="-8" dirty="0">
                <a:latin typeface="Calibri"/>
                <a:cs typeface="Calibri"/>
              </a:rPr>
              <a:t>Single</a:t>
            </a:r>
            <a:r>
              <a:rPr sz="2100" spc="-4" dirty="0">
                <a:latin typeface="Calibri"/>
                <a:cs typeface="Calibri"/>
              </a:rPr>
              <a:t> </a:t>
            </a:r>
            <a:r>
              <a:rPr sz="2100" spc="-8" dirty="0">
                <a:latin typeface="Calibri"/>
                <a:cs typeface="Calibri"/>
              </a:rPr>
              <a:t>shot</a:t>
            </a:r>
            <a:r>
              <a:rPr sz="2100" spc="19" dirty="0">
                <a:latin typeface="Calibri"/>
                <a:cs typeface="Calibri"/>
              </a:rPr>
              <a:t> </a:t>
            </a:r>
            <a:r>
              <a:rPr sz="2100" spc="-11" dirty="0">
                <a:latin typeface="Calibri"/>
                <a:cs typeface="Calibri"/>
              </a:rPr>
              <a:t>detector</a:t>
            </a:r>
            <a:r>
              <a:rPr sz="2100" spc="-8" dirty="0">
                <a:latin typeface="Calibri"/>
                <a:cs typeface="Calibri"/>
              </a:rPr>
              <a:t> that </a:t>
            </a:r>
            <a:r>
              <a:rPr sz="2100" spc="-465" dirty="0">
                <a:latin typeface="Calibri"/>
                <a:cs typeface="Calibri"/>
              </a:rPr>
              <a:t> </a:t>
            </a:r>
            <a:r>
              <a:rPr sz="2100" spc="-11" dirty="0">
                <a:latin typeface="Calibri"/>
                <a:cs typeface="Calibri"/>
              </a:rPr>
              <a:t>trains</a:t>
            </a:r>
            <a:r>
              <a:rPr sz="2100" spc="8" dirty="0">
                <a:latin typeface="Calibri"/>
                <a:cs typeface="Calibri"/>
              </a:rPr>
              <a:t> </a:t>
            </a:r>
            <a:r>
              <a:rPr sz="2100" spc="-4" dirty="0">
                <a:latin typeface="Calibri"/>
                <a:cs typeface="Calibri"/>
              </a:rPr>
              <a:t>a</a:t>
            </a:r>
            <a:r>
              <a:rPr sz="2100" spc="-8" dirty="0">
                <a:latin typeface="Calibri"/>
                <a:cs typeface="Calibri"/>
              </a:rPr>
              <a:t> single</a:t>
            </a:r>
            <a:r>
              <a:rPr sz="2100" dirty="0">
                <a:latin typeface="Calibri"/>
                <a:cs typeface="Calibri"/>
              </a:rPr>
              <a:t> </a:t>
            </a:r>
            <a:r>
              <a:rPr sz="2100" spc="-8" dirty="0">
                <a:latin typeface="Calibri"/>
                <a:cs typeface="Calibri"/>
              </a:rPr>
              <a:t>CNN</a:t>
            </a:r>
            <a:r>
              <a:rPr sz="2100" spc="15" dirty="0">
                <a:latin typeface="Calibri"/>
                <a:cs typeface="Calibri"/>
              </a:rPr>
              <a:t> </a:t>
            </a:r>
            <a:r>
              <a:rPr sz="2100" spc="-4" dirty="0">
                <a:latin typeface="Calibri"/>
                <a:cs typeface="Calibri"/>
              </a:rPr>
              <a:t>once </a:t>
            </a:r>
            <a:r>
              <a:rPr sz="2100" dirty="0">
                <a:latin typeface="Calibri"/>
                <a:cs typeface="Calibri"/>
              </a:rPr>
              <a:t> </a:t>
            </a:r>
            <a:r>
              <a:rPr sz="2100" spc="-4" dirty="0">
                <a:latin typeface="Calibri"/>
                <a:cs typeface="Calibri"/>
              </a:rPr>
              <a:t>only</a:t>
            </a:r>
            <a:r>
              <a:rPr sz="2100" spc="-11" dirty="0">
                <a:latin typeface="Calibri"/>
                <a:cs typeface="Calibri"/>
              </a:rPr>
              <a:t> </a:t>
            </a:r>
            <a:r>
              <a:rPr sz="2100" spc="-19" dirty="0">
                <a:latin typeface="Calibri"/>
                <a:cs typeface="Calibri"/>
              </a:rPr>
              <a:t>for</a:t>
            </a:r>
            <a:r>
              <a:rPr sz="2100" spc="-8" dirty="0">
                <a:latin typeface="Calibri"/>
                <a:cs typeface="Calibri"/>
              </a:rPr>
              <a:t> </a:t>
            </a:r>
            <a:r>
              <a:rPr sz="2100" dirty="0">
                <a:latin typeface="Calibri"/>
                <a:cs typeface="Calibri"/>
              </a:rPr>
              <a:t>all</a:t>
            </a:r>
            <a:r>
              <a:rPr sz="2100" spc="-19" dirty="0">
                <a:latin typeface="Calibri"/>
                <a:cs typeface="Calibri"/>
              </a:rPr>
              <a:t> </a:t>
            </a:r>
            <a:r>
              <a:rPr sz="2100" spc="-4" dirty="0">
                <a:latin typeface="Calibri"/>
                <a:cs typeface="Calibri"/>
              </a:rPr>
              <a:t>the</a:t>
            </a:r>
            <a:r>
              <a:rPr sz="2100" spc="4" dirty="0">
                <a:latin typeface="Calibri"/>
                <a:cs typeface="Calibri"/>
              </a:rPr>
              <a:t> </a:t>
            </a:r>
            <a:r>
              <a:rPr sz="2100" spc="-4" dirty="0">
                <a:latin typeface="Calibri"/>
                <a:cs typeface="Calibri"/>
              </a:rPr>
              <a:t>objects</a:t>
            </a:r>
            <a:r>
              <a:rPr sz="2100" spc="11" dirty="0">
                <a:latin typeface="Calibri"/>
                <a:cs typeface="Calibri"/>
              </a:rPr>
              <a:t> </a:t>
            </a:r>
            <a:r>
              <a:rPr sz="2100" spc="-4" dirty="0">
                <a:latin typeface="Calibri"/>
                <a:cs typeface="Calibri"/>
              </a:rPr>
              <a:t>in </a:t>
            </a:r>
            <a:r>
              <a:rPr sz="2100" dirty="0">
                <a:latin typeface="Calibri"/>
                <a:cs typeface="Calibri"/>
              </a:rPr>
              <a:t> </a:t>
            </a:r>
            <a:r>
              <a:rPr sz="2100" spc="-4" dirty="0">
                <a:latin typeface="Calibri"/>
                <a:cs typeface="Calibri"/>
              </a:rPr>
              <a:t>the</a:t>
            </a:r>
            <a:r>
              <a:rPr sz="2100" spc="4" dirty="0">
                <a:latin typeface="Calibri"/>
                <a:cs typeface="Calibri"/>
              </a:rPr>
              <a:t> </a:t>
            </a:r>
            <a:r>
              <a:rPr sz="2100" spc="-8" dirty="0">
                <a:latin typeface="Calibri"/>
                <a:cs typeface="Calibri"/>
              </a:rPr>
              <a:t>scene.</a:t>
            </a:r>
            <a:endParaRPr sz="2100">
              <a:latin typeface="Calibri"/>
              <a:cs typeface="Calibri"/>
            </a:endParaRPr>
          </a:p>
          <a:p>
            <a:pPr marL="180975" marR="155258" indent="-171450">
              <a:lnSpc>
                <a:spcPts val="2265"/>
              </a:lnSpc>
              <a:spcBef>
                <a:spcPts val="791"/>
              </a:spcBef>
              <a:buFont typeface="Arial MT"/>
              <a:buChar char="•"/>
              <a:tabLst>
                <a:tab pos="180975" algn="l"/>
              </a:tabLst>
            </a:pPr>
            <a:r>
              <a:rPr sz="2100" spc="-4" dirty="0">
                <a:latin typeface="Calibri"/>
                <a:cs typeface="Calibri"/>
              </a:rPr>
              <a:t>Basic</a:t>
            </a:r>
            <a:r>
              <a:rPr sz="2100" spc="-11" dirty="0">
                <a:latin typeface="Calibri"/>
                <a:cs typeface="Calibri"/>
              </a:rPr>
              <a:t> </a:t>
            </a:r>
            <a:r>
              <a:rPr sz="2100" spc="-4" dirty="0">
                <a:latin typeface="Calibri"/>
                <a:cs typeface="Calibri"/>
              </a:rPr>
              <a:t>Idea.</a:t>
            </a:r>
            <a:r>
              <a:rPr sz="2100" spc="-8" dirty="0">
                <a:latin typeface="Calibri"/>
                <a:cs typeface="Calibri"/>
              </a:rPr>
              <a:t> Predict</a:t>
            </a:r>
            <a:r>
              <a:rPr sz="2100" spc="8" dirty="0">
                <a:latin typeface="Calibri"/>
                <a:cs typeface="Calibri"/>
              </a:rPr>
              <a:t> </a:t>
            </a:r>
            <a:r>
              <a:rPr sz="2100" spc="-4" dirty="0">
                <a:latin typeface="Calibri"/>
                <a:cs typeface="Calibri"/>
              </a:rPr>
              <a:t>a</a:t>
            </a:r>
            <a:r>
              <a:rPr sz="2100" dirty="0">
                <a:latin typeface="Calibri"/>
                <a:cs typeface="Calibri"/>
              </a:rPr>
              <a:t> </a:t>
            </a:r>
            <a:r>
              <a:rPr sz="2100" spc="-4" dirty="0">
                <a:latin typeface="Calibri"/>
                <a:cs typeface="Calibri"/>
              </a:rPr>
              <a:t>class </a:t>
            </a:r>
            <a:r>
              <a:rPr sz="2100" spc="-461" dirty="0">
                <a:latin typeface="Calibri"/>
                <a:cs typeface="Calibri"/>
              </a:rPr>
              <a:t> </a:t>
            </a:r>
            <a:r>
              <a:rPr sz="2100" spc="-4" dirty="0">
                <a:latin typeface="Calibri"/>
                <a:cs typeface="Calibri"/>
              </a:rPr>
              <a:t>and</a:t>
            </a:r>
            <a:r>
              <a:rPr sz="2100" spc="4" dirty="0">
                <a:latin typeface="Calibri"/>
                <a:cs typeface="Calibri"/>
              </a:rPr>
              <a:t> </a:t>
            </a:r>
            <a:r>
              <a:rPr sz="2100" spc="-4" dirty="0">
                <a:latin typeface="Calibri"/>
                <a:cs typeface="Calibri"/>
              </a:rPr>
              <a:t>a</a:t>
            </a:r>
            <a:r>
              <a:rPr sz="2100" dirty="0">
                <a:latin typeface="Calibri"/>
                <a:cs typeface="Calibri"/>
              </a:rPr>
              <a:t> </a:t>
            </a:r>
            <a:r>
              <a:rPr sz="2100" spc="-8" dirty="0">
                <a:latin typeface="Calibri"/>
                <a:cs typeface="Calibri"/>
              </a:rPr>
              <a:t>bounding</a:t>
            </a:r>
            <a:r>
              <a:rPr sz="2100" spc="34" dirty="0">
                <a:latin typeface="Calibri"/>
                <a:cs typeface="Calibri"/>
              </a:rPr>
              <a:t> </a:t>
            </a:r>
            <a:r>
              <a:rPr sz="2100" spc="-19" dirty="0">
                <a:latin typeface="Calibri"/>
                <a:cs typeface="Calibri"/>
              </a:rPr>
              <a:t>box</a:t>
            </a:r>
            <a:r>
              <a:rPr sz="2100" spc="11" dirty="0">
                <a:latin typeface="Calibri"/>
                <a:cs typeface="Calibri"/>
              </a:rPr>
              <a:t> </a:t>
            </a:r>
            <a:r>
              <a:rPr sz="2100" spc="-23" dirty="0">
                <a:latin typeface="Calibri"/>
                <a:cs typeface="Calibri"/>
              </a:rPr>
              <a:t>for </a:t>
            </a:r>
            <a:r>
              <a:rPr sz="2100" spc="-19" dirty="0">
                <a:latin typeface="Calibri"/>
                <a:cs typeface="Calibri"/>
              </a:rPr>
              <a:t> </a:t>
            </a:r>
            <a:r>
              <a:rPr sz="2100" spc="-8" dirty="0">
                <a:latin typeface="Calibri"/>
                <a:cs typeface="Calibri"/>
              </a:rPr>
              <a:t>every location </a:t>
            </a:r>
            <a:r>
              <a:rPr sz="2100" spc="-4" dirty="0">
                <a:latin typeface="Calibri"/>
                <a:cs typeface="Calibri"/>
              </a:rPr>
              <a:t>in</a:t>
            </a:r>
            <a:r>
              <a:rPr sz="2100" spc="11" dirty="0">
                <a:latin typeface="Calibri"/>
                <a:cs typeface="Calibri"/>
              </a:rPr>
              <a:t> </a:t>
            </a:r>
            <a:r>
              <a:rPr sz="2100" spc="-4" dirty="0">
                <a:latin typeface="Calibri"/>
                <a:cs typeface="Calibri"/>
              </a:rPr>
              <a:t>a</a:t>
            </a:r>
            <a:r>
              <a:rPr sz="2100" spc="-8" dirty="0">
                <a:latin typeface="Calibri"/>
                <a:cs typeface="Calibri"/>
              </a:rPr>
              <a:t> grid.</a:t>
            </a:r>
            <a:endParaRPr sz="2100">
              <a:latin typeface="Calibri"/>
              <a:cs typeface="Calibri"/>
            </a:endParaRPr>
          </a:p>
        </p:txBody>
      </p:sp>
      <p:sp>
        <p:nvSpPr>
          <p:cNvPr id="8" name="Title 1">
            <a:extLst>
              <a:ext uri="{FF2B5EF4-FFF2-40B4-BE49-F238E27FC236}">
                <a16:creationId xmlns:a16="http://schemas.microsoft.com/office/drawing/2014/main" id="{A0B68838-78C4-84B8-86D0-8E1B38FB9453}"/>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9" name="Picture 2" descr="E:\NIET\Project\xLogo11.png.pagespeed.ic.pydHLuCQEZ.png">
            <a:extLst>
              <a:ext uri="{FF2B5EF4-FFF2-40B4-BE49-F238E27FC236}">
                <a16:creationId xmlns:a16="http://schemas.microsoft.com/office/drawing/2014/main" id="{52C2C1C5-2334-8E2C-3597-2324E03D6173}"/>
              </a:ext>
            </a:extLst>
          </p:cNvPr>
          <p:cNvPicPr>
            <a:picLocks noChangeAspect="1" noChangeArrowheads="1"/>
          </p:cNvPicPr>
          <p:nvPr/>
        </p:nvPicPr>
        <p:blipFill>
          <a:blip r:embed="rId5"/>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131377464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7769" y="957834"/>
            <a:ext cx="3036379" cy="921830"/>
          </a:xfrm>
          <a:prstGeom prst="rect">
            <a:avLst/>
          </a:prstGeom>
        </p:spPr>
      </p:pic>
      <p:sp>
        <p:nvSpPr>
          <p:cNvPr id="3" name="object 3"/>
          <p:cNvSpPr txBox="1">
            <a:spLocks noGrp="1"/>
          </p:cNvSpPr>
          <p:nvPr>
            <p:ph type="title"/>
          </p:nvPr>
        </p:nvSpPr>
        <p:spPr>
          <a:xfrm>
            <a:off x="687704" y="1057107"/>
            <a:ext cx="2424113" cy="517449"/>
          </a:xfrm>
          <a:prstGeom prst="rect">
            <a:avLst/>
          </a:prstGeom>
        </p:spPr>
        <p:txBody>
          <a:bodyPr vert="horz" wrap="square" lIns="0" tIns="9525" rIns="0" bIns="0" rtlCol="0" anchor="ctr">
            <a:spAutoFit/>
          </a:bodyPr>
          <a:lstStyle/>
          <a:p>
            <a:pPr marL="9525">
              <a:lnSpc>
                <a:spcPct val="100000"/>
              </a:lnSpc>
              <a:spcBef>
                <a:spcPts val="75"/>
              </a:spcBef>
            </a:pPr>
            <a:r>
              <a:rPr spc="-120" dirty="0">
                <a:solidFill>
                  <a:srgbClr val="000000"/>
                </a:solidFill>
              </a:rPr>
              <a:t>Y</a:t>
            </a:r>
            <a:r>
              <a:rPr spc="-30" dirty="0">
                <a:solidFill>
                  <a:srgbClr val="000000"/>
                </a:solidFill>
              </a:rPr>
              <a:t>O</a:t>
            </a:r>
            <a:r>
              <a:rPr spc="-109" dirty="0">
                <a:solidFill>
                  <a:srgbClr val="000000"/>
                </a:solidFill>
              </a:rPr>
              <a:t>L</a:t>
            </a:r>
            <a:r>
              <a:rPr dirty="0">
                <a:solidFill>
                  <a:srgbClr val="000000"/>
                </a:solidFill>
              </a:rPr>
              <a:t>O</a:t>
            </a:r>
            <a:r>
              <a:rPr spc="-83" dirty="0">
                <a:solidFill>
                  <a:srgbClr val="000000"/>
                </a:solidFill>
              </a:rPr>
              <a:t> </a:t>
            </a:r>
            <a:r>
              <a:rPr spc="-64" dirty="0">
                <a:solidFill>
                  <a:srgbClr val="000000"/>
                </a:solidFill>
              </a:rPr>
              <a:t>F</a:t>
            </a:r>
            <a:r>
              <a:rPr spc="-23" dirty="0">
                <a:solidFill>
                  <a:srgbClr val="000000"/>
                </a:solidFill>
              </a:rPr>
              <a:t>e</a:t>
            </a:r>
            <a:r>
              <a:rPr spc="-64" dirty="0">
                <a:solidFill>
                  <a:srgbClr val="000000"/>
                </a:solidFill>
              </a:rPr>
              <a:t>a</a:t>
            </a:r>
            <a:r>
              <a:rPr spc="-19" dirty="0">
                <a:solidFill>
                  <a:srgbClr val="000000"/>
                </a:solidFill>
              </a:rPr>
              <a:t>t</a:t>
            </a:r>
            <a:r>
              <a:rPr spc="-34" dirty="0">
                <a:solidFill>
                  <a:srgbClr val="000000"/>
                </a:solidFill>
              </a:rPr>
              <a:t>u</a:t>
            </a:r>
            <a:r>
              <a:rPr spc="-71" dirty="0">
                <a:solidFill>
                  <a:srgbClr val="000000"/>
                </a:solidFill>
              </a:rPr>
              <a:t>r</a:t>
            </a:r>
            <a:r>
              <a:rPr spc="-34" dirty="0">
                <a:solidFill>
                  <a:srgbClr val="000000"/>
                </a:solidFill>
              </a:rPr>
              <a:t>e</a:t>
            </a:r>
            <a:r>
              <a:rPr dirty="0">
                <a:solidFill>
                  <a:srgbClr val="000000"/>
                </a:solidFill>
              </a:rPr>
              <a:t>s</a:t>
            </a:r>
            <a:endParaRPr/>
          </a:p>
        </p:txBody>
      </p:sp>
      <p:sp>
        <p:nvSpPr>
          <p:cNvPr id="4" name="object 4"/>
          <p:cNvSpPr txBox="1"/>
          <p:nvPr/>
        </p:nvSpPr>
        <p:spPr>
          <a:xfrm>
            <a:off x="687705" y="1927194"/>
            <a:ext cx="7265194" cy="2617544"/>
          </a:xfrm>
          <a:prstGeom prst="rect">
            <a:avLst/>
          </a:prstGeom>
        </p:spPr>
        <p:txBody>
          <a:bodyPr vert="horz" wrap="square" lIns="0" tIns="9049" rIns="0" bIns="0" rtlCol="0">
            <a:spAutoFit/>
          </a:bodyPr>
          <a:lstStyle/>
          <a:p>
            <a:pPr marL="180975" indent="-171450">
              <a:spcBef>
                <a:spcPts val="71"/>
              </a:spcBef>
              <a:buFont typeface="Arial MT"/>
              <a:buChar char="•"/>
              <a:tabLst>
                <a:tab pos="180975" algn="l"/>
              </a:tabLst>
            </a:pPr>
            <a:r>
              <a:rPr sz="2100" spc="-8" dirty="0">
                <a:latin typeface="Calibri"/>
                <a:cs typeface="Calibri"/>
              </a:rPr>
              <a:t>Computationally</a:t>
            </a:r>
            <a:r>
              <a:rPr sz="2100" spc="26" dirty="0">
                <a:latin typeface="Calibri"/>
                <a:cs typeface="Calibri"/>
              </a:rPr>
              <a:t> </a:t>
            </a:r>
            <a:r>
              <a:rPr sz="2100" spc="-19" dirty="0">
                <a:latin typeface="Calibri"/>
                <a:cs typeface="Calibri"/>
              </a:rPr>
              <a:t>Fast,</a:t>
            </a:r>
            <a:r>
              <a:rPr sz="2100" spc="8" dirty="0">
                <a:latin typeface="Calibri"/>
                <a:cs typeface="Calibri"/>
              </a:rPr>
              <a:t> </a:t>
            </a:r>
            <a:r>
              <a:rPr sz="2100" spc="-8" dirty="0">
                <a:latin typeface="Calibri"/>
                <a:cs typeface="Calibri"/>
              </a:rPr>
              <a:t>can</a:t>
            </a:r>
            <a:r>
              <a:rPr sz="2100" spc="15" dirty="0">
                <a:latin typeface="Calibri"/>
                <a:cs typeface="Calibri"/>
              </a:rPr>
              <a:t> </a:t>
            </a:r>
            <a:r>
              <a:rPr sz="2100" spc="-4" dirty="0">
                <a:latin typeface="Calibri"/>
                <a:cs typeface="Calibri"/>
              </a:rPr>
              <a:t>be</a:t>
            </a:r>
            <a:r>
              <a:rPr sz="2100" dirty="0">
                <a:latin typeface="Calibri"/>
                <a:cs typeface="Calibri"/>
              </a:rPr>
              <a:t> </a:t>
            </a:r>
            <a:r>
              <a:rPr sz="2100" spc="-8" dirty="0">
                <a:latin typeface="Calibri"/>
                <a:cs typeface="Calibri"/>
              </a:rPr>
              <a:t>used</a:t>
            </a:r>
            <a:r>
              <a:rPr sz="2100" spc="19" dirty="0">
                <a:latin typeface="Calibri"/>
                <a:cs typeface="Calibri"/>
              </a:rPr>
              <a:t> </a:t>
            </a:r>
            <a:r>
              <a:rPr sz="2100" spc="-4" dirty="0">
                <a:latin typeface="Calibri"/>
                <a:cs typeface="Calibri"/>
              </a:rPr>
              <a:t>in</a:t>
            </a:r>
            <a:r>
              <a:rPr sz="2100" spc="15" dirty="0">
                <a:latin typeface="Calibri"/>
                <a:cs typeface="Calibri"/>
              </a:rPr>
              <a:t> </a:t>
            </a:r>
            <a:r>
              <a:rPr sz="2100" spc="-11" dirty="0">
                <a:latin typeface="Calibri"/>
                <a:cs typeface="Calibri"/>
              </a:rPr>
              <a:t>real</a:t>
            </a:r>
            <a:r>
              <a:rPr sz="2100" spc="-8" dirty="0">
                <a:latin typeface="Calibri"/>
                <a:cs typeface="Calibri"/>
              </a:rPr>
              <a:t> </a:t>
            </a:r>
            <a:r>
              <a:rPr sz="2100" spc="-4" dirty="0">
                <a:latin typeface="Calibri"/>
                <a:cs typeface="Calibri"/>
              </a:rPr>
              <a:t>time</a:t>
            </a:r>
            <a:r>
              <a:rPr sz="2100" spc="8" dirty="0">
                <a:latin typeface="Calibri"/>
                <a:cs typeface="Calibri"/>
              </a:rPr>
              <a:t> </a:t>
            </a:r>
            <a:r>
              <a:rPr sz="2100" spc="-15" dirty="0">
                <a:latin typeface="Calibri"/>
                <a:cs typeface="Calibri"/>
              </a:rPr>
              <a:t>environment.</a:t>
            </a:r>
            <a:endParaRPr sz="2100">
              <a:latin typeface="Calibri"/>
              <a:cs typeface="Calibri"/>
            </a:endParaRPr>
          </a:p>
          <a:p>
            <a:pPr>
              <a:spcBef>
                <a:spcPts val="41"/>
              </a:spcBef>
              <a:buFont typeface="Arial MT"/>
              <a:buChar char="•"/>
            </a:pPr>
            <a:endParaRPr sz="2850">
              <a:latin typeface="Calibri"/>
              <a:cs typeface="Calibri"/>
            </a:endParaRPr>
          </a:p>
          <a:p>
            <a:pPr marL="180975" indent="-171450">
              <a:buFont typeface="Arial MT"/>
              <a:buChar char="•"/>
              <a:tabLst>
                <a:tab pos="180975" algn="l"/>
              </a:tabLst>
            </a:pPr>
            <a:r>
              <a:rPr sz="2100" spc="-4" dirty="0">
                <a:latin typeface="Calibri"/>
                <a:cs typeface="Calibri"/>
              </a:rPr>
              <a:t>Globally</a:t>
            </a:r>
            <a:r>
              <a:rPr sz="2100" spc="4" dirty="0">
                <a:latin typeface="Calibri"/>
                <a:cs typeface="Calibri"/>
              </a:rPr>
              <a:t> </a:t>
            </a:r>
            <a:r>
              <a:rPr sz="2100" spc="-8" dirty="0">
                <a:latin typeface="Calibri"/>
                <a:cs typeface="Calibri"/>
              </a:rPr>
              <a:t>processing</a:t>
            </a:r>
            <a:r>
              <a:rPr sz="2100" spc="30" dirty="0">
                <a:latin typeface="Calibri"/>
                <a:cs typeface="Calibri"/>
              </a:rPr>
              <a:t> </a:t>
            </a:r>
            <a:r>
              <a:rPr sz="2100" spc="-4" dirty="0">
                <a:latin typeface="Calibri"/>
                <a:cs typeface="Calibri"/>
              </a:rPr>
              <a:t>the </a:t>
            </a:r>
            <a:r>
              <a:rPr sz="2100" spc="-11" dirty="0">
                <a:latin typeface="Calibri"/>
                <a:cs typeface="Calibri"/>
              </a:rPr>
              <a:t>entire</a:t>
            </a:r>
            <a:r>
              <a:rPr sz="2100" spc="15" dirty="0">
                <a:latin typeface="Calibri"/>
                <a:cs typeface="Calibri"/>
              </a:rPr>
              <a:t> </a:t>
            </a:r>
            <a:r>
              <a:rPr sz="2100" spc="-8" dirty="0">
                <a:latin typeface="Calibri"/>
                <a:cs typeface="Calibri"/>
              </a:rPr>
              <a:t>image</a:t>
            </a:r>
            <a:r>
              <a:rPr sz="2100" dirty="0">
                <a:latin typeface="Calibri"/>
                <a:cs typeface="Calibri"/>
              </a:rPr>
              <a:t> </a:t>
            </a:r>
            <a:r>
              <a:rPr sz="2100" spc="-8" dirty="0">
                <a:latin typeface="Calibri"/>
                <a:cs typeface="Calibri"/>
              </a:rPr>
              <a:t>only</a:t>
            </a:r>
            <a:r>
              <a:rPr sz="2100" spc="19" dirty="0">
                <a:latin typeface="Calibri"/>
                <a:cs typeface="Calibri"/>
              </a:rPr>
              <a:t> </a:t>
            </a:r>
            <a:r>
              <a:rPr sz="2100" spc="-4" dirty="0">
                <a:latin typeface="Calibri"/>
                <a:cs typeface="Calibri"/>
              </a:rPr>
              <a:t>once</a:t>
            </a:r>
            <a:r>
              <a:rPr sz="2100" dirty="0">
                <a:latin typeface="Calibri"/>
                <a:cs typeface="Calibri"/>
              </a:rPr>
              <a:t> with</a:t>
            </a:r>
            <a:r>
              <a:rPr sz="2100" spc="8" dirty="0">
                <a:latin typeface="Calibri"/>
                <a:cs typeface="Calibri"/>
              </a:rPr>
              <a:t> </a:t>
            </a:r>
            <a:r>
              <a:rPr sz="2100" spc="-4" dirty="0">
                <a:latin typeface="Calibri"/>
                <a:cs typeface="Calibri"/>
              </a:rPr>
              <a:t>a</a:t>
            </a:r>
            <a:r>
              <a:rPr sz="2100" spc="4" dirty="0">
                <a:latin typeface="Calibri"/>
                <a:cs typeface="Calibri"/>
              </a:rPr>
              <a:t> </a:t>
            </a:r>
            <a:r>
              <a:rPr sz="2100" spc="-8" dirty="0">
                <a:latin typeface="Calibri"/>
                <a:cs typeface="Calibri"/>
              </a:rPr>
              <a:t>single</a:t>
            </a:r>
            <a:r>
              <a:rPr sz="2100" spc="11" dirty="0">
                <a:latin typeface="Calibri"/>
                <a:cs typeface="Calibri"/>
              </a:rPr>
              <a:t> </a:t>
            </a:r>
            <a:r>
              <a:rPr sz="2100" spc="-8" dirty="0">
                <a:latin typeface="Calibri"/>
                <a:cs typeface="Calibri"/>
              </a:rPr>
              <a:t>CNN.</a:t>
            </a:r>
            <a:endParaRPr sz="2100">
              <a:latin typeface="Calibri"/>
              <a:cs typeface="Calibri"/>
            </a:endParaRPr>
          </a:p>
          <a:p>
            <a:pPr>
              <a:spcBef>
                <a:spcPts val="38"/>
              </a:spcBef>
              <a:buFont typeface="Arial MT"/>
              <a:buChar char="•"/>
            </a:pPr>
            <a:endParaRPr sz="2850">
              <a:latin typeface="Calibri"/>
              <a:cs typeface="Calibri"/>
            </a:endParaRPr>
          </a:p>
          <a:p>
            <a:pPr marL="180975" indent="-171450">
              <a:spcBef>
                <a:spcPts val="4"/>
              </a:spcBef>
              <a:buFont typeface="Arial MT"/>
              <a:buChar char="•"/>
              <a:tabLst>
                <a:tab pos="180975" algn="l"/>
              </a:tabLst>
            </a:pPr>
            <a:r>
              <a:rPr sz="2100" spc="-4" dirty="0">
                <a:latin typeface="Calibri"/>
                <a:cs typeface="Calibri"/>
              </a:rPr>
              <a:t>Learns </a:t>
            </a:r>
            <a:r>
              <a:rPr sz="2100" spc="-11" dirty="0">
                <a:latin typeface="Calibri"/>
                <a:cs typeface="Calibri"/>
              </a:rPr>
              <a:t>generalizable</a:t>
            </a:r>
            <a:r>
              <a:rPr sz="2100" spc="-8" dirty="0">
                <a:latin typeface="Calibri"/>
                <a:cs typeface="Calibri"/>
              </a:rPr>
              <a:t> </a:t>
            </a:r>
            <a:r>
              <a:rPr sz="2100" spc="-11" dirty="0">
                <a:latin typeface="Calibri"/>
                <a:cs typeface="Calibri"/>
              </a:rPr>
              <a:t>representations</a:t>
            </a:r>
            <a:endParaRPr sz="2100">
              <a:latin typeface="Calibri"/>
              <a:cs typeface="Calibri"/>
            </a:endParaRPr>
          </a:p>
          <a:p>
            <a:pPr>
              <a:spcBef>
                <a:spcPts val="30"/>
              </a:spcBef>
              <a:buFont typeface="Arial MT"/>
              <a:buChar char="•"/>
            </a:pPr>
            <a:endParaRPr sz="2850">
              <a:latin typeface="Calibri"/>
              <a:cs typeface="Calibri"/>
            </a:endParaRPr>
          </a:p>
          <a:p>
            <a:pPr marL="180975" indent="-171450">
              <a:buFont typeface="Arial MT"/>
              <a:buChar char="•"/>
              <a:tabLst>
                <a:tab pos="180975" algn="l"/>
              </a:tabLst>
            </a:pPr>
            <a:r>
              <a:rPr sz="2100" spc="-8" dirty="0">
                <a:latin typeface="Calibri"/>
                <a:cs typeface="Calibri"/>
              </a:rPr>
              <a:t>Maintains</a:t>
            </a:r>
            <a:r>
              <a:rPr sz="2100" spc="15" dirty="0">
                <a:latin typeface="Calibri"/>
                <a:cs typeface="Calibri"/>
              </a:rPr>
              <a:t> </a:t>
            </a:r>
            <a:r>
              <a:rPr sz="2100" spc="-4" dirty="0">
                <a:latin typeface="Calibri"/>
                <a:cs typeface="Calibri"/>
              </a:rPr>
              <a:t>a</a:t>
            </a:r>
            <a:r>
              <a:rPr sz="2100" dirty="0">
                <a:latin typeface="Calibri"/>
                <a:cs typeface="Calibri"/>
              </a:rPr>
              <a:t> </a:t>
            </a:r>
            <a:r>
              <a:rPr sz="2100" spc="-8" dirty="0">
                <a:latin typeface="Calibri"/>
                <a:cs typeface="Calibri"/>
              </a:rPr>
              <a:t>high</a:t>
            </a:r>
            <a:r>
              <a:rPr sz="2100" spc="4" dirty="0">
                <a:latin typeface="Calibri"/>
                <a:cs typeface="Calibri"/>
              </a:rPr>
              <a:t> </a:t>
            </a:r>
            <a:r>
              <a:rPr sz="2100" spc="-8" dirty="0">
                <a:latin typeface="Calibri"/>
                <a:cs typeface="Calibri"/>
              </a:rPr>
              <a:t>accuracy </a:t>
            </a:r>
            <a:r>
              <a:rPr sz="2100" spc="-15" dirty="0">
                <a:latin typeface="Calibri"/>
                <a:cs typeface="Calibri"/>
              </a:rPr>
              <a:t>range.</a:t>
            </a:r>
            <a:endParaRPr sz="2100">
              <a:latin typeface="Calibri"/>
              <a:cs typeface="Calibri"/>
            </a:endParaRPr>
          </a:p>
        </p:txBody>
      </p:sp>
      <p:sp>
        <p:nvSpPr>
          <p:cNvPr id="5" name="Title 1">
            <a:extLst>
              <a:ext uri="{FF2B5EF4-FFF2-40B4-BE49-F238E27FC236}">
                <a16:creationId xmlns:a16="http://schemas.microsoft.com/office/drawing/2014/main" id="{EF33743F-D8F2-9505-8169-DE38A548CA86}"/>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6" name="Picture 2" descr="E:\NIET\Project\xLogo11.png.pagespeed.ic.pydHLuCQEZ.png">
            <a:extLst>
              <a:ext uri="{FF2B5EF4-FFF2-40B4-BE49-F238E27FC236}">
                <a16:creationId xmlns:a16="http://schemas.microsoft.com/office/drawing/2014/main" id="{BCAC4218-DF84-F35A-312C-C78951434370}"/>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265201674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7768" y="957834"/>
            <a:ext cx="4359974" cy="921830"/>
          </a:xfrm>
          <a:prstGeom prst="rect">
            <a:avLst/>
          </a:prstGeom>
        </p:spPr>
      </p:pic>
      <p:sp>
        <p:nvSpPr>
          <p:cNvPr id="3" name="object 3"/>
          <p:cNvSpPr txBox="1">
            <a:spLocks noGrp="1"/>
          </p:cNvSpPr>
          <p:nvPr>
            <p:ph type="title"/>
          </p:nvPr>
        </p:nvSpPr>
        <p:spPr>
          <a:xfrm>
            <a:off x="687704" y="1057107"/>
            <a:ext cx="3839528" cy="517449"/>
          </a:xfrm>
          <a:prstGeom prst="rect">
            <a:avLst/>
          </a:prstGeom>
        </p:spPr>
        <p:txBody>
          <a:bodyPr vert="horz" wrap="square" lIns="0" tIns="9525" rIns="0" bIns="0" rtlCol="0" anchor="ctr">
            <a:spAutoFit/>
          </a:bodyPr>
          <a:lstStyle/>
          <a:p>
            <a:pPr marL="9525">
              <a:lnSpc>
                <a:spcPct val="100000"/>
              </a:lnSpc>
              <a:spcBef>
                <a:spcPts val="75"/>
              </a:spcBef>
            </a:pPr>
            <a:r>
              <a:rPr spc="-26" dirty="0">
                <a:solidFill>
                  <a:srgbClr val="000000"/>
                </a:solidFill>
              </a:rPr>
              <a:t>How</a:t>
            </a:r>
            <a:r>
              <a:rPr spc="-98" dirty="0">
                <a:solidFill>
                  <a:srgbClr val="000000"/>
                </a:solidFill>
              </a:rPr>
              <a:t> </a:t>
            </a:r>
            <a:r>
              <a:rPr spc="-23" dirty="0">
                <a:solidFill>
                  <a:srgbClr val="000000"/>
                </a:solidFill>
              </a:rPr>
              <a:t>Does</a:t>
            </a:r>
            <a:r>
              <a:rPr spc="-79" dirty="0">
                <a:solidFill>
                  <a:srgbClr val="000000"/>
                </a:solidFill>
              </a:rPr>
              <a:t> </a:t>
            </a:r>
            <a:r>
              <a:rPr spc="-64" dirty="0">
                <a:solidFill>
                  <a:srgbClr val="000000"/>
                </a:solidFill>
              </a:rPr>
              <a:t>YOLO</a:t>
            </a:r>
            <a:r>
              <a:rPr spc="-94" dirty="0">
                <a:solidFill>
                  <a:srgbClr val="000000"/>
                </a:solidFill>
              </a:rPr>
              <a:t> </a:t>
            </a:r>
            <a:r>
              <a:rPr spc="-53" dirty="0">
                <a:solidFill>
                  <a:srgbClr val="000000"/>
                </a:solidFill>
              </a:rPr>
              <a:t>Work?</a:t>
            </a:r>
            <a:endParaRPr/>
          </a:p>
        </p:txBody>
      </p:sp>
      <p:sp>
        <p:nvSpPr>
          <p:cNvPr id="4" name="object 4"/>
          <p:cNvSpPr txBox="1"/>
          <p:nvPr/>
        </p:nvSpPr>
        <p:spPr>
          <a:xfrm>
            <a:off x="546888" y="1785442"/>
            <a:ext cx="8156734" cy="3479415"/>
          </a:xfrm>
          <a:prstGeom prst="rect">
            <a:avLst/>
          </a:prstGeom>
        </p:spPr>
        <p:txBody>
          <a:bodyPr vert="horz" wrap="square" lIns="0" tIns="44768" rIns="0" bIns="0" rtlCol="0">
            <a:spAutoFit/>
          </a:bodyPr>
          <a:lstStyle/>
          <a:p>
            <a:pPr marL="180975" indent="-171450">
              <a:spcBef>
                <a:spcPts val="353"/>
              </a:spcBef>
              <a:buFont typeface="Arial MT"/>
              <a:buChar char="•"/>
              <a:tabLst>
                <a:tab pos="180975" algn="l"/>
              </a:tabLst>
            </a:pPr>
            <a:r>
              <a:rPr sz="1950" spc="-4" dirty="0">
                <a:latin typeface="Calibri"/>
                <a:cs typeface="Calibri"/>
              </a:rPr>
              <a:t>The</a:t>
            </a:r>
            <a:r>
              <a:rPr sz="1950" spc="-23" dirty="0">
                <a:latin typeface="Calibri"/>
                <a:cs typeface="Calibri"/>
              </a:rPr>
              <a:t> </a:t>
            </a:r>
            <a:r>
              <a:rPr sz="1950" spc="-4" dirty="0">
                <a:latin typeface="Calibri"/>
                <a:cs typeface="Calibri"/>
              </a:rPr>
              <a:t>algorithm</a:t>
            </a:r>
            <a:r>
              <a:rPr sz="1950" spc="-8" dirty="0">
                <a:latin typeface="Calibri"/>
                <a:cs typeface="Calibri"/>
              </a:rPr>
              <a:t> </a:t>
            </a:r>
            <a:r>
              <a:rPr sz="1950" dirty="0">
                <a:latin typeface="Calibri"/>
                <a:cs typeface="Calibri"/>
              </a:rPr>
              <a:t>"only</a:t>
            </a:r>
            <a:r>
              <a:rPr sz="1950" spc="-15" dirty="0">
                <a:latin typeface="Calibri"/>
                <a:cs typeface="Calibri"/>
              </a:rPr>
              <a:t> </a:t>
            </a:r>
            <a:r>
              <a:rPr sz="1950" spc="-4" dirty="0">
                <a:latin typeface="Calibri"/>
                <a:cs typeface="Calibri"/>
              </a:rPr>
              <a:t>looks</a:t>
            </a:r>
            <a:r>
              <a:rPr sz="1950" spc="4" dirty="0">
                <a:latin typeface="Calibri"/>
                <a:cs typeface="Calibri"/>
              </a:rPr>
              <a:t> </a:t>
            </a:r>
            <a:r>
              <a:rPr sz="1950" spc="-4" dirty="0">
                <a:latin typeface="Calibri"/>
                <a:cs typeface="Calibri"/>
              </a:rPr>
              <a:t>once"</a:t>
            </a:r>
            <a:r>
              <a:rPr sz="1950" spc="-26" dirty="0">
                <a:latin typeface="Calibri"/>
                <a:cs typeface="Calibri"/>
              </a:rPr>
              <a:t> </a:t>
            </a:r>
            <a:r>
              <a:rPr sz="1950" spc="-11" dirty="0">
                <a:latin typeface="Calibri"/>
                <a:cs typeface="Calibri"/>
              </a:rPr>
              <a:t>at</a:t>
            </a:r>
            <a:r>
              <a:rPr sz="1950" dirty="0">
                <a:latin typeface="Calibri"/>
                <a:cs typeface="Calibri"/>
              </a:rPr>
              <a:t> the</a:t>
            </a:r>
            <a:r>
              <a:rPr sz="1950" spc="-4" dirty="0">
                <a:latin typeface="Calibri"/>
                <a:cs typeface="Calibri"/>
              </a:rPr>
              <a:t> image.</a:t>
            </a:r>
            <a:endParaRPr sz="1950">
              <a:latin typeface="Calibri"/>
              <a:cs typeface="Calibri"/>
            </a:endParaRPr>
          </a:p>
          <a:p>
            <a:pPr marL="180975" marR="584835" indent="-171450">
              <a:lnSpc>
                <a:spcPts val="1875"/>
              </a:lnSpc>
              <a:spcBef>
                <a:spcPts val="727"/>
              </a:spcBef>
              <a:buFont typeface="Arial MT"/>
              <a:buChar char="•"/>
              <a:tabLst>
                <a:tab pos="236696" algn="l"/>
                <a:tab pos="237173" algn="l"/>
              </a:tabLst>
            </a:pPr>
            <a:r>
              <a:rPr sz="1350" dirty="0"/>
              <a:t>	</a:t>
            </a:r>
            <a:r>
              <a:rPr sz="1950" dirty="0">
                <a:latin typeface="Calibri"/>
                <a:cs typeface="Calibri"/>
              </a:rPr>
              <a:t>Needs</a:t>
            </a:r>
            <a:r>
              <a:rPr sz="1950" spc="-23" dirty="0">
                <a:latin typeface="Calibri"/>
                <a:cs typeface="Calibri"/>
              </a:rPr>
              <a:t> </a:t>
            </a:r>
            <a:r>
              <a:rPr sz="1950" spc="-4" dirty="0">
                <a:latin typeface="Calibri"/>
                <a:cs typeface="Calibri"/>
              </a:rPr>
              <a:t>only</a:t>
            </a:r>
            <a:r>
              <a:rPr sz="1950" dirty="0">
                <a:latin typeface="Calibri"/>
                <a:cs typeface="Calibri"/>
              </a:rPr>
              <a:t> </a:t>
            </a:r>
            <a:r>
              <a:rPr sz="1950" spc="-4" dirty="0">
                <a:latin typeface="Calibri"/>
                <a:cs typeface="Calibri"/>
              </a:rPr>
              <a:t>one </a:t>
            </a:r>
            <a:r>
              <a:rPr sz="1950" spc="-15" dirty="0">
                <a:latin typeface="Calibri"/>
                <a:cs typeface="Calibri"/>
              </a:rPr>
              <a:t>forward</a:t>
            </a:r>
            <a:r>
              <a:rPr sz="1950" spc="8" dirty="0">
                <a:latin typeface="Calibri"/>
                <a:cs typeface="Calibri"/>
              </a:rPr>
              <a:t> </a:t>
            </a:r>
            <a:r>
              <a:rPr sz="1950" spc="-11" dirty="0">
                <a:latin typeface="Calibri"/>
                <a:cs typeface="Calibri"/>
              </a:rPr>
              <a:t>propagation</a:t>
            </a:r>
            <a:r>
              <a:rPr sz="1950" spc="-4" dirty="0">
                <a:latin typeface="Calibri"/>
                <a:cs typeface="Calibri"/>
              </a:rPr>
              <a:t> pass</a:t>
            </a:r>
            <a:r>
              <a:rPr sz="1950" spc="4" dirty="0">
                <a:latin typeface="Calibri"/>
                <a:cs typeface="Calibri"/>
              </a:rPr>
              <a:t> </a:t>
            </a:r>
            <a:r>
              <a:rPr sz="1950" spc="-8" dirty="0">
                <a:latin typeface="Calibri"/>
                <a:cs typeface="Calibri"/>
              </a:rPr>
              <a:t>through</a:t>
            </a:r>
            <a:r>
              <a:rPr sz="1950" spc="-11" dirty="0">
                <a:latin typeface="Calibri"/>
                <a:cs typeface="Calibri"/>
              </a:rPr>
              <a:t> </a:t>
            </a:r>
            <a:r>
              <a:rPr sz="1950" dirty="0">
                <a:latin typeface="Calibri"/>
                <a:cs typeface="Calibri"/>
              </a:rPr>
              <a:t>the</a:t>
            </a:r>
            <a:r>
              <a:rPr sz="1950" spc="-8" dirty="0">
                <a:latin typeface="Calibri"/>
                <a:cs typeface="Calibri"/>
              </a:rPr>
              <a:t> network</a:t>
            </a:r>
            <a:r>
              <a:rPr sz="1950" dirty="0">
                <a:latin typeface="Calibri"/>
                <a:cs typeface="Calibri"/>
              </a:rPr>
              <a:t> </a:t>
            </a:r>
            <a:r>
              <a:rPr sz="1950" spc="-8" dirty="0">
                <a:latin typeface="Calibri"/>
                <a:cs typeface="Calibri"/>
              </a:rPr>
              <a:t>to</a:t>
            </a:r>
            <a:r>
              <a:rPr sz="1950" dirty="0">
                <a:latin typeface="Calibri"/>
                <a:cs typeface="Calibri"/>
              </a:rPr>
              <a:t> </a:t>
            </a:r>
            <a:r>
              <a:rPr sz="1950" spc="-19" dirty="0">
                <a:latin typeface="Calibri"/>
                <a:cs typeface="Calibri"/>
              </a:rPr>
              <a:t>make </a:t>
            </a:r>
            <a:r>
              <a:rPr sz="1950" spc="-15" dirty="0">
                <a:latin typeface="Calibri"/>
                <a:cs typeface="Calibri"/>
              </a:rPr>
              <a:t> </a:t>
            </a:r>
            <a:r>
              <a:rPr sz="1950" spc="-4" dirty="0">
                <a:latin typeface="Calibri"/>
                <a:cs typeface="Calibri"/>
              </a:rPr>
              <a:t>predictions.</a:t>
            </a:r>
            <a:r>
              <a:rPr sz="1950" spc="-8" dirty="0">
                <a:latin typeface="Calibri"/>
                <a:cs typeface="Calibri"/>
              </a:rPr>
              <a:t> </a:t>
            </a:r>
            <a:r>
              <a:rPr sz="1950" spc="-4" dirty="0">
                <a:latin typeface="Calibri"/>
                <a:cs typeface="Calibri"/>
              </a:rPr>
              <a:t>The</a:t>
            </a:r>
            <a:r>
              <a:rPr sz="1950" spc="-11" dirty="0">
                <a:latin typeface="Calibri"/>
                <a:cs typeface="Calibri"/>
              </a:rPr>
              <a:t> </a:t>
            </a:r>
            <a:r>
              <a:rPr sz="1950" spc="-8" dirty="0">
                <a:latin typeface="Calibri"/>
                <a:cs typeface="Calibri"/>
              </a:rPr>
              <a:t>network</a:t>
            </a:r>
            <a:r>
              <a:rPr sz="1950" spc="-4" dirty="0">
                <a:latin typeface="Calibri"/>
                <a:cs typeface="Calibri"/>
              </a:rPr>
              <a:t> reasons</a:t>
            </a:r>
            <a:r>
              <a:rPr sz="1950" spc="-8" dirty="0">
                <a:latin typeface="Calibri"/>
                <a:cs typeface="Calibri"/>
              </a:rPr>
              <a:t> </a:t>
            </a:r>
            <a:r>
              <a:rPr sz="1950" spc="-4" dirty="0">
                <a:latin typeface="Calibri"/>
                <a:cs typeface="Calibri"/>
              </a:rPr>
              <a:t>globally</a:t>
            </a:r>
            <a:r>
              <a:rPr sz="1950" spc="4" dirty="0">
                <a:latin typeface="Calibri"/>
                <a:cs typeface="Calibri"/>
              </a:rPr>
              <a:t> </a:t>
            </a:r>
            <a:r>
              <a:rPr sz="1950" spc="-4" dirty="0">
                <a:latin typeface="Calibri"/>
                <a:cs typeface="Calibri"/>
              </a:rPr>
              <a:t>about</a:t>
            </a:r>
            <a:r>
              <a:rPr sz="1950" spc="4" dirty="0">
                <a:latin typeface="Calibri"/>
                <a:cs typeface="Calibri"/>
              </a:rPr>
              <a:t> </a:t>
            </a:r>
            <a:r>
              <a:rPr sz="1950" dirty="0">
                <a:latin typeface="Calibri"/>
                <a:cs typeface="Calibri"/>
              </a:rPr>
              <a:t>the</a:t>
            </a:r>
            <a:r>
              <a:rPr sz="1950" spc="-11" dirty="0">
                <a:latin typeface="Calibri"/>
                <a:cs typeface="Calibri"/>
              </a:rPr>
              <a:t> </a:t>
            </a:r>
            <a:r>
              <a:rPr sz="1950" spc="-4" dirty="0">
                <a:latin typeface="Calibri"/>
                <a:cs typeface="Calibri"/>
              </a:rPr>
              <a:t>full</a:t>
            </a:r>
            <a:r>
              <a:rPr sz="1950" spc="-8" dirty="0">
                <a:latin typeface="Calibri"/>
                <a:cs typeface="Calibri"/>
              </a:rPr>
              <a:t> </a:t>
            </a:r>
            <a:r>
              <a:rPr sz="1950" spc="-4" dirty="0">
                <a:latin typeface="Calibri"/>
                <a:cs typeface="Calibri"/>
              </a:rPr>
              <a:t>image</a:t>
            </a:r>
            <a:r>
              <a:rPr sz="1950" spc="11" dirty="0">
                <a:latin typeface="Calibri"/>
                <a:cs typeface="Calibri"/>
              </a:rPr>
              <a:t> </a:t>
            </a:r>
            <a:r>
              <a:rPr sz="1950" dirty="0">
                <a:latin typeface="Calibri"/>
                <a:cs typeface="Calibri"/>
              </a:rPr>
              <a:t>and</a:t>
            </a:r>
            <a:r>
              <a:rPr sz="1950" spc="-8" dirty="0">
                <a:latin typeface="Calibri"/>
                <a:cs typeface="Calibri"/>
              </a:rPr>
              <a:t> </a:t>
            </a:r>
            <a:r>
              <a:rPr sz="1950" dirty="0">
                <a:latin typeface="Calibri"/>
                <a:cs typeface="Calibri"/>
              </a:rPr>
              <a:t>all</a:t>
            </a:r>
            <a:r>
              <a:rPr sz="1950" spc="8" dirty="0">
                <a:latin typeface="Calibri"/>
                <a:cs typeface="Calibri"/>
              </a:rPr>
              <a:t> </a:t>
            </a:r>
            <a:r>
              <a:rPr sz="1950" dirty="0">
                <a:latin typeface="Calibri"/>
                <a:cs typeface="Calibri"/>
              </a:rPr>
              <a:t>the </a:t>
            </a:r>
            <a:r>
              <a:rPr sz="1950" spc="-431" dirty="0">
                <a:latin typeface="Calibri"/>
                <a:cs typeface="Calibri"/>
              </a:rPr>
              <a:t> </a:t>
            </a:r>
            <a:r>
              <a:rPr sz="1950" spc="-4" dirty="0">
                <a:latin typeface="Calibri"/>
                <a:cs typeface="Calibri"/>
              </a:rPr>
              <a:t>objects</a:t>
            </a:r>
            <a:r>
              <a:rPr sz="1950" spc="-19" dirty="0">
                <a:latin typeface="Calibri"/>
                <a:cs typeface="Calibri"/>
              </a:rPr>
              <a:t> </a:t>
            </a:r>
            <a:r>
              <a:rPr sz="1950" dirty="0">
                <a:latin typeface="Calibri"/>
                <a:cs typeface="Calibri"/>
              </a:rPr>
              <a:t>in the </a:t>
            </a:r>
            <a:r>
              <a:rPr sz="1950" spc="-8" dirty="0">
                <a:latin typeface="Calibri"/>
                <a:cs typeface="Calibri"/>
              </a:rPr>
              <a:t>image </a:t>
            </a:r>
            <a:r>
              <a:rPr sz="1950" dirty="0">
                <a:latin typeface="Calibri"/>
                <a:cs typeface="Calibri"/>
              </a:rPr>
              <a:t>in </a:t>
            </a:r>
            <a:r>
              <a:rPr sz="1950" spc="-4" dirty="0">
                <a:latin typeface="Calibri"/>
                <a:cs typeface="Calibri"/>
              </a:rPr>
              <a:t>one</a:t>
            </a:r>
            <a:r>
              <a:rPr sz="1950" spc="-15" dirty="0">
                <a:latin typeface="Calibri"/>
                <a:cs typeface="Calibri"/>
              </a:rPr>
              <a:t> </a:t>
            </a:r>
            <a:r>
              <a:rPr sz="1950" spc="-8" dirty="0">
                <a:latin typeface="Calibri"/>
                <a:cs typeface="Calibri"/>
              </a:rPr>
              <a:t>go.</a:t>
            </a:r>
            <a:endParaRPr sz="1950">
              <a:latin typeface="Calibri"/>
              <a:cs typeface="Calibri"/>
            </a:endParaRPr>
          </a:p>
          <a:p>
            <a:pPr marL="180975" indent="-171450">
              <a:spcBef>
                <a:spcPts val="300"/>
              </a:spcBef>
              <a:buFont typeface="Arial MT"/>
              <a:buChar char="•"/>
              <a:tabLst>
                <a:tab pos="180975" algn="l"/>
              </a:tabLst>
            </a:pPr>
            <a:r>
              <a:rPr sz="1950" dirty="0">
                <a:latin typeface="Calibri"/>
                <a:cs typeface="Calibri"/>
              </a:rPr>
              <a:t>It </a:t>
            </a:r>
            <a:r>
              <a:rPr sz="1950" spc="-4" dirty="0">
                <a:latin typeface="Calibri"/>
                <a:cs typeface="Calibri"/>
              </a:rPr>
              <a:t>uses</a:t>
            </a:r>
            <a:r>
              <a:rPr sz="1950" spc="-23" dirty="0">
                <a:latin typeface="Calibri"/>
                <a:cs typeface="Calibri"/>
              </a:rPr>
              <a:t> </a:t>
            </a:r>
            <a:r>
              <a:rPr sz="1950" spc="-11" dirty="0">
                <a:latin typeface="Calibri"/>
                <a:cs typeface="Calibri"/>
              </a:rPr>
              <a:t>features</a:t>
            </a:r>
            <a:r>
              <a:rPr sz="1950" spc="-23" dirty="0">
                <a:latin typeface="Calibri"/>
                <a:cs typeface="Calibri"/>
              </a:rPr>
              <a:t> </a:t>
            </a:r>
            <a:r>
              <a:rPr sz="1950" spc="-8" dirty="0">
                <a:latin typeface="Calibri"/>
                <a:cs typeface="Calibri"/>
              </a:rPr>
              <a:t>from</a:t>
            </a:r>
            <a:r>
              <a:rPr sz="1950" spc="-19" dirty="0">
                <a:latin typeface="Calibri"/>
                <a:cs typeface="Calibri"/>
              </a:rPr>
              <a:t> </a:t>
            </a:r>
            <a:r>
              <a:rPr sz="1950" dirty="0">
                <a:latin typeface="Calibri"/>
                <a:cs typeface="Calibri"/>
              </a:rPr>
              <a:t>the</a:t>
            </a:r>
            <a:r>
              <a:rPr sz="1950" spc="-8" dirty="0">
                <a:latin typeface="Calibri"/>
                <a:cs typeface="Calibri"/>
              </a:rPr>
              <a:t> entire</a:t>
            </a:r>
            <a:r>
              <a:rPr sz="1950" spc="-15" dirty="0">
                <a:latin typeface="Calibri"/>
                <a:cs typeface="Calibri"/>
              </a:rPr>
              <a:t> </a:t>
            </a:r>
            <a:r>
              <a:rPr sz="1950" spc="-4" dirty="0">
                <a:latin typeface="Calibri"/>
                <a:cs typeface="Calibri"/>
              </a:rPr>
              <a:t>image</a:t>
            </a:r>
            <a:r>
              <a:rPr sz="1950" dirty="0">
                <a:latin typeface="Calibri"/>
                <a:cs typeface="Calibri"/>
              </a:rPr>
              <a:t> </a:t>
            </a:r>
            <a:r>
              <a:rPr sz="1950" spc="-11" dirty="0">
                <a:latin typeface="Calibri"/>
                <a:cs typeface="Calibri"/>
              </a:rPr>
              <a:t>to</a:t>
            </a:r>
            <a:r>
              <a:rPr sz="1950" spc="-4" dirty="0">
                <a:latin typeface="Calibri"/>
                <a:cs typeface="Calibri"/>
              </a:rPr>
              <a:t> predict</a:t>
            </a:r>
            <a:r>
              <a:rPr sz="1950" spc="-11" dirty="0">
                <a:latin typeface="Calibri"/>
                <a:cs typeface="Calibri"/>
              </a:rPr>
              <a:t> </a:t>
            </a:r>
            <a:r>
              <a:rPr sz="1950" dirty="0">
                <a:latin typeface="Calibri"/>
                <a:cs typeface="Calibri"/>
              </a:rPr>
              <a:t>each</a:t>
            </a:r>
            <a:r>
              <a:rPr sz="1950" spc="-8" dirty="0">
                <a:latin typeface="Calibri"/>
                <a:cs typeface="Calibri"/>
              </a:rPr>
              <a:t> </a:t>
            </a:r>
            <a:r>
              <a:rPr sz="1950" spc="-4" dirty="0">
                <a:latin typeface="Calibri"/>
                <a:cs typeface="Calibri"/>
              </a:rPr>
              <a:t>bounding</a:t>
            </a:r>
            <a:r>
              <a:rPr sz="1950" spc="-23" dirty="0">
                <a:latin typeface="Calibri"/>
                <a:cs typeface="Calibri"/>
              </a:rPr>
              <a:t> </a:t>
            </a:r>
            <a:r>
              <a:rPr sz="1950" spc="-15" dirty="0">
                <a:latin typeface="Calibri"/>
                <a:cs typeface="Calibri"/>
              </a:rPr>
              <a:t>box</a:t>
            </a:r>
            <a:r>
              <a:rPr sz="1950" spc="4" dirty="0">
                <a:latin typeface="Calibri"/>
                <a:cs typeface="Calibri"/>
              </a:rPr>
              <a:t> </a:t>
            </a:r>
            <a:r>
              <a:rPr sz="1950" spc="-19" dirty="0">
                <a:latin typeface="Calibri"/>
                <a:cs typeface="Calibri"/>
              </a:rPr>
              <a:t>for</a:t>
            </a:r>
            <a:r>
              <a:rPr sz="1950" spc="-4" dirty="0">
                <a:latin typeface="Calibri"/>
                <a:cs typeface="Calibri"/>
              </a:rPr>
              <a:t> objects.</a:t>
            </a:r>
            <a:endParaRPr sz="1950">
              <a:latin typeface="Calibri"/>
              <a:cs typeface="Calibri"/>
            </a:endParaRPr>
          </a:p>
          <a:p>
            <a:pPr marL="180975" marR="1531620" indent="-171450">
              <a:lnSpc>
                <a:spcPct val="80000"/>
              </a:lnSpc>
              <a:spcBef>
                <a:spcPts val="746"/>
              </a:spcBef>
              <a:buFont typeface="Arial MT"/>
              <a:buChar char="•"/>
              <a:tabLst>
                <a:tab pos="180975" algn="l"/>
              </a:tabLst>
            </a:pPr>
            <a:r>
              <a:rPr sz="1950" dirty="0">
                <a:latin typeface="Calibri"/>
                <a:cs typeface="Calibri"/>
              </a:rPr>
              <a:t>It also </a:t>
            </a:r>
            <a:r>
              <a:rPr sz="1950" spc="-4" dirty="0">
                <a:latin typeface="Calibri"/>
                <a:cs typeface="Calibri"/>
              </a:rPr>
              <a:t>predicts </a:t>
            </a:r>
            <a:r>
              <a:rPr sz="1950" dirty="0">
                <a:latin typeface="Calibri"/>
                <a:cs typeface="Calibri"/>
              </a:rPr>
              <a:t>all </a:t>
            </a:r>
            <a:r>
              <a:rPr sz="1950" spc="-4" dirty="0">
                <a:latin typeface="Calibri"/>
                <a:cs typeface="Calibri"/>
              </a:rPr>
              <a:t>bounding </a:t>
            </a:r>
            <a:r>
              <a:rPr sz="1950" spc="-23" dirty="0">
                <a:latin typeface="Calibri"/>
                <a:cs typeface="Calibri"/>
              </a:rPr>
              <a:t>boxes </a:t>
            </a:r>
            <a:r>
              <a:rPr sz="1950" spc="-4" dirty="0">
                <a:latin typeface="Calibri"/>
                <a:cs typeface="Calibri"/>
              </a:rPr>
              <a:t>across </a:t>
            </a:r>
            <a:r>
              <a:rPr sz="1950" dirty="0">
                <a:latin typeface="Calibri"/>
                <a:cs typeface="Calibri"/>
              </a:rPr>
              <a:t>all classes </a:t>
            </a:r>
            <a:r>
              <a:rPr sz="1950" spc="-19" dirty="0">
                <a:latin typeface="Calibri"/>
                <a:cs typeface="Calibri"/>
              </a:rPr>
              <a:t>for </a:t>
            </a:r>
            <a:r>
              <a:rPr sz="1950" dirty="0">
                <a:latin typeface="Calibri"/>
                <a:cs typeface="Calibri"/>
              </a:rPr>
              <a:t>an </a:t>
            </a:r>
            <a:r>
              <a:rPr sz="1950" spc="-4" dirty="0">
                <a:latin typeface="Calibri"/>
                <a:cs typeface="Calibri"/>
              </a:rPr>
              <a:t>image </a:t>
            </a:r>
            <a:r>
              <a:rPr sz="1950" spc="-431" dirty="0">
                <a:latin typeface="Calibri"/>
                <a:cs typeface="Calibri"/>
              </a:rPr>
              <a:t> </a:t>
            </a:r>
            <a:r>
              <a:rPr sz="1950" spc="-11" dirty="0">
                <a:latin typeface="Calibri"/>
                <a:cs typeface="Calibri"/>
              </a:rPr>
              <a:t>simultaneously.</a:t>
            </a:r>
            <a:endParaRPr sz="1950">
              <a:latin typeface="Calibri"/>
              <a:cs typeface="Calibri"/>
            </a:endParaRPr>
          </a:p>
          <a:p>
            <a:pPr marL="180975" marR="110490" indent="-171450">
              <a:lnSpc>
                <a:spcPct val="80000"/>
              </a:lnSpc>
              <a:spcBef>
                <a:spcPts val="750"/>
              </a:spcBef>
              <a:buFont typeface="Arial MT"/>
              <a:buChar char="•"/>
              <a:tabLst>
                <a:tab pos="180975" algn="l"/>
              </a:tabLst>
            </a:pPr>
            <a:r>
              <a:rPr sz="1950" dirty="0">
                <a:latin typeface="Calibri"/>
                <a:cs typeface="Calibri"/>
              </a:rPr>
              <a:t>It then </a:t>
            </a:r>
            <a:r>
              <a:rPr sz="1950" spc="-4" dirty="0">
                <a:latin typeface="Calibri"/>
                <a:cs typeface="Calibri"/>
              </a:rPr>
              <a:t>outputs </a:t>
            </a:r>
            <a:r>
              <a:rPr sz="1950" spc="-11" dirty="0">
                <a:latin typeface="Calibri"/>
                <a:cs typeface="Calibri"/>
              </a:rPr>
              <a:t>recognized </a:t>
            </a:r>
            <a:r>
              <a:rPr sz="1950" spc="-4" dirty="0">
                <a:latin typeface="Calibri"/>
                <a:cs typeface="Calibri"/>
              </a:rPr>
              <a:t>objects </a:t>
            </a:r>
            <a:r>
              <a:rPr sz="1950" spc="-8" dirty="0">
                <a:latin typeface="Calibri"/>
                <a:cs typeface="Calibri"/>
              </a:rPr>
              <a:t>together </a:t>
            </a:r>
            <a:r>
              <a:rPr sz="1950" dirty="0">
                <a:latin typeface="Calibri"/>
                <a:cs typeface="Calibri"/>
              </a:rPr>
              <a:t>with the </a:t>
            </a:r>
            <a:r>
              <a:rPr sz="1950" spc="-4" dirty="0">
                <a:latin typeface="Calibri"/>
                <a:cs typeface="Calibri"/>
              </a:rPr>
              <a:t>bounding </a:t>
            </a:r>
            <a:r>
              <a:rPr sz="1950" spc="-23" dirty="0">
                <a:latin typeface="Calibri"/>
                <a:cs typeface="Calibri"/>
              </a:rPr>
              <a:t>boxes </a:t>
            </a:r>
            <a:r>
              <a:rPr sz="1950" spc="-8" dirty="0">
                <a:latin typeface="Calibri"/>
                <a:cs typeface="Calibri"/>
              </a:rPr>
              <a:t>after </a:t>
            </a:r>
            <a:r>
              <a:rPr sz="1950" dirty="0">
                <a:latin typeface="Calibri"/>
                <a:cs typeface="Calibri"/>
              </a:rPr>
              <a:t>a </a:t>
            </a:r>
            <a:r>
              <a:rPr sz="1950" spc="4" dirty="0">
                <a:latin typeface="Calibri"/>
                <a:cs typeface="Calibri"/>
              </a:rPr>
              <a:t> </a:t>
            </a:r>
            <a:r>
              <a:rPr sz="1950" spc="-8" dirty="0">
                <a:latin typeface="Calibri"/>
                <a:cs typeface="Calibri"/>
              </a:rPr>
              <a:t>process</a:t>
            </a:r>
            <a:r>
              <a:rPr sz="1950" spc="-26" dirty="0">
                <a:latin typeface="Calibri"/>
                <a:cs typeface="Calibri"/>
              </a:rPr>
              <a:t> </a:t>
            </a:r>
            <a:r>
              <a:rPr sz="1950" spc="-4" dirty="0">
                <a:latin typeface="Calibri"/>
                <a:cs typeface="Calibri"/>
              </a:rPr>
              <a:t>called non-max</a:t>
            </a:r>
            <a:r>
              <a:rPr sz="1950" spc="4" dirty="0">
                <a:latin typeface="Calibri"/>
                <a:cs typeface="Calibri"/>
              </a:rPr>
              <a:t> </a:t>
            </a:r>
            <a:r>
              <a:rPr sz="1950" spc="-4" dirty="0">
                <a:latin typeface="Calibri"/>
                <a:cs typeface="Calibri"/>
              </a:rPr>
              <a:t>suppression</a:t>
            </a:r>
            <a:r>
              <a:rPr sz="1950" spc="-19" dirty="0">
                <a:latin typeface="Calibri"/>
                <a:cs typeface="Calibri"/>
              </a:rPr>
              <a:t> </a:t>
            </a:r>
            <a:r>
              <a:rPr sz="1950" spc="-26" dirty="0">
                <a:latin typeface="Calibri"/>
                <a:cs typeface="Calibri"/>
              </a:rPr>
              <a:t>(We</a:t>
            </a:r>
            <a:r>
              <a:rPr sz="1950" spc="-15" dirty="0">
                <a:latin typeface="Calibri"/>
                <a:cs typeface="Calibri"/>
              </a:rPr>
              <a:t> </a:t>
            </a:r>
            <a:r>
              <a:rPr sz="1950" dirty="0">
                <a:latin typeface="Calibri"/>
                <a:cs typeface="Calibri"/>
              </a:rPr>
              <a:t>will</a:t>
            </a:r>
            <a:r>
              <a:rPr sz="1950" spc="4" dirty="0">
                <a:latin typeface="Calibri"/>
                <a:cs typeface="Calibri"/>
              </a:rPr>
              <a:t> </a:t>
            </a:r>
            <a:r>
              <a:rPr sz="1950" spc="-4" dirty="0">
                <a:latin typeface="Calibri"/>
                <a:cs typeface="Calibri"/>
              </a:rPr>
              <a:t>see</a:t>
            </a:r>
            <a:r>
              <a:rPr sz="1950" spc="-11" dirty="0">
                <a:latin typeface="Calibri"/>
                <a:cs typeface="Calibri"/>
              </a:rPr>
              <a:t> </a:t>
            </a:r>
            <a:r>
              <a:rPr sz="1950" spc="-4" dirty="0">
                <a:latin typeface="Calibri"/>
                <a:cs typeface="Calibri"/>
              </a:rPr>
              <a:t>what</a:t>
            </a:r>
            <a:r>
              <a:rPr sz="1950" spc="4" dirty="0">
                <a:latin typeface="Calibri"/>
                <a:cs typeface="Calibri"/>
              </a:rPr>
              <a:t> </a:t>
            </a:r>
            <a:r>
              <a:rPr sz="1950" dirty="0">
                <a:latin typeface="Calibri"/>
                <a:cs typeface="Calibri"/>
              </a:rPr>
              <a:t>is</a:t>
            </a:r>
            <a:r>
              <a:rPr sz="1950" spc="4" dirty="0">
                <a:latin typeface="Calibri"/>
                <a:cs typeface="Calibri"/>
              </a:rPr>
              <a:t> </a:t>
            </a:r>
            <a:r>
              <a:rPr sz="1950" spc="-8" dirty="0">
                <a:latin typeface="Calibri"/>
                <a:cs typeface="Calibri"/>
              </a:rPr>
              <a:t>non-max</a:t>
            </a:r>
            <a:r>
              <a:rPr sz="1950" spc="15" dirty="0">
                <a:latin typeface="Calibri"/>
                <a:cs typeface="Calibri"/>
              </a:rPr>
              <a:t> </a:t>
            </a:r>
            <a:r>
              <a:rPr sz="1950" spc="-8" dirty="0">
                <a:latin typeface="Calibri"/>
                <a:cs typeface="Calibri"/>
              </a:rPr>
              <a:t>suppression </a:t>
            </a:r>
            <a:r>
              <a:rPr sz="1950" spc="-431" dirty="0">
                <a:latin typeface="Calibri"/>
                <a:cs typeface="Calibri"/>
              </a:rPr>
              <a:t> </a:t>
            </a:r>
            <a:r>
              <a:rPr sz="1950" spc="-4" dirty="0">
                <a:latin typeface="Calibri"/>
                <a:cs typeface="Calibri"/>
              </a:rPr>
              <a:t>soon).</a:t>
            </a:r>
            <a:endParaRPr sz="1950">
              <a:latin typeface="Calibri"/>
              <a:cs typeface="Calibri"/>
            </a:endParaRPr>
          </a:p>
          <a:p>
            <a:pPr marL="180975" marR="754856" indent="-171450">
              <a:lnSpc>
                <a:spcPts val="1875"/>
              </a:lnSpc>
              <a:spcBef>
                <a:spcPts val="739"/>
              </a:spcBef>
              <a:buFont typeface="Arial MT"/>
              <a:buChar char="•"/>
              <a:tabLst>
                <a:tab pos="180975" algn="l"/>
              </a:tabLst>
            </a:pPr>
            <a:r>
              <a:rPr sz="1950" spc="-4" dirty="0">
                <a:latin typeface="Calibri"/>
                <a:cs typeface="Calibri"/>
              </a:rPr>
              <a:t>The </a:t>
            </a:r>
            <a:r>
              <a:rPr sz="1950" spc="-30" dirty="0">
                <a:latin typeface="Calibri"/>
                <a:cs typeface="Calibri"/>
              </a:rPr>
              <a:t>YOLO </a:t>
            </a:r>
            <a:r>
              <a:rPr sz="1950" spc="-4" dirty="0">
                <a:latin typeface="Calibri"/>
                <a:cs typeface="Calibri"/>
              </a:rPr>
              <a:t>design </a:t>
            </a:r>
            <a:r>
              <a:rPr sz="1950" dirty="0">
                <a:latin typeface="Calibri"/>
                <a:cs typeface="Calibri"/>
              </a:rPr>
              <a:t>enables </a:t>
            </a:r>
            <a:r>
              <a:rPr sz="1950" spc="-4" dirty="0">
                <a:latin typeface="Calibri"/>
                <a:cs typeface="Calibri"/>
              </a:rPr>
              <a:t>end-to-end training </a:t>
            </a:r>
            <a:r>
              <a:rPr sz="1950" dirty="0">
                <a:latin typeface="Calibri"/>
                <a:cs typeface="Calibri"/>
              </a:rPr>
              <a:t>and </a:t>
            </a:r>
            <a:r>
              <a:rPr sz="1950" spc="-4" dirty="0">
                <a:latin typeface="Calibri"/>
                <a:cs typeface="Calibri"/>
              </a:rPr>
              <a:t>realtime speeds </a:t>
            </a:r>
            <a:r>
              <a:rPr sz="1950" dirty="0">
                <a:latin typeface="Calibri"/>
                <a:cs typeface="Calibri"/>
              </a:rPr>
              <a:t>while </a:t>
            </a:r>
            <a:r>
              <a:rPr sz="1950" spc="-431" dirty="0">
                <a:latin typeface="Calibri"/>
                <a:cs typeface="Calibri"/>
              </a:rPr>
              <a:t> </a:t>
            </a:r>
            <a:r>
              <a:rPr sz="1950" spc="-4" dirty="0">
                <a:latin typeface="Calibri"/>
                <a:cs typeface="Calibri"/>
              </a:rPr>
              <a:t>maintaining</a:t>
            </a:r>
            <a:r>
              <a:rPr sz="1950" spc="-11" dirty="0">
                <a:latin typeface="Calibri"/>
                <a:cs typeface="Calibri"/>
              </a:rPr>
              <a:t> </a:t>
            </a:r>
            <a:r>
              <a:rPr sz="1950" spc="-4" dirty="0">
                <a:latin typeface="Calibri"/>
                <a:cs typeface="Calibri"/>
              </a:rPr>
              <a:t>high</a:t>
            </a:r>
            <a:r>
              <a:rPr sz="1950" spc="-11" dirty="0">
                <a:latin typeface="Calibri"/>
                <a:cs typeface="Calibri"/>
              </a:rPr>
              <a:t> </a:t>
            </a:r>
            <a:r>
              <a:rPr sz="1950" spc="-19" dirty="0">
                <a:latin typeface="Calibri"/>
                <a:cs typeface="Calibri"/>
              </a:rPr>
              <a:t>average</a:t>
            </a:r>
            <a:r>
              <a:rPr sz="1950" spc="-8" dirty="0">
                <a:latin typeface="Calibri"/>
                <a:cs typeface="Calibri"/>
              </a:rPr>
              <a:t> </a:t>
            </a:r>
            <a:r>
              <a:rPr sz="1950" spc="-4" dirty="0">
                <a:latin typeface="Calibri"/>
                <a:cs typeface="Calibri"/>
              </a:rPr>
              <a:t>precision.</a:t>
            </a:r>
            <a:endParaRPr sz="1950">
              <a:latin typeface="Calibri"/>
              <a:cs typeface="Calibri"/>
            </a:endParaRPr>
          </a:p>
        </p:txBody>
      </p:sp>
      <p:sp>
        <p:nvSpPr>
          <p:cNvPr id="5" name="Title 1">
            <a:extLst>
              <a:ext uri="{FF2B5EF4-FFF2-40B4-BE49-F238E27FC236}">
                <a16:creationId xmlns:a16="http://schemas.microsoft.com/office/drawing/2014/main" id="{65B123ED-8FC7-1093-1818-C50A443206E2}"/>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6" name="Picture 2" descr="E:\NIET\Project\xLogo11.png.pagespeed.ic.pydHLuCQEZ.png">
            <a:extLst>
              <a:ext uri="{FF2B5EF4-FFF2-40B4-BE49-F238E27FC236}">
                <a16:creationId xmlns:a16="http://schemas.microsoft.com/office/drawing/2014/main" id="{F0DCD89A-A532-CB04-512C-02424047D77C}"/>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233469301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05130" y="1211423"/>
            <a:ext cx="891204" cy="304991"/>
          </a:xfrm>
          <a:prstGeom prst="rect">
            <a:avLst/>
          </a:prstGeom>
        </p:spPr>
      </p:pic>
      <p:sp>
        <p:nvSpPr>
          <p:cNvPr id="3" name="object 3"/>
          <p:cNvSpPr txBox="1">
            <a:spLocks noGrp="1"/>
          </p:cNvSpPr>
          <p:nvPr>
            <p:ph type="title"/>
          </p:nvPr>
        </p:nvSpPr>
        <p:spPr>
          <a:xfrm>
            <a:off x="687704" y="1057107"/>
            <a:ext cx="908685" cy="517449"/>
          </a:xfrm>
          <a:prstGeom prst="rect">
            <a:avLst/>
          </a:prstGeom>
        </p:spPr>
        <p:txBody>
          <a:bodyPr vert="horz" wrap="square" lIns="0" tIns="9525" rIns="0" bIns="0" rtlCol="0" anchor="ctr">
            <a:spAutoFit/>
          </a:bodyPr>
          <a:lstStyle/>
          <a:p>
            <a:pPr marL="9525">
              <a:lnSpc>
                <a:spcPct val="100000"/>
              </a:lnSpc>
              <a:spcBef>
                <a:spcPts val="75"/>
              </a:spcBef>
            </a:pPr>
            <a:r>
              <a:rPr spc="-120" dirty="0">
                <a:solidFill>
                  <a:srgbClr val="000000"/>
                </a:solidFill>
              </a:rPr>
              <a:t>Y</a:t>
            </a:r>
            <a:r>
              <a:rPr spc="-30" dirty="0">
                <a:solidFill>
                  <a:srgbClr val="000000"/>
                </a:solidFill>
              </a:rPr>
              <a:t>O</a:t>
            </a:r>
            <a:r>
              <a:rPr spc="-109" dirty="0">
                <a:solidFill>
                  <a:srgbClr val="000000"/>
                </a:solidFill>
              </a:rPr>
              <a:t>L</a:t>
            </a:r>
            <a:r>
              <a:rPr dirty="0">
                <a:solidFill>
                  <a:srgbClr val="000000"/>
                </a:solidFill>
              </a:rPr>
              <a:t>O</a:t>
            </a:r>
            <a:endParaRPr/>
          </a:p>
        </p:txBody>
      </p:sp>
      <p:pic>
        <p:nvPicPr>
          <p:cNvPr id="4" name="object 4"/>
          <p:cNvPicPr/>
          <p:nvPr/>
        </p:nvPicPr>
        <p:blipFill>
          <a:blip r:embed="rId3" cstate="print"/>
          <a:stretch>
            <a:fillRect/>
          </a:stretch>
        </p:blipFill>
        <p:spPr>
          <a:xfrm>
            <a:off x="1321308" y="2071142"/>
            <a:ext cx="5683825" cy="3625570"/>
          </a:xfrm>
          <a:prstGeom prst="rect">
            <a:avLst/>
          </a:prstGeom>
        </p:spPr>
      </p:pic>
      <p:sp>
        <p:nvSpPr>
          <p:cNvPr id="5" name="Title 1">
            <a:extLst>
              <a:ext uri="{FF2B5EF4-FFF2-40B4-BE49-F238E27FC236}">
                <a16:creationId xmlns:a16="http://schemas.microsoft.com/office/drawing/2014/main" id="{852AC805-9341-02CA-4B2F-20E8F41D6B8E}"/>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6" name="Picture 2" descr="E:\NIET\Project\xLogo11.png.pagespeed.ic.pydHLuCQEZ.png">
            <a:extLst>
              <a:ext uri="{FF2B5EF4-FFF2-40B4-BE49-F238E27FC236}">
                <a16:creationId xmlns:a16="http://schemas.microsoft.com/office/drawing/2014/main" id="{2619744C-2B15-13E5-4647-C5EEA21F07C7}"/>
              </a:ext>
            </a:extLst>
          </p:cNvPr>
          <p:cNvPicPr>
            <a:picLocks noChangeAspect="1" noChangeArrowheads="1"/>
          </p:cNvPicPr>
          <p:nvPr/>
        </p:nvPicPr>
        <p:blipFill>
          <a:blip r:embed="rId4"/>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4217187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10D0E64F-BB5C-4A30-8895-5CCE8F366BE7}"/>
              </a:ext>
            </a:extLst>
          </p:cNvPr>
          <p:cNvSpPr txBox="1">
            <a:spLocks noGrp="1"/>
          </p:cNvSpPr>
          <p:nvPr>
            <p:ph idx="1"/>
          </p:nvPr>
        </p:nvSpPr>
        <p:spPr>
          <a:xfrm>
            <a:off x="533400" y="1214438"/>
            <a:ext cx="8534400" cy="4271962"/>
          </a:xfrm>
        </p:spPr>
        <p:txBody>
          <a:bodyPr/>
          <a:lstStyle/>
          <a:p>
            <a:pPr>
              <a:spcBef>
                <a:spcPct val="0"/>
              </a:spcBef>
              <a:spcAft>
                <a:spcPct val="0"/>
              </a:spcAft>
              <a:buClr>
                <a:srgbClr val="000000"/>
              </a:buClr>
              <a:buFont typeface="Arial" panose="020B0604020202020204" pitchFamily="34" charset="0"/>
              <a:buNone/>
            </a:pPr>
            <a:r>
              <a:rPr lang="en-US" altLang="en-US" sz="2000" b="1" dirty="0">
                <a:latin typeface="Times New Roman" panose="02020603050405020304" pitchFamily="18" charset="0"/>
                <a:cs typeface="Times New Roman" panose="02020603050405020304" pitchFamily="18" charset="0"/>
              </a:rPr>
              <a:t>PEO1: </a:t>
            </a:r>
            <a:r>
              <a:rPr lang="en-US" altLang="en-US" sz="2000" dirty="0">
                <a:latin typeface="Times New Roman" panose="02020603050405020304" pitchFamily="18" charset="0"/>
                <a:cs typeface="Times New Roman" panose="02020603050405020304" pitchFamily="18" charset="0"/>
              </a:rPr>
              <a:t>To have an excellent scientific and engineering breadth so as to</a:t>
            </a:r>
          </a:p>
          <a:p>
            <a:pPr>
              <a:spcBef>
                <a:spcPct val="0"/>
              </a:spcBef>
              <a:spcAft>
                <a:spcPct val="0"/>
              </a:spcAft>
              <a:buClr>
                <a:srgbClr val="000000"/>
              </a:buClr>
              <a:buFont typeface="Arial" panose="020B0604020202020204" pitchFamily="34" charset="0"/>
              <a:buNone/>
            </a:pPr>
            <a:r>
              <a:rPr lang="en-US" altLang="en-US" sz="2000" dirty="0">
                <a:latin typeface="Times New Roman" panose="02020603050405020304" pitchFamily="18" charset="0"/>
                <a:cs typeface="Times New Roman" panose="02020603050405020304" pitchFamily="18" charset="0"/>
              </a:rPr>
              <a:t>             comprehend, analyze, design and provide sustainable solutions for</a:t>
            </a:r>
          </a:p>
          <a:p>
            <a:pPr>
              <a:spcBef>
                <a:spcPct val="0"/>
              </a:spcBef>
              <a:spcAft>
                <a:spcPct val="0"/>
              </a:spcAft>
              <a:buClr>
                <a:srgbClr val="000000"/>
              </a:buClr>
              <a:buFont typeface="Arial" panose="020B0604020202020204" pitchFamily="34" charset="0"/>
              <a:buNone/>
            </a:pPr>
            <a:r>
              <a:rPr lang="en-US" altLang="en-US" sz="2000" dirty="0">
                <a:latin typeface="Times New Roman" panose="02020603050405020304" pitchFamily="18" charset="0"/>
                <a:cs typeface="Times New Roman" panose="02020603050405020304" pitchFamily="18" charset="0"/>
              </a:rPr>
              <a:t>             real-life problems using state-of-the-art technologies.</a:t>
            </a:r>
            <a:endParaRPr lang="en-IN" altLang="en-US" sz="2000" dirty="0">
              <a:latin typeface="Times New Roman" panose="02020603050405020304" pitchFamily="18" charset="0"/>
              <a:cs typeface="Times New Roman" panose="02020603050405020304" pitchFamily="18" charset="0"/>
            </a:endParaRPr>
          </a:p>
          <a:p>
            <a:pPr>
              <a:spcBef>
                <a:spcPct val="0"/>
              </a:spcBef>
              <a:spcAft>
                <a:spcPct val="0"/>
              </a:spcAft>
              <a:buClr>
                <a:srgbClr val="000000"/>
              </a:buClr>
              <a:buFont typeface="Arial" panose="020B0604020202020204" pitchFamily="34" charset="0"/>
              <a:buNone/>
            </a:pPr>
            <a:r>
              <a:rPr lang="en-US" altLang="en-US" sz="2000" b="1" dirty="0">
                <a:latin typeface="Times New Roman" panose="02020603050405020304" pitchFamily="18" charset="0"/>
                <a:cs typeface="Times New Roman" panose="02020603050405020304" pitchFamily="18" charset="0"/>
              </a:rPr>
              <a:t>PEO2:</a:t>
            </a:r>
            <a:r>
              <a:rPr lang="en-US" altLang="en-US" sz="2000" dirty="0">
                <a:latin typeface="Times New Roman" panose="02020603050405020304" pitchFamily="18" charset="0"/>
                <a:cs typeface="Times New Roman" panose="02020603050405020304" pitchFamily="18" charset="0"/>
              </a:rPr>
              <a:t>To have a successful career in industries, to pursue higher studies or</a:t>
            </a:r>
          </a:p>
          <a:p>
            <a:pPr>
              <a:spcBef>
                <a:spcPct val="0"/>
              </a:spcBef>
              <a:spcAft>
                <a:spcPct val="0"/>
              </a:spcAft>
              <a:buClr>
                <a:srgbClr val="000000"/>
              </a:buClr>
              <a:buFont typeface="Arial" panose="020B0604020202020204" pitchFamily="34" charset="0"/>
              <a:buNone/>
            </a:pPr>
            <a:r>
              <a:rPr lang="en-US" altLang="en-US" sz="2000" dirty="0">
                <a:latin typeface="Times New Roman" panose="02020603050405020304" pitchFamily="18" charset="0"/>
                <a:cs typeface="Times New Roman" panose="02020603050405020304" pitchFamily="18" charset="0"/>
              </a:rPr>
              <a:t>            to support </a:t>
            </a:r>
            <a:r>
              <a:rPr lang="en-US" altLang="en-US" sz="2000" dirty="0" err="1">
                <a:latin typeface="Times New Roman" panose="02020603050405020304" pitchFamily="18" charset="0"/>
                <a:cs typeface="Times New Roman" panose="02020603050405020304" pitchFamily="18" charset="0"/>
              </a:rPr>
              <a:t>enterpreneurial</a:t>
            </a:r>
            <a:r>
              <a:rPr lang="en-US" altLang="en-US" sz="2000" dirty="0">
                <a:latin typeface="Times New Roman" panose="02020603050405020304" pitchFamily="18" charset="0"/>
                <a:cs typeface="Times New Roman" panose="02020603050405020304" pitchFamily="18" charset="0"/>
              </a:rPr>
              <a:t> endeavors and to face global challenges.</a:t>
            </a:r>
            <a:endParaRPr lang="en-IN" altLang="en-US" sz="2000" dirty="0">
              <a:latin typeface="Times New Roman" panose="02020603050405020304" pitchFamily="18" charset="0"/>
              <a:cs typeface="Times New Roman" panose="02020603050405020304" pitchFamily="18" charset="0"/>
            </a:endParaRPr>
          </a:p>
          <a:p>
            <a:pPr>
              <a:spcBef>
                <a:spcPct val="0"/>
              </a:spcBef>
              <a:spcAft>
                <a:spcPct val="0"/>
              </a:spcAft>
              <a:buClr>
                <a:srgbClr val="000000"/>
              </a:buClr>
              <a:buFont typeface="Arial" panose="020B0604020202020204" pitchFamily="34" charset="0"/>
              <a:buNone/>
            </a:pPr>
            <a:r>
              <a:rPr lang="en-US" altLang="en-US" sz="2000" b="1" dirty="0">
                <a:latin typeface="Times New Roman" panose="02020603050405020304" pitchFamily="18" charset="0"/>
                <a:cs typeface="Times New Roman" panose="02020603050405020304" pitchFamily="18" charset="0"/>
              </a:rPr>
              <a:t>PEO3:</a:t>
            </a:r>
            <a:r>
              <a:rPr lang="en-US" altLang="en-US" sz="2000" dirty="0">
                <a:latin typeface="Times New Roman" panose="02020603050405020304" pitchFamily="18" charset="0"/>
                <a:cs typeface="Times New Roman" panose="02020603050405020304" pitchFamily="18" charset="0"/>
              </a:rPr>
              <a:t>To have an effective communication skills, professional attitude,</a:t>
            </a:r>
          </a:p>
          <a:p>
            <a:pPr>
              <a:spcBef>
                <a:spcPct val="0"/>
              </a:spcBef>
              <a:spcAft>
                <a:spcPct val="0"/>
              </a:spcAft>
              <a:buClr>
                <a:srgbClr val="000000"/>
              </a:buClr>
              <a:buFont typeface="Arial" panose="020B0604020202020204" pitchFamily="34" charset="0"/>
              <a:buNone/>
            </a:pPr>
            <a:r>
              <a:rPr lang="en-US" altLang="en-US" sz="2000" dirty="0">
                <a:latin typeface="Times New Roman" panose="02020603050405020304" pitchFamily="18" charset="0"/>
                <a:cs typeface="Times New Roman" panose="02020603050405020304" pitchFamily="18" charset="0"/>
              </a:rPr>
              <a:t>            ethical values and a desire to learn specific knowledge in emerging</a:t>
            </a:r>
          </a:p>
          <a:p>
            <a:pPr>
              <a:spcBef>
                <a:spcPct val="0"/>
              </a:spcBef>
              <a:spcAft>
                <a:spcPct val="0"/>
              </a:spcAft>
              <a:buClr>
                <a:srgbClr val="000000"/>
              </a:buClr>
              <a:buFont typeface="Arial" panose="020B0604020202020204" pitchFamily="34" charset="0"/>
              <a:buNone/>
            </a:pPr>
            <a:r>
              <a:rPr lang="en-US" altLang="en-US" sz="2000" dirty="0">
                <a:latin typeface="Times New Roman" panose="02020603050405020304" pitchFamily="18" charset="0"/>
                <a:cs typeface="Times New Roman" panose="02020603050405020304" pitchFamily="18" charset="0"/>
              </a:rPr>
              <a:t>            trends, technologies for  research, innovation and product</a:t>
            </a:r>
          </a:p>
          <a:p>
            <a:pPr>
              <a:spcBef>
                <a:spcPct val="0"/>
              </a:spcBef>
              <a:spcAft>
                <a:spcPct val="0"/>
              </a:spcAft>
              <a:buClr>
                <a:srgbClr val="000000"/>
              </a:buClr>
              <a:buFont typeface="Arial" panose="020B0604020202020204" pitchFamily="34" charset="0"/>
              <a:buNone/>
            </a:pPr>
            <a:r>
              <a:rPr lang="en-US" altLang="en-US" sz="2000" dirty="0">
                <a:latin typeface="Times New Roman" panose="02020603050405020304" pitchFamily="18" charset="0"/>
                <a:cs typeface="Times New Roman" panose="02020603050405020304" pitchFamily="18" charset="0"/>
              </a:rPr>
              <a:t>            development and contribution to society.</a:t>
            </a:r>
            <a:endParaRPr lang="en-IN" altLang="en-US" sz="2000" dirty="0">
              <a:latin typeface="Times New Roman" panose="02020603050405020304" pitchFamily="18" charset="0"/>
              <a:cs typeface="Times New Roman" panose="02020603050405020304" pitchFamily="18" charset="0"/>
            </a:endParaRPr>
          </a:p>
          <a:p>
            <a:pPr>
              <a:spcBef>
                <a:spcPct val="0"/>
              </a:spcBef>
              <a:spcAft>
                <a:spcPct val="0"/>
              </a:spcAft>
              <a:buClr>
                <a:srgbClr val="000000"/>
              </a:buClr>
              <a:buFont typeface="Arial" panose="020B0604020202020204" pitchFamily="34" charset="0"/>
              <a:buNone/>
            </a:pPr>
            <a:r>
              <a:rPr lang="en-US" altLang="en-US" sz="2000" b="1" dirty="0">
                <a:latin typeface="Times New Roman" panose="02020603050405020304" pitchFamily="18" charset="0"/>
                <a:cs typeface="Times New Roman" panose="02020603050405020304" pitchFamily="18" charset="0"/>
              </a:rPr>
              <a:t>PEO4: </a:t>
            </a:r>
            <a:r>
              <a:rPr lang="en-US" altLang="en-US" sz="2000" dirty="0">
                <a:latin typeface="Times New Roman" panose="02020603050405020304" pitchFamily="18" charset="0"/>
                <a:cs typeface="Times New Roman" panose="02020603050405020304" pitchFamily="18" charset="0"/>
              </a:rPr>
              <a:t>To have life-long learning for up-skilling and re-skilling for</a:t>
            </a:r>
          </a:p>
          <a:p>
            <a:pPr>
              <a:spcBef>
                <a:spcPct val="0"/>
              </a:spcBef>
              <a:spcAft>
                <a:spcPct val="0"/>
              </a:spcAft>
              <a:buClr>
                <a:srgbClr val="000000"/>
              </a:buClr>
              <a:buFont typeface="Arial" panose="020B0604020202020204" pitchFamily="34" charset="0"/>
              <a:buNone/>
            </a:pPr>
            <a:r>
              <a:rPr lang="en-US" altLang="en-US" sz="2000" dirty="0">
                <a:latin typeface="Times New Roman" panose="02020603050405020304" pitchFamily="18" charset="0"/>
                <a:cs typeface="Times New Roman" panose="02020603050405020304" pitchFamily="18" charset="0"/>
              </a:rPr>
              <a:t>             successful professional career as engineer, scientist, </a:t>
            </a:r>
            <a:r>
              <a:rPr lang="en-US" altLang="en-US" sz="2000" dirty="0" err="1">
                <a:latin typeface="Times New Roman" panose="02020603050405020304" pitchFamily="18" charset="0"/>
                <a:cs typeface="Times New Roman" panose="02020603050405020304" pitchFamily="18" charset="0"/>
              </a:rPr>
              <a:t>enterpreneur</a:t>
            </a:r>
            <a:endParaRPr lang="en-US" altLang="en-US" sz="2000" dirty="0">
              <a:latin typeface="Times New Roman" panose="02020603050405020304" pitchFamily="18" charset="0"/>
              <a:cs typeface="Times New Roman" panose="02020603050405020304" pitchFamily="18" charset="0"/>
            </a:endParaRPr>
          </a:p>
          <a:p>
            <a:pPr>
              <a:spcBef>
                <a:spcPct val="0"/>
              </a:spcBef>
              <a:spcAft>
                <a:spcPct val="0"/>
              </a:spcAft>
              <a:buClr>
                <a:srgbClr val="000000"/>
              </a:buClr>
              <a:buFont typeface="Arial" panose="020B0604020202020204" pitchFamily="34" charset="0"/>
              <a:buNone/>
            </a:pPr>
            <a:r>
              <a:rPr lang="en-US" altLang="en-US" sz="2000" dirty="0">
                <a:latin typeface="Times New Roman" panose="02020603050405020304" pitchFamily="18" charset="0"/>
                <a:cs typeface="Times New Roman" panose="02020603050405020304" pitchFamily="18" charset="0"/>
              </a:rPr>
              <a:t>              and bureaucrat for betterment of society</a:t>
            </a:r>
            <a:endParaRPr lang="en-IN" altLang="en-US" sz="20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2514600" y="6356350"/>
            <a:ext cx="5029200" cy="365125"/>
          </a:xfrm>
        </p:spPr>
        <p:txBody>
          <a:bodyPr/>
          <a:lstStyle/>
          <a:p>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a:t>
            </a:fld>
            <a:endParaRPr lang="en-US"/>
          </a:p>
        </p:txBody>
      </p:sp>
      <p:sp>
        <p:nvSpPr>
          <p:cNvPr id="7"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Program</a:t>
            </a:r>
            <a:r>
              <a:rPr kumimoji="0" lang="en-US" sz="24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Educational Objectives(PEOs)</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10829845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05130" y="1211423"/>
            <a:ext cx="891204" cy="304991"/>
          </a:xfrm>
          <a:prstGeom prst="rect">
            <a:avLst/>
          </a:prstGeom>
        </p:spPr>
      </p:pic>
      <p:sp>
        <p:nvSpPr>
          <p:cNvPr id="3" name="object 3"/>
          <p:cNvSpPr txBox="1">
            <a:spLocks noGrp="1"/>
          </p:cNvSpPr>
          <p:nvPr>
            <p:ph type="title"/>
          </p:nvPr>
        </p:nvSpPr>
        <p:spPr>
          <a:xfrm>
            <a:off x="687704" y="1057107"/>
            <a:ext cx="908685" cy="517449"/>
          </a:xfrm>
          <a:prstGeom prst="rect">
            <a:avLst/>
          </a:prstGeom>
        </p:spPr>
        <p:txBody>
          <a:bodyPr vert="horz" wrap="square" lIns="0" tIns="9525" rIns="0" bIns="0" rtlCol="0" anchor="ctr">
            <a:spAutoFit/>
          </a:bodyPr>
          <a:lstStyle/>
          <a:p>
            <a:pPr marL="9525">
              <a:lnSpc>
                <a:spcPct val="100000"/>
              </a:lnSpc>
              <a:spcBef>
                <a:spcPts val="75"/>
              </a:spcBef>
            </a:pPr>
            <a:r>
              <a:rPr spc="-120" dirty="0">
                <a:solidFill>
                  <a:srgbClr val="000000"/>
                </a:solidFill>
              </a:rPr>
              <a:t>Y</a:t>
            </a:r>
            <a:r>
              <a:rPr spc="-30" dirty="0">
                <a:solidFill>
                  <a:srgbClr val="000000"/>
                </a:solidFill>
              </a:rPr>
              <a:t>O</a:t>
            </a:r>
            <a:r>
              <a:rPr spc="-109" dirty="0">
                <a:solidFill>
                  <a:srgbClr val="000000"/>
                </a:solidFill>
              </a:rPr>
              <a:t>L</a:t>
            </a:r>
            <a:r>
              <a:rPr dirty="0">
                <a:solidFill>
                  <a:srgbClr val="000000"/>
                </a:solidFill>
              </a:rPr>
              <a:t>O</a:t>
            </a:r>
            <a:endParaRPr/>
          </a:p>
        </p:txBody>
      </p:sp>
      <p:pic>
        <p:nvPicPr>
          <p:cNvPr id="4" name="object 4"/>
          <p:cNvPicPr/>
          <p:nvPr/>
        </p:nvPicPr>
        <p:blipFill>
          <a:blip r:embed="rId3" cstate="print"/>
          <a:stretch>
            <a:fillRect/>
          </a:stretch>
        </p:blipFill>
        <p:spPr>
          <a:xfrm>
            <a:off x="1321308" y="2071142"/>
            <a:ext cx="5683825" cy="3625570"/>
          </a:xfrm>
          <a:prstGeom prst="rect">
            <a:avLst/>
          </a:prstGeom>
        </p:spPr>
      </p:pic>
      <p:sp>
        <p:nvSpPr>
          <p:cNvPr id="5" name="object 5"/>
          <p:cNvSpPr/>
          <p:nvPr/>
        </p:nvSpPr>
        <p:spPr>
          <a:xfrm>
            <a:off x="5789295" y="2824353"/>
            <a:ext cx="3191351" cy="1800225"/>
          </a:xfrm>
          <a:custGeom>
            <a:avLst/>
            <a:gdLst/>
            <a:ahLst/>
            <a:cxnLst/>
            <a:rect l="l" t="t" r="r" b="b"/>
            <a:pathLst>
              <a:path w="4255134" h="2400300">
                <a:moveTo>
                  <a:pt x="4255008" y="0"/>
                </a:moveTo>
                <a:lnTo>
                  <a:pt x="0" y="0"/>
                </a:lnTo>
                <a:lnTo>
                  <a:pt x="0" y="2400300"/>
                </a:lnTo>
                <a:lnTo>
                  <a:pt x="4255008" y="2400300"/>
                </a:lnTo>
                <a:lnTo>
                  <a:pt x="4255008" y="0"/>
                </a:lnTo>
                <a:close/>
              </a:path>
            </a:pathLst>
          </a:custGeom>
          <a:solidFill>
            <a:srgbClr val="FFFFFF"/>
          </a:solidFill>
        </p:spPr>
        <p:txBody>
          <a:bodyPr wrap="square" lIns="0" tIns="0" rIns="0" bIns="0" rtlCol="0"/>
          <a:lstStyle/>
          <a:p>
            <a:endParaRPr sz="1350"/>
          </a:p>
        </p:txBody>
      </p:sp>
      <p:sp>
        <p:nvSpPr>
          <p:cNvPr id="6" name="object 6"/>
          <p:cNvSpPr txBox="1"/>
          <p:nvPr/>
        </p:nvSpPr>
        <p:spPr>
          <a:xfrm>
            <a:off x="5849302" y="2842737"/>
            <a:ext cx="3023711" cy="1740861"/>
          </a:xfrm>
          <a:prstGeom prst="rect">
            <a:avLst/>
          </a:prstGeom>
        </p:spPr>
        <p:txBody>
          <a:bodyPr vert="horz" wrap="square" lIns="0" tIns="9525" rIns="0" bIns="0" rtlCol="0">
            <a:spAutoFit/>
          </a:bodyPr>
          <a:lstStyle/>
          <a:p>
            <a:pPr marL="9525" marR="3810">
              <a:spcBef>
                <a:spcPts val="75"/>
              </a:spcBef>
            </a:pPr>
            <a:r>
              <a:rPr sz="2250" spc="-34" dirty="0">
                <a:latin typeface="Arial MT"/>
                <a:cs typeface="Arial MT"/>
              </a:rPr>
              <a:t>If</a:t>
            </a:r>
            <a:r>
              <a:rPr sz="2250" spc="-19" dirty="0">
                <a:latin typeface="Arial MT"/>
                <a:cs typeface="Arial MT"/>
              </a:rPr>
              <a:t> </a:t>
            </a:r>
            <a:r>
              <a:rPr sz="2250" dirty="0">
                <a:latin typeface="Arial MT"/>
                <a:cs typeface="Arial MT"/>
              </a:rPr>
              <a:t>the</a:t>
            </a:r>
            <a:r>
              <a:rPr sz="2250" spc="-11" dirty="0">
                <a:latin typeface="Arial MT"/>
                <a:cs typeface="Arial MT"/>
              </a:rPr>
              <a:t> </a:t>
            </a:r>
            <a:r>
              <a:rPr sz="2250" spc="11" dirty="0">
                <a:latin typeface="Arial MT"/>
                <a:cs typeface="Arial MT"/>
              </a:rPr>
              <a:t>center/midpoint</a:t>
            </a:r>
            <a:r>
              <a:rPr sz="2250" spc="-26" dirty="0">
                <a:latin typeface="Arial MT"/>
                <a:cs typeface="Arial MT"/>
              </a:rPr>
              <a:t> </a:t>
            </a:r>
            <a:r>
              <a:rPr sz="2250" spc="-4" dirty="0">
                <a:latin typeface="Arial MT"/>
                <a:cs typeface="Arial MT"/>
              </a:rPr>
              <a:t>of </a:t>
            </a:r>
            <a:r>
              <a:rPr sz="2250" spc="-614" dirty="0">
                <a:latin typeface="Arial MT"/>
                <a:cs typeface="Arial MT"/>
              </a:rPr>
              <a:t> </a:t>
            </a:r>
            <a:r>
              <a:rPr sz="2250" spc="-38" dirty="0">
                <a:latin typeface="Arial MT"/>
                <a:cs typeface="Arial MT"/>
              </a:rPr>
              <a:t>an</a:t>
            </a:r>
            <a:r>
              <a:rPr sz="2250" spc="30" dirty="0">
                <a:latin typeface="Arial MT"/>
                <a:cs typeface="Arial MT"/>
              </a:rPr>
              <a:t> </a:t>
            </a:r>
            <a:r>
              <a:rPr sz="2250" spc="11" dirty="0">
                <a:latin typeface="Arial MT"/>
                <a:cs typeface="Arial MT"/>
              </a:rPr>
              <a:t>object</a:t>
            </a:r>
            <a:r>
              <a:rPr sz="2250" spc="19" dirty="0">
                <a:latin typeface="Arial MT"/>
                <a:cs typeface="Arial MT"/>
              </a:rPr>
              <a:t> </a:t>
            </a:r>
            <a:r>
              <a:rPr sz="2250" spc="-26" dirty="0">
                <a:latin typeface="Arial MT"/>
                <a:cs typeface="Arial MT"/>
              </a:rPr>
              <a:t>falls</a:t>
            </a:r>
            <a:r>
              <a:rPr sz="2250" spc="41" dirty="0">
                <a:latin typeface="Arial MT"/>
                <a:cs typeface="Arial MT"/>
              </a:rPr>
              <a:t> </a:t>
            </a:r>
            <a:r>
              <a:rPr sz="2250" spc="4" dirty="0">
                <a:latin typeface="Arial MT"/>
                <a:cs typeface="Arial MT"/>
              </a:rPr>
              <a:t>into</a:t>
            </a:r>
            <a:r>
              <a:rPr sz="2250" spc="23" dirty="0">
                <a:latin typeface="Arial MT"/>
                <a:cs typeface="Arial MT"/>
              </a:rPr>
              <a:t> </a:t>
            </a:r>
            <a:r>
              <a:rPr sz="2250" spc="-75" dirty="0">
                <a:latin typeface="Arial MT"/>
                <a:cs typeface="Arial MT"/>
              </a:rPr>
              <a:t>a </a:t>
            </a:r>
            <a:r>
              <a:rPr sz="2250" spc="-71" dirty="0">
                <a:latin typeface="Arial MT"/>
                <a:cs typeface="Arial MT"/>
              </a:rPr>
              <a:t> </a:t>
            </a:r>
            <a:r>
              <a:rPr sz="2250" spc="26" dirty="0">
                <a:latin typeface="Arial MT"/>
                <a:cs typeface="Arial MT"/>
              </a:rPr>
              <a:t>grid </a:t>
            </a:r>
            <a:r>
              <a:rPr sz="2250" spc="-11" dirty="0">
                <a:latin typeface="Arial MT"/>
                <a:cs typeface="Arial MT"/>
              </a:rPr>
              <a:t>cell, that </a:t>
            </a:r>
            <a:r>
              <a:rPr sz="2250" spc="26" dirty="0">
                <a:latin typeface="Arial MT"/>
                <a:cs typeface="Arial MT"/>
              </a:rPr>
              <a:t>grid </a:t>
            </a:r>
            <a:r>
              <a:rPr sz="2250" spc="8" dirty="0">
                <a:latin typeface="Arial MT"/>
                <a:cs typeface="Arial MT"/>
              </a:rPr>
              <a:t>cell </a:t>
            </a:r>
            <a:r>
              <a:rPr sz="2250" spc="-26" dirty="0">
                <a:latin typeface="Arial MT"/>
                <a:cs typeface="Arial MT"/>
              </a:rPr>
              <a:t>is </a:t>
            </a:r>
            <a:r>
              <a:rPr sz="2250" spc="-614" dirty="0">
                <a:latin typeface="Arial MT"/>
                <a:cs typeface="Arial MT"/>
              </a:rPr>
              <a:t> </a:t>
            </a:r>
            <a:r>
              <a:rPr sz="2250" spc="-4" dirty="0">
                <a:latin typeface="Arial MT"/>
                <a:cs typeface="Arial MT"/>
              </a:rPr>
              <a:t>responsible </a:t>
            </a:r>
            <a:r>
              <a:rPr sz="2250" spc="8" dirty="0">
                <a:latin typeface="Arial MT"/>
                <a:cs typeface="Arial MT"/>
              </a:rPr>
              <a:t>for </a:t>
            </a:r>
            <a:r>
              <a:rPr sz="2250" spc="11" dirty="0">
                <a:latin typeface="Arial MT"/>
                <a:cs typeface="Arial MT"/>
              </a:rPr>
              <a:t> detecting</a:t>
            </a:r>
            <a:r>
              <a:rPr sz="2250" spc="-30" dirty="0">
                <a:latin typeface="Arial MT"/>
                <a:cs typeface="Arial MT"/>
              </a:rPr>
              <a:t> </a:t>
            </a:r>
            <a:r>
              <a:rPr sz="2250" spc="-11" dirty="0">
                <a:latin typeface="Arial MT"/>
                <a:cs typeface="Arial MT"/>
              </a:rPr>
              <a:t>that </a:t>
            </a:r>
            <a:r>
              <a:rPr sz="2250" spc="-4" dirty="0">
                <a:latin typeface="Arial MT"/>
                <a:cs typeface="Arial MT"/>
              </a:rPr>
              <a:t>object.</a:t>
            </a:r>
            <a:endParaRPr sz="2250">
              <a:latin typeface="Arial MT"/>
              <a:cs typeface="Arial MT"/>
            </a:endParaRPr>
          </a:p>
        </p:txBody>
      </p:sp>
      <p:pic>
        <p:nvPicPr>
          <p:cNvPr id="7" name="object 7"/>
          <p:cNvPicPr/>
          <p:nvPr/>
        </p:nvPicPr>
        <p:blipFill>
          <a:blip r:embed="rId4" cstate="print"/>
          <a:stretch>
            <a:fillRect/>
          </a:stretch>
        </p:blipFill>
        <p:spPr>
          <a:xfrm>
            <a:off x="3009329" y="4502087"/>
            <a:ext cx="135254" cy="116967"/>
          </a:xfrm>
          <a:prstGeom prst="rect">
            <a:avLst/>
          </a:prstGeom>
        </p:spPr>
      </p:pic>
      <p:graphicFrame>
        <p:nvGraphicFramePr>
          <p:cNvPr id="8" name="object 8"/>
          <p:cNvGraphicFramePr>
            <a:graphicFrameLocks noGrp="1"/>
          </p:cNvGraphicFramePr>
          <p:nvPr/>
        </p:nvGraphicFramePr>
        <p:xfrm>
          <a:off x="2577608" y="3665743"/>
          <a:ext cx="962977" cy="1776221"/>
        </p:xfrm>
        <a:graphic>
          <a:graphicData uri="http://schemas.openxmlformats.org/drawingml/2006/table">
            <a:tbl>
              <a:tblPr firstRow="1" bandRow="1">
                <a:tableStyleId>{2D5ABB26-0587-4C30-8999-92F81FD0307C}</a:tableStyleId>
              </a:tblPr>
              <a:tblGrid>
                <a:gridCol w="320993">
                  <a:extLst>
                    <a:ext uri="{9D8B030D-6E8A-4147-A177-3AD203B41FA5}">
                      <a16:colId xmlns:a16="http://schemas.microsoft.com/office/drawing/2014/main" val="20000"/>
                    </a:ext>
                  </a:extLst>
                </a:gridCol>
                <a:gridCol w="160972">
                  <a:extLst>
                    <a:ext uri="{9D8B030D-6E8A-4147-A177-3AD203B41FA5}">
                      <a16:colId xmlns:a16="http://schemas.microsoft.com/office/drawing/2014/main" val="20001"/>
                    </a:ext>
                  </a:extLst>
                </a:gridCol>
                <a:gridCol w="351949">
                  <a:extLst>
                    <a:ext uri="{9D8B030D-6E8A-4147-A177-3AD203B41FA5}">
                      <a16:colId xmlns:a16="http://schemas.microsoft.com/office/drawing/2014/main" val="20002"/>
                    </a:ext>
                  </a:extLst>
                </a:gridCol>
                <a:gridCol w="129063">
                  <a:extLst>
                    <a:ext uri="{9D8B030D-6E8A-4147-A177-3AD203B41FA5}">
                      <a16:colId xmlns:a16="http://schemas.microsoft.com/office/drawing/2014/main" val="20003"/>
                    </a:ext>
                  </a:extLst>
                </a:gridCol>
              </a:tblGrid>
              <a:tr h="560069">
                <a:tc gridSpan="2">
                  <a:txBody>
                    <a:bodyPr/>
                    <a:lstStyle/>
                    <a:p>
                      <a:pPr>
                        <a:lnSpc>
                          <a:spcPct val="100000"/>
                        </a:lnSpc>
                      </a:pPr>
                      <a:endParaRPr sz="2300">
                        <a:latin typeface="Times New Roman"/>
                        <a:cs typeface="Times New Roman"/>
                      </a:endParaRPr>
                    </a:p>
                  </a:txBody>
                  <a:tcPr marL="0" marR="0" marT="0" marB="0">
                    <a:lnL w="28575">
                      <a:solidFill>
                        <a:srgbClr val="FFFF00"/>
                      </a:solidFill>
                      <a:prstDash val="solid"/>
                    </a:lnL>
                    <a:lnR w="28575">
                      <a:solidFill>
                        <a:srgbClr val="FFFF00"/>
                      </a:solidFill>
                      <a:prstDash val="solid"/>
                    </a:lnR>
                    <a:lnT w="28575">
                      <a:solidFill>
                        <a:srgbClr val="FFFF00"/>
                      </a:solidFill>
                      <a:prstDash val="solid"/>
                    </a:lnT>
                  </a:tcPr>
                </a:tc>
                <a:tc hMerge="1">
                  <a:txBody>
                    <a:bodyPr/>
                    <a:lstStyle/>
                    <a:p>
                      <a:endParaRPr/>
                    </a:p>
                  </a:txBody>
                  <a:tcPr marL="0" marR="0" marT="0" marB="0"/>
                </a:tc>
                <a:tc gridSpan="2">
                  <a:txBody>
                    <a:bodyPr/>
                    <a:lstStyle/>
                    <a:p>
                      <a:pPr>
                        <a:lnSpc>
                          <a:spcPct val="100000"/>
                        </a:lnSpc>
                      </a:pPr>
                      <a:endParaRPr sz="2300">
                        <a:latin typeface="Times New Roman"/>
                        <a:cs typeface="Times New Roman"/>
                      </a:endParaRPr>
                    </a:p>
                  </a:txBody>
                  <a:tcPr marL="0" marR="0" marT="0" marB="0">
                    <a:lnL w="28575">
                      <a:solidFill>
                        <a:srgbClr val="FFFF00"/>
                      </a:solidFill>
                      <a:prstDash val="solid"/>
                    </a:lnL>
                    <a:lnR w="28575">
                      <a:solidFill>
                        <a:srgbClr val="FFFF00"/>
                      </a:solidFill>
                      <a:prstDash val="solid"/>
                    </a:lnR>
                    <a:lnT w="28575">
                      <a:solidFill>
                        <a:srgbClr val="FFFF00"/>
                      </a:solidFill>
                      <a:prstDash val="solid"/>
                    </a:lnT>
                  </a:tcPr>
                </a:tc>
                <a:tc hMerge="1">
                  <a:txBody>
                    <a:bodyPr/>
                    <a:lstStyle/>
                    <a:p>
                      <a:endParaRPr/>
                    </a:p>
                  </a:txBody>
                  <a:tcPr marL="0" marR="0" marT="0" marB="0"/>
                </a:tc>
                <a:extLst>
                  <a:ext uri="{0D108BD9-81ED-4DB2-BD59-A6C34878D82A}">
                    <a16:rowId xmlns:a16="http://schemas.microsoft.com/office/drawing/2014/main" val="10000"/>
                  </a:ext>
                </a:extLst>
              </a:tr>
              <a:tr h="323183">
                <a:tc>
                  <a:txBody>
                    <a:bodyPr/>
                    <a:lstStyle/>
                    <a:p>
                      <a:pPr>
                        <a:lnSpc>
                          <a:spcPct val="100000"/>
                        </a:lnSpc>
                      </a:pPr>
                      <a:endParaRPr sz="2000">
                        <a:latin typeface="Times New Roman"/>
                        <a:cs typeface="Times New Roman"/>
                      </a:endParaRPr>
                    </a:p>
                  </a:txBody>
                  <a:tcPr marL="0" marR="0" marT="0" marB="0">
                    <a:lnL w="28575">
                      <a:solidFill>
                        <a:srgbClr val="FFFF00"/>
                      </a:solidFill>
                      <a:prstDash val="solid"/>
                    </a:lnL>
                    <a:lnR w="28575">
                      <a:solidFill>
                        <a:srgbClr val="00FFFF"/>
                      </a:solidFill>
                      <a:prstDash val="solid"/>
                    </a:lnR>
                    <a:lnB w="53975">
                      <a:solidFill>
                        <a:srgbClr val="FFFF00"/>
                      </a:solidFill>
                      <a:prstDash val="solid"/>
                    </a:lnB>
                  </a:tcPr>
                </a:tc>
                <a:tc>
                  <a:txBody>
                    <a:bodyPr/>
                    <a:lstStyle/>
                    <a:p>
                      <a:pPr>
                        <a:lnSpc>
                          <a:spcPct val="100000"/>
                        </a:lnSpc>
                      </a:pPr>
                      <a:endParaRPr sz="2000">
                        <a:latin typeface="Times New Roman"/>
                        <a:cs typeface="Times New Roman"/>
                      </a:endParaRPr>
                    </a:p>
                  </a:txBody>
                  <a:tcPr marL="0" marR="0" marT="0" marB="0">
                    <a:lnL w="28575">
                      <a:solidFill>
                        <a:srgbClr val="00FFFF"/>
                      </a:solidFill>
                      <a:prstDash val="solid"/>
                    </a:lnL>
                    <a:lnR w="28575">
                      <a:solidFill>
                        <a:srgbClr val="FFFF00"/>
                      </a:solidFill>
                      <a:prstDash val="solid"/>
                    </a:lnR>
                    <a:lnT w="28575">
                      <a:solidFill>
                        <a:srgbClr val="00FFFF"/>
                      </a:solidFill>
                      <a:prstDash val="solid"/>
                    </a:lnT>
                    <a:lnB w="53975">
                      <a:solidFill>
                        <a:srgbClr val="FFFF00"/>
                      </a:solidFill>
                      <a:prstDash val="solid"/>
                    </a:lnB>
                  </a:tcPr>
                </a:tc>
                <a:tc>
                  <a:txBody>
                    <a:bodyPr/>
                    <a:lstStyle/>
                    <a:p>
                      <a:pPr>
                        <a:lnSpc>
                          <a:spcPct val="100000"/>
                        </a:lnSpc>
                      </a:pPr>
                      <a:endParaRPr sz="2000">
                        <a:latin typeface="Times New Roman"/>
                        <a:cs typeface="Times New Roman"/>
                      </a:endParaRPr>
                    </a:p>
                  </a:txBody>
                  <a:tcPr marL="0" marR="0" marT="0" marB="0">
                    <a:lnL w="28575">
                      <a:solidFill>
                        <a:srgbClr val="FFFF00"/>
                      </a:solidFill>
                      <a:prstDash val="solid"/>
                    </a:lnL>
                    <a:lnR w="28575">
                      <a:solidFill>
                        <a:srgbClr val="00FFFF"/>
                      </a:solidFill>
                      <a:prstDash val="solid"/>
                    </a:lnR>
                    <a:lnB w="53975">
                      <a:solidFill>
                        <a:srgbClr val="FFFF00"/>
                      </a:solidFill>
                      <a:prstDash val="solid"/>
                    </a:lnB>
                  </a:tcPr>
                </a:tc>
                <a:tc>
                  <a:txBody>
                    <a:bodyPr/>
                    <a:lstStyle/>
                    <a:p>
                      <a:pPr>
                        <a:lnSpc>
                          <a:spcPct val="100000"/>
                        </a:lnSpc>
                      </a:pPr>
                      <a:endParaRPr sz="2000">
                        <a:latin typeface="Times New Roman"/>
                        <a:cs typeface="Times New Roman"/>
                      </a:endParaRPr>
                    </a:p>
                  </a:txBody>
                  <a:tcPr marL="0" marR="0" marT="0" marB="0">
                    <a:lnL w="28575">
                      <a:solidFill>
                        <a:srgbClr val="00FFFF"/>
                      </a:solidFill>
                      <a:prstDash val="solid"/>
                    </a:lnL>
                    <a:lnR w="28575">
                      <a:solidFill>
                        <a:srgbClr val="FFFF00"/>
                      </a:solidFill>
                      <a:prstDash val="solid"/>
                    </a:lnR>
                    <a:lnB w="53975">
                      <a:solidFill>
                        <a:srgbClr val="FFFF00"/>
                      </a:solidFill>
                      <a:prstDash val="solid"/>
                    </a:lnB>
                  </a:tcPr>
                </a:tc>
                <a:extLst>
                  <a:ext uri="{0D108BD9-81ED-4DB2-BD59-A6C34878D82A}">
                    <a16:rowId xmlns:a16="http://schemas.microsoft.com/office/drawing/2014/main" val="10001"/>
                  </a:ext>
                </a:extLst>
              </a:tr>
              <a:tr h="163735">
                <a:tc>
                  <a:txBody>
                    <a:bodyPr/>
                    <a:lstStyle/>
                    <a:p>
                      <a:pPr>
                        <a:lnSpc>
                          <a:spcPct val="100000"/>
                        </a:lnSpc>
                      </a:pPr>
                      <a:endParaRPr sz="1000">
                        <a:latin typeface="Times New Roman"/>
                        <a:cs typeface="Times New Roman"/>
                      </a:endParaRPr>
                    </a:p>
                  </a:txBody>
                  <a:tcPr marL="0" marR="0" marT="0" marB="0">
                    <a:lnL w="28575">
                      <a:solidFill>
                        <a:srgbClr val="FFFF00"/>
                      </a:solidFill>
                      <a:prstDash val="solid"/>
                    </a:lnL>
                    <a:lnR w="28575">
                      <a:solidFill>
                        <a:srgbClr val="00FFFF"/>
                      </a:solidFill>
                      <a:prstDash val="solid"/>
                    </a:lnR>
                    <a:lnT w="53975">
                      <a:solidFill>
                        <a:srgbClr val="FFFF00"/>
                      </a:solidFill>
                      <a:prstDash val="solid"/>
                    </a:lnT>
                  </a:tcPr>
                </a:tc>
                <a:tc>
                  <a:txBody>
                    <a:bodyPr/>
                    <a:lstStyle/>
                    <a:p>
                      <a:pPr>
                        <a:lnSpc>
                          <a:spcPct val="100000"/>
                        </a:lnSpc>
                      </a:pPr>
                      <a:endParaRPr sz="1000">
                        <a:latin typeface="Times New Roman"/>
                        <a:cs typeface="Times New Roman"/>
                      </a:endParaRPr>
                    </a:p>
                  </a:txBody>
                  <a:tcPr marL="0" marR="0" marT="0" marB="0">
                    <a:lnL w="28575">
                      <a:solidFill>
                        <a:srgbClr val="00FFFF"/>
                      </a:solidFill>
                      <a:prstDash val="solid"/>
                    </a:lnL>
                    <a:lnR w="28575">
                      <a:solidFill>
                        <a:srgbClr val="FFFF00"/>
                      </a:solidFill>
                      <a:prstDash val="solid"/>
                    </a:lnR>
                    <a:lnT w="53975">
                      <a:solidFill>
                        <a:srgbClr val="FFFF00"/>
                      </a:solidFill>
                      <a:prstDash val="solid"/>
                    </a:lnT>
                    <a:lnB w="28575">
                      <a:solidFill>
                        <a:srgbClr val="00FFFF"/>
                      </a:solidFill>
                      <a:prstDash val="solid"/>
                    </a:lnB>
                  </a:tcPr>
                </a:tc>
                <a:tc>
                  <a:txBody>
                    <a:bodyPr/>
                    <a:lstStyle/>
                    <a:p>
                      <a:pPr>
                        <a:lnSpc>
                          <a:spcPct val="100000"/>
                        </a:lnSpc>
                      </a:pPr>
                      <a:endParaRPr sz="1000">
                        <a:latin typeface="Times New Roman"/>
                        <a:cs typeface="Times New Roman"/>
                      </a:endParaRPr>
                    </a:p>
                  </a:txBody>
                  <a:tcPr marL="0" marR="0" marT="0" marB="0">
                    <a:lnL w="28575">
                      <a:solidFill>
                        <a:srgbClr val="FFFF00"/>
                      </a:solidFill>
                      <a:prstDash val="solid"/>
                    </a:lnL>
                    <a:lnR w="28575">
                      <a:solidFill>
                        <a:srgbClr val="00FFFF"/>
                      </a:solidFill>
                      <a:prstDash val="solid"/>
                    </a:lnR>
                    <a:lnT w="53975">
                      <a:solidFill>
                        <a:srgbClr val="FFFF00"/>
                      </a:solidFill>
                      <a:prstDash val="solid"/>
                    </a:lnT>
                    <a:lnB w="28575">
                      <a:solidFill>
                        <a:srgbClr val="00FFFF"/>
                      </a:solidFill>
                      <a:prstDash val="solid"/>
                    </a:lnB>
                  </a:tcPr>
                </a:tc>
                <a:tc>
                  <a:txBody>
                    <a:bodyPr/>
                    <a:lstStyle/>
                    <a:p>
                      <a:pPr>
                        <a:lnSpc>
                          <a:spcPct val="100000"/>
                        </a:lnSpc>
                      </a:pPr>
                      <a:endParaRPr sz="1000">
                        <a:latin typeface="Times New Roman"/>
                        <a:cs typeface="Times New Roman"/>
                      </a:endParaRPr>
                    </a:p>
                  </a:txBody>
                  <a:tcPr marL="0" marR="0" marT="0" marB="0">
                    <a:lnL w="28575">
                      <a:solidFill>
                        <a:srgbClr val="00FFFF"/>
                      </a:solidFill>
                      <a:prstDash val="solid"/>
                    </a:lnL>
                    <a:lnR w="28575">
                      <a:solidFill>
                        <a:srgbClr val="FFFF00"/>
                      </a:solidFill>
                      <a:prstDash val="solid"/>
                    </a:lnR>
                    <a:lnT w="53975">
                      <a:solidFill>
                        <a:srgbClr val="FFFF00"/>
                      </a:solidFill>
                      <a:prstDash val="solid"/>
                    </a:lnT>
                  </a:tcPr>
                </a:tc>
                <a:extLst>
                  <a:ext uri="{0D108BD9-81ED-4DB2-BD59-A6C34878D82A}">
                    <a16:rowId xmlns:a16="http://schemas.microsoft.com/office/drawing/2014/main" val="10002"/>
                  </a:ext>
                </a:extLst>
              </a:tr>
              <a:tr h="729234">
                <a:tc gridSpan="2">
                  <a:txBody>
                    <a:bodyPr/>
                    <a:lstStyle/>
                    <a:p>
                      <a:pPr>
                        <a:lnSpc>
                          <a:spcPct val="100000"/>
                        </a:lnSpc>
                      </a:pPr>
                      <a:endParaRPr sz="2300">
                        <a:latin typeface="Times New Roman"/>
                        <a:cs typeface="Times New Roman"/>
                      </a:endParaRPr>
                    </a:p>
                  </a:txBody>
                  <a:tcPr marL="0" marR="0" marT="0" marB="0">
                    <a:lnL w="28575">
                      <a:solidFill>
                        <a:srgbClr val="FFFF00"/>
                      </a:solidFill>
                      <a:prstDash val="solid"/>
                    </a:lnL>
                    <a:lnR w="28575">
                      <a:solidFill>
                        <a:srgbClr val="FFFF00"/>
                      </a:solidFill>
                      <a:prstDash val="solid"/>
                    </a:lnR>
                    <a:lnB w="28575">
                      <a:solidFill>
                        <a:srgbClr val="FFFF00"/>
                      </a:solidFill>
                      <a:prstDash val="solid"/>
                    </a:lnB>
                  </a:tcPr>
                </a:tc>
                <a:tc hMerge="1">
                  <a:txBody>
                    <a:bodyPr/>
                    <a:lstStyle/>
                    <a:p>
                      <a:endParaRPr/>
                    </a:p>
                  </a:txBody>
                  <a:tcPr marL="0" marR="0" marT="0" marB="0"/>
                </a:tc>
                <a:tc gridSpan="2">
                  <a:txBody>
                    <a:bodyPr/>
                    <a:lstStyle/>
                    <a:p>
                      <a:pPr>
                        <a:lnSpc>
                          <a:spcPct val="100000"/>
                        </a:lnSpc>
                      </a:pPr>
                      <a:endParaRPr sz="2300">
                        <a:latin typeface="Times New Roman"/>
                        <a:cs typeface="Times New Roman"/>
                      </a:endParaRPr>
                    </a:p>
                  </a:txBody>
                  <a:tcPr marL="0" marR="0" marT="0" marB="0">
                    <a:lnL w="28575">
                      <a:solidFill>
                        <a:srgbClr val="FFFF00"/>
                      </a:solidFill>
                      <a:prstDash val="solid"/>
                    </a:lnL>
                    <a:lnR w="28575">
                      <a:solidFill>
                        <a:srgbClr val="FFFF00"/>
                      </a:solidFill>
                      <a:prstDash val="solid"/>
                    </a:lnR>
                    <a:lnT w="28575" cap="flat" cmpd="sng" algn="ctr">
                      <a:solidFill>
                        <a:srgbClr val="00FFFF"/>
                      </a:solidFill>
                      <a:prstDash val="solid"/>
                      <a:round/>
                      <a:headEnd type="none" w="med" len="med"/>
                      <a:tailEnd type="none" w="med" len="med"/>
                    </a:lnT>
                    <a:lnB w="28575">
                      <a:solidFill>
                        <a:srgbClr val="FFFF00"/>
                      </a:solidFill>
                      <a:prstDash val="solid"/>
                    </a:lnB>
                  </a:tcPr>
                </a:tc>
                <a:tc hMerge="1">
                  <a:txBody>
                    <a:bodyPr/>
                    <a:lstStyle/>
                    <a:p>
                      <a:endParaRPr/>
                    </a:p>
                  </a:txBody>
                  <a:tcPr marL="0" marR="0" marT="0" marB="0"/>
                </a:tc>
                <a:extLst>
                  <a:ext uri="{0D108BD9-81ED-4DB2-BD59-A6C34878D82A}">
                    <a16:rowId xmlns:a16="http://schemas.microsoft.com/office/drawing/2014/main" val="10003"/>
                  </a:ext>
                </a:extLst>
              </a:tr>
            </a:tbl>
          </a:graphicData>
        </a:graphic>
      </p:graphicFrame>
      <p:sp>
        <p:nvSpPr>
          <p:cNvPr id="9" name="Title 1">
            <a:extLst>
              <a:ext uri="{FF2B5EF4-FFF2-40B4-BE49-F238E27FC236}">
                <a16:creationId xmlns:a16="http://schemas.microsoft.com/office/drawing/2014/main" id="{99D59249-68BF-C23E-619A-E8F4984795C5}"/>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10" name="Picture 2" descr="E:\NIET\Project\xLogo11.png.pagespeed.ic.pydHLuCQEZ.png">
            <a:extLst>
              <a:ext uri="{FF2B5EF4-FFF2-40B4-BE49-F238E27FC236}">
                <a16:creationId xmlns:a16="http://schemas.microsoft.com/office/drawing/2014/main" id="{3E47E1C5-E49D-662E-96F1-5BFA0BF859F4}"/>
              </a:ext>
            </a:extLst>
          </p:cNvPr>
          <p:cNvPicPr>
            <a:picLocks noChangeAspect="1" noChangeArrowheads="1"/>
          </p:cNvPicPr>
          <p:nvPr/>
        </p:nvPicPr>
        <p:blipFill>
          <a:blip r:embed="rId5"/>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210049720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05130" y="1211423"/>
            <a:ext cx="891204" cy="304991"/>
          </a:xfrm>
          <a:prstGeom prst="rect">
            <a:avLst/>
          </a:prstGeom>
        </p:spPr>
      </p:pic>
      <p:sp>
        <p:nvSpPr>
          <p:cNvPr id="3" name="object 3"/>
          <p:cNvSpPr txBox="1">
            <a:spLocks noGrp="1"/>
          </p:cNvSpPr>
          <p:nvPr>
            <p:ph type="title"/>
          </p:nvPr>
        </p:nvSpPr>
        <p:spPr>
          <a:xfrm>
            <a:off x="687704" y="1057107"/>
            <a:ext cx="908685" cy="517449"/>
          </a:xfrm>
          <a:prstGeom prst="rect">
            <a:avLst/>
          </a:prstGeom>
        </p:spPr>
        <p:txBody>
          <a:bodyPr vert="horz" wrap="square" lIns="0" tIns="9525" rIns="0" bIns="0" rtlCol="0" anchor="ctr">
            <a:spAutoFit/>
          </a:bodyPr>
          <a:lstStyle/>
          <a:p>
            <a:pPr marL="9525">
              <a:lnSpc>
                <a:spcPct val="100000"/>
              </a:lnSpc>
              <a:spcBef>
                <a:spcPts val="75"/>
              </a:spcBef>
            </a:pPr>
            <a:r>
              <a:rPr spc="-120" dirty="0">
                <a:solidFill>
                  <a:srgbClr val="000000"/>
                </a:solidFill>
              </a:rPr>
              <a:t>Y</a:t>
            </a:r>
            <a:r>
              <a:rPr spc="-30" dirty="0">
                <a:solidFill>
                  <a:srgbClr val="000000"/>
                </a:solidFill>
              </a:rPr>
              <a:t>O</a:t>
            </a:r>
            <a:r>
              <a:rPr spc="-109" dirty="0">
                <a:solidFill>
                  <a:srgbClr val="000000"/>
                </a:solidFill>
              </a:rPr>
              <a:t>L</a:t>
            </a:r>
            <a:r>
              <a:rPr dirty="0">
                <a:solidFill>
                  <a:srgbClr val="000000"/>
                </a:solidFill>
              </a:rPr>
              <a:t>O</a:t>
            </a:r>
            <a:endParaRPr/>
          </a:p>
        </p:txBody>
      </p:sp>
      <p:pic>
        <p:nvPicPr>
          <p:cNvPr id="4" name="object 4"/>
          <p:cNvPicPr/>
          <p:nvPr/>
        </p:nvPicPr>
        <p:blipFill>
          <a:blip r:embed="rId3" cstate="print"/>
          <a:stretch>
            <a:fillRect/>
          </a:stretch>
        </p:blipFill>
        <p:spPr>
          <a:xfrm>
            <a:off x="1321308" y="2071142"/>
            <a:ext cx="5683825" cy="3625570"/>
          </a:xfrm>
          <a:prstGeom prst="rect">
            <a:avLst/>
          </a:prstGeom>
        </p:spPr>
      </p:pic>
      <p:sp>
        <p:nvSpPr>
          <p:cNvPr id="5" name="object 5"/>
          <p:cNvSpPr/>
          <p:nvPr/>
        </p:nvSpPr>
        <p:spPr>
          <a:xfrm>
            <a:off x="5702427" y="2249424"/>
            <a:ext cx="3441859" cy="3751421"/>
          </a:xfrm>
          <a:custGeom>
            <a:avLst/>
            <a:gdLst/>
            <a:ahLst/>
            <a:cxnLst/>
            <a:rect l="l" t="t" r="r" b="b"/>
            <a:pathLst>
              <a:path w="4589145" h="5001895">
                <a:moveTo>
                  <a:pt x="4588763" y="0"/>
                </a:moveTo>
                <a:lnTo>
                  <a:pt x="0" y="0"/>
                </a:lnTo>
                <a:lnTo>
                  <a:pt x="0" y="5001766"/>
                </a:lnTo>
                <a:lnTo>
                  <a:pt x="4588763" y="5001766"/>
                </a:lnTo>
                <a:lnTo>
                  <a:pt x="4588763" y="0"/>
                </a:lnTo>
                <a:close/>
              </a:path>
            </a:pathLst>
          </a:custGeom>
          <a:solidFill>
            <a:srgbClr val="FFFFFF"/>
          </a:solidFill>
        </p:spPr>
        <p:txBody>
          <a:bodyPr wrap="square" lIns="0" tIns="0" rIns="0" bIns="0" rtlCol="0"/>
          <a:lstStyle/>
          <a:p>
            <a:endParaRPr sz="1350"/>
          </a:p>
        </p:txBody>
      </p:sp>
      <p:sp>
        <p:nvSpPr>
          <p:cNvPr id="6" name="object 6"/>
          <p:cNvSpPr txBox="1"/>
          <p:nvPr/>
        </p:nvSpPr>
        <p:spPr>
          <a:xfrm>
            <a:off x="5762625" y="2266855"/>
            <a:ext cx="3242310" cy="3703417"/>
          </a:xfrm>
          <a:prstGeom prst="rect">
            <a:avLst/>
          </a:prstGeom>
        </p:spPr>
        <p:txBody>
          <a:bodyPr vert="horz" wrap="square" lIns="0" tIns="10001" rIns="0" bIns="0" rtlCol="0">
            <a:spAutoFit/>
          </a:bodyPr>
          <a:lstStyle/>
          <a:p>
            <a:pPr marL="9525" marR="251460">
              <a:spcBef>
                <a:spcPts val="79"/>
              </a:spcBef>
            </a:pPr>
            <a:r>
              <a:rPr sz="2175" spc="-45" dirty="0">
                <a:latin typeface="Arial MT"/>
                <a:cs typeface="Arial MT"/>
              </a:rPr>
              <a:t>Each</a:t>
            </a:r>
            <a:r>
              <a:rPr sz="2175" spc="-23" dirty="0">
                <a:latin typeface="Arial MT"/>
                <a:cs typeface="Arial MT"/>
              </a:rPr>
              <a:t> </a:t>
            </a:r>
            <a:r>
              <a:rPr sz="2175" spc="30" dirty="0">
                <a:latin typeface="Arial MT"/>
                <a:cs typeface="Arial MT"/>
              </a:rPr>
              <a:t>grid</a:t>
            </a:r>
            <a:r>
              <a:rPr sz="2175" spc="-23" dirty="0">
                <a:latin typeface="Arial MT"/>
                <a:cs typeface="Arial MT"/>
              </a:rPr>
              <a:t> </a:t>
            </a:r>
            <a:r>
              <a:rPr sz="2175" spc="11" dirty="0">
                <a:latin typeface="Arial MT"/>
                <a:cs typeface="Arial MT"/>
              </a:rPr>
              <a:t>cell</a:t>
            </a:r>
            <a:r>
              <a:rPr sz="2175" spc="-8" dirty="0">
                <a:latin typeface="Arial MT"/>
                <a:cs typeface="Arial MT"/>
              </a:rPr>
              <a:t> </a:t>
            </a:r>
            <a:r>
              <a:rPr sz="2175" spc="11" dirty="0">
                <a:latin typeface="Arial MT"/>
                <a:cs typeface="Arial MT"/>
              </a:rPr>
              <a:t>predicts</a:t>
            </a:r>
            <a:r>
              <a:rPr sz="2175" dirty="0">
                <a:latin typeface="Arial MT"/>
                <a:cs typeface="Arial MT"/>
              </a:rPr>
              <a:t> </a:t>
            </a:r>
            <a:r>
              <a:rPr sz="2175" spc="-26" dirty="0">
                <a:solidFill>
                  <a:srgbClr val="FF0000"/>
                </a:solidFill>
                <a:latin typeface="Arial MT"/>
                <a:cs typeface="Arial MT"/>
              </a:rPr>
              <a:t>B </a:t>
            </a:r>
            <a:r>
              <a:rPr sz="2175" spc="-593" dirty="0">
                <a:solidFill>
                  <a:srgbClr val="FF0000"/>
                </a:solidFill>
                <a:latin typeface="Arial MT"/>
                <a:cs typeface="Arial MT"/>
              </a:rPr>
              <a:t> </a:t>
            </a:r>
            <a:r>
              <a:rPr sz="2175" spc="11" dirty="0">
                <a:latin typeface="Arial MT"/>
                <a:cs typeface="Arial MT"/>
              </a:rPr>
              <a:t>bounding </a:t>
            </a:r>
            <a:r>
              <a:rPr sz="2175" spc="-34" dirty="0">
                <a:latin typeface="Arial MT"/>
                <a:cs typeface="Arial MT"/>
              </a:rPr>
              <a:t>boxes </a:t>
            </a:r>
            <a:r>
              <a:rPr sz="2175" spc="-11" dirty="0">
                <a:latin typeface="Arial MT"/>
                <a:cs typeface="Arial MT"/>
              </a:rPr>
              <a:t>and </a:t>
            </a:r>
            <a:r>
              <a:rPr sz="2175" spc="-8" dirty="0">
                <a:latin typeface="Arial MT"/>
                <a:cs typeface="Arial MT"/>
              </a:rPr>
              <a:t> </a:t>
            </a:r>
            <a:r>
              <a:rPr sz="2175" spc="11" dirty="0">
                <a:solidFill>
                  <a:srgbClr val="FF0000"/>
                </a:solidFill>
                <a:latin typeface="Arial MT"/>
                <a:cs typeface="Arial MT"/>
              </a:rPr>
              <a:t>confidence </a:t>
            </a:r>
            <a:r>
              <a:rPr sz="2175" spc="-8" dirty="0">
                <a:solidFill>
                  <a:srgbClr val="FF0000"/>
                </a:solidFill>
                <a:latin typeface="Arial MT"/>
                <a:cs typeface="Arial MT"/>
              </a:rPr>
              <a:t>scores </a:t>
            </a:r>
            <a:r>
              <a:rPr sz="2175" spc="11" dirty="0">
                <a:latin typeface="Arial MT"/>
                <a:cs typeface="Arial MT"/>
              </a:rPr>
              <a:t>for </a:t>
            </a:r>
            <a:r>
              <a:rPr sz="2175" spc="15" dirty="0">
                <a:latin typeface="Arial MT"/>
                <a:cs typeface="Arial MT"/>
              </a:rPr>
              <a:t> </a:t>
            </a:r>
            <a:r>
              <a:rPr sz="2175" spc="-11" dirty="0">
                <a:latin typeface="Arial MT"/>
                <a:cs typeface="Arial MT"/>
              </a:rPr>
              <a:t>those</a:t>
            </a:r>
            <a:r>
              <a:rPr sz="2175" spc="-19" dirty="0">
                <a:latin typeface="Arial MT"/>
                <a:cs typeface="Arial MT"/>
              </a:rPr>
              <a:t> </a:t>
            </a:r>
            <a:r>
              <a:rPr sz="2175" spc="-38" dirty="0">
                <a:latin typeface="Arial MT"/>
                <a:cs typeface="Arial MT"/>
              </a:rPr>
              <a:t>boxes.</a:t>
            </a:r>
            <a:endParaRPr sz="2175">
              <a:latin typeface="Arial MT"/>
              <a:cs typeface="Arial MT"/>
            </a:endParaRPr>
          </a:p>
          <a:p>
            <a:pPr>
              <a:spcBef>
                <a:spcPts val="23"/>
              </a:spcBef>
            </a:pPr>
            <a:endParaRPr sz="2250">
              <a:latin typeface="Arial MT"/>
              <a:cs typeface="Arial MT"/>
            </a:endParaRPr>
          </a:p>
          <a:p>
            <a:pPr marL="9525" marR="3810"/>
            <a:r>
              <a:rPr sz="2175" spc="-26" dirty="0">
                <a:latin typeface="Arial MT"/>
                <a:cs typeface="Arial MT"/>
              </a:rPr>
              <a:t>These </a:t>
            </a:r>
            <a:r>
              <a:rPr sz="2175" spc="11" dirty="0">
                <a:latin typeface="Arial MT"/>
                <a:cs typeface="Arial MT"/>
              </a:rPr>
              <a:t>confidence </a:t>
            </a:r>
            <a:r>
              <a:rPr sz="2175" spc="-8" dirty="0">
                <a:latin typeface="Arial MT"/>
                <a:cs typeface="Arial MT"/>
              </a:rPr>
              <a:t>scores </a:t>
            </a:r>
            <a:r>
              <a:rPr sz="2175" spc="-4" dirty="0">
                <a:latin typeface="Arial MT"/>
                <a:cs typeface="Arial MT"/>
              </a:rPr>
              <a:t> </a:t>
            </a:r>
            <a:r>
              <a:rPr sz="2175" spc="15" dirty="0">
                <a:latin typeface="Arial MT"/>
                <a:cs typeface="Arial MT"/>
              </a:rPr>
              <a:t>reflect </a:t>
            </a:r>
            <a:r>
              <a:rPr sz="2175" spc="-11" dirty="0">
                <a:latin typeface="Arial MT"/>
                <a:cs typeface="Arial MT"/>
              </a:rPr>
              <a:t>how </a:t>
            </a:r>
            <a:r>
              <a:rPr sz="2175" spc="11" dirty="0">
                <a:latin typeface="Arial MT"/>
                <a:cs typeface="Arial MT"/>
              </a:rPr>
              <a:t>confident </a:t>
            </a:r>
            <a:r>
              <a:rPr sz="2175" dirty="0">
                <a:latin typeface="Arial MT"/>
                <a:cs typeface="Arial MT"/>
              </a:rPr>
              <a:t>the </a:t>
            </a:r>
            <a:r>
              <a:rPr sz="2175" spc="4" dirty="0">
                <a:latin typeface="Arial MT"/>
                <a:cs typeface="Arial MT"/>
              </a:rPr>
              <a:t> </a:t>
            </a:r>
            <a:r>
              <a:rPr sz="2175" spc="8" dirty="0">
                <a:latin typeface="Arial MT"/>
                <a:cs typeface="Arial MT"/>
              </a:rPr>
              <a:t>model </a:t>
            </a:r>
            <a:r>
              <a:rPr sz="2175" spc="-26" dirty="0">
                <a:latin typeface="Arial MT"/>
                <a:cs typeface="Arial MT"/>
              </a:rPr>
              <a:t>is </a:t>
            </a:r>
            <a:r>
              <a:rPr sz="2175" spc="-8" dirty="0">
                <a:latin typeface="Arial MT"/>
                <a:cs typeface="Arial MT"/>
              </a:rPr>
              <a:t>that </a:t>
            </a:r>
            <a:r>
              <a:rPr sz="2175" dirty="0">
                <a:latin typeface="Arial MT"/>
                <a:cs typeface="Arial MT"/>
              </a:rPr>
              <a:t>the </a:t>
            </a:r>
            <a:r>
              <a:rPr sz="2175" spc="-15" dirty="0">
                <a:latin typeface="Arial MT"/>
                <a:cs typeface="Arial MT"/>
              </a:rPr>
              <a:t>box </a:t>
            </a:r>
            <a:r>
              <a:rPr sz="2175" spc="-11" dirty="0">
                <a:latin typeface="Arial MT"/>
                <a:cs typeface="Arial MT"/>
              </a:rPr>
              <a:t> </a:t>
            </a:r>
            <a:r>
              <a:rPr sz="2175" spc="-8" dirty="0">
                <a:latin typeface="Arial MT"/>
                <a:cs typeface="Arial MT"/>
              </a:rPr>
              <a:t>contains </a:t>
            </a:r>
            <a:r>
              <a:rPr sz="2175" spc="-38" dirty="0">
                <a:latin typeface="Arial MT"/>
                <a:cs typeface="Arial MT"/>
              </a:rPr>
              <a:t>an </a:t>
            </a:r>
            <a:r>
              <a:rPr sz="2175" spc="11" dirty="0">
                <a:latin typeface="Arial MT"/>
                <a:cs typeface="Arial MT"/>
              </a:rPr>
              <a:t>object </a:t>
            </a:r>
            <a:r>
              <a:rPr sz="2175" spc="-11" dirty="0">
                <a:latin typeface="Arial MT"/>
                <a:cs typeface="Arial MT"/>
              </a:rPr>
              <a:t>and </a:t>
            </a:r>
            <a:r>
              <a:rPr sz="2175" spc="-8" dirty="0">
                <a:latin typeface="Arial MT"/>
                <a:cs typeface="Arial MT"/>
              </a:rPr>
              <a:t> </a:t>
            </a:r>
            <a:r>
              <a:rPr sz="2175" spc="-30" dirty="0">
                <a:latin typeface="Arial MT"/>
                <a:cs typeface="Arial MT"/>
              </a:rPr>
              <a:t>also </a:t>
            </a:r>
            <a:r>
              <a:rPr sz="2175" spc="-11" dirty="0">
                <a:latin typeface="Arial MT"/>
                <a:cs typeface="Arial MT"/>
              </a:rPr>
              <a:t>how</a:t>
            </a:r>
            <a:r>
              <a:rPr sz="2175" spc="-15" dirty="0">
                <a:latin typeface="Arial MT"/>
                <a:cs typeface="Arial MT"/>
              </a:rPr>
              <a:t> </a:t>
            </a:r>
            <a:r>
              <a:rPr sz="2175" dirty="0">
                <a:latin typeface="Arial MT"/>
                <a:cs typeface="Arial MT"/>
              </a:rPr>
              <a:t>accurate</a:t>
            </a:r>
            <a:r>
              <a:rPr sz="2175" spc="-26" dirty="0">
                <a:latin typeface="Arial MT"/>
                <a:cs typeface="Arial MT"/>
              </a:rPr>
              <a:t> </a:t>
            </a:r>
            <a:r>
              <a:rPr sz="2175" spc="15" dirty="0">
                <a:latin typeface="Arial MT"/>
                <a:cs typeface="Arial MT"/>
              </a:rPr>
              <a:t>it</a:t>
            </a:r>
            <a:r>
              <a:rPr sz="2175" spc="-11" dirty="0">
                <a:latin typeface="Arial MT"/>
                <a:cs typeface="Arial MT"/>
              </a:rPr>
              <a:t> </a:t>
            </a:r>
            <a:r>
              <a:rPr sz="2175" spc="-8" dirty="0">
                <a:latin typeface="Arial MT"/>
                <a:cs typeface="Arial MT"/>
              </a:rPr>
              <a:t>thinks </a:t>
            </a:r>
            <a:r>
              <a:rPr sz="2175" spc="-593" dirty="0">
                <a:latin typeface="Arial MT"/>
                <a:cs typeface="Arial MT"/>
              </a:rPr>
              <a:t> </a:t>
            </a:r>
            <a:r>
              <a:rPr sz="2175" dirty="0">
                <a:latin typeface="Arial MT"/>
                <a:cs typeface="Arial MT"/>
              </a:rPr>
              <a:t>the</a:t>
            </a:r>
            <a:r>
              <a:rPr sz="2175" spc="-15" dirty="0">
                <a:latin typeface="Arial MT"/>
                <a:cs typeface="Arial MT"/>
              </a:rPr>
              <a:t> box</a:t>
            </a:r>
            <a:r>
              <a:rPr sz="2175" spc="-4" dirty="0">
                <a:latin typeface="Arial MT"/>
                <a:cs typeface="Arial MT"/>
              </a:rPr>
              <a:t> </a:t>
            </a:r>
            <a:r>
              <a:rPr sz="2175" spc="-38" dirty="0">
                <a:latin typeface="Arial MT"/>
                <a:cs typeface="Arial MT"/>
              </a:rPr>
              <a:t>is,</a:t>
            </a:r>
            <a:r>
              <a:rPr sz="2175" spc="-23" dirty="0">
                <a:latin typeface="Arial MT"/>
                <a:cs typeface="Arial MT"/>
              </a:rPr>
              <a:t> </a:t>
            </a:r>
            <a:r>
              <a:rPr sz="2175" spc="-8" dirty="0">
                <a:latin typeface="Arial MT"/>
                <a:cs typeface="Arial MT"/>
              </a:rPr>
              <a:t>that</a:t>
            </a:r>
            <a:r>
              <a:rPr sz="2175" spc="-11" dirty="0">
                <a:latin typeface="Arial MT"/>
                <a:cs typeface="Arial MT"/>
              </a:rPr>
              <a:t> </a:t>
            </a:r>
            <a:r>
              <a:rPr sz="2175" spc="15" dirty="0">
                <a:latin typeface="Arial MT"/>
                <a:cs typeface="Arial MT"/>
              </a:rPr>
              <a:t>it</a:t>
            </a:r>
            <a:r>
              <a:rPr sz="2175" spc="-4" dirty="0">
                <a:latin typeface="Arial MT"/>
                <a:cs typeface="Arial MT"/>
              </a:rPr>
              <a:t> </a:t>
            </a:r>
            <a:r>
              <a:rPr sz="2175" spc="4" dirty="0">
                <a:latin typeface="Arial MT"/>
                <a:cs typeface="Arial MT"/>
              </a:rPr>
              <a:t>predicts.</a:t>
            </a:r>
            <a:endParaRPr sz="2175">
              <a:latin typeface="Arial MT"/>
              <a:cs typeface="Arial MT"/>
            </a:endParaRPr>
          </a:p>
        </p:txBody>
      </p:sp>
      <p:pic>
        <p:nvPicPr>
          <p:cNvPr id="7" name="object 7"/>
          <p:cNvPicPr/>
          <p:nvPr/>
        </p:nvPicPr>
        <p:blipFill>
          <a:blip r:embed="rId4" cstate="print"/>
          <a:stretch>
            <a:fillRect/>
          </a:stretch>
        </p:blipFill>
        <p:spPr>
          <a:xfrm>
            <a:off x="3009329" y="4502087"/>
            <a:ext cx="135254" cy="116967"/>
          </a:xfrm>
          <a:prstGeom prst="rect">
            <a:avLst/>
          </a:prstGeom>
        </p:spPr>
      </p:pic>
      <p:graphicFrame>
        <p:nvGraphicFramePr>
          <p:cNvPr id="8" name="object 8"/>
          <p:cNvGraphicFramePr>
            <a:graphicFrameLocks noGrp="1"/>
          </p:cNvGraphicFramePr>
          <p:nvPr/>
        </p:nvGraphicFramePr>
        <p:xfrm>
          <a:off x="2577608" y="3665743"/>
          <a:ext cx="962977" cy="1776221"/>
        </p:xfrm>
        <a:graphic>
          <a:graphicData uri="http://schemas.openxmlformats.org/drawingml/2006/table">
            <a:tbl>
              <a:tblPr firstRow="1" bandRow="1">
                <a:tableStyleId>{2D5ABB26-0587-4C30-8999-92F81FD0307C}</a:tableStyleId>
              </a:tblPr>
              <a:tblGrid>
                <a:gridCol w="320993">
                  <a:extLst>
                    <a:ext uri="{9D8B030D-6E8A-4147-A177-3AD203B41FA5}">
                      <a16:colId xmlns:a16="http://schemas.microsoft.com/office/drawing/2014/main" val="20000"/>
                    </a:ext>
                  </a:extLst>
                </a:gridCol>
                <a:gridCol w="160972">
                  <a:extLst>
                    <a:ext uri="{9D8B030D-6E8A-4147-A177-3AD203B41FA5}">
                      <a16:colId xmlns:a16="http://schemas.microsoft.com/office/drawing/2014/main" val="20001"/>
                    </a:ext>
                  </a:extLst>
                </a:gridCol>
                <a:gridCol w="351949">
                  <a:extLst>
                    <a:ext uri="{9D8B030D-6E8A-4147-A177-3AD203B41FA5}">
                      <a16:colId xmlns:a16="http://schemas.microsoft.com/office/drawing/2014/main" val="20002"/>
                    </a:ext>
                  </a:extLst>
                </a:gridCol>
                <a:gridCol w="129063">
                  <a:extLst>
                    <a:ext uri="{9D8B030D-6E8A-4147-A177-3AD203B41FA5}">
                      <a16:colId xmlns:a16="http://schemas.microsoft.com/office/drawing/2014/main" val="20003"/>
                    </a:ext>
                  </a:extLst>
                </a:gridCol>
              </a:tblGrid>
              <a:tr h="560069">
                <a:tc gridSpan="2">
                  <a:txBody>
                    <a:bodyPr/>
                    <a:lstStyle/>
                    <a:p>
                      <a:pPr>
                        <a:lnSpc>
                          <a:spcPct val="100000"/>
                        </a:lnSpc>
                      </a:pPr>
                      <a:endParaRPr sz="2200">
                        <a:latin typeface="Times New Roman"/>
                        <a:cs typeface="Times New Roman"/>
                      </a:endParaRPr>
                    </a:p>
                  </a:txBody>
                  <a:tcPr marL="0" marR="0" marT="0" marB="0">
                    <a:lnL w="28575">
                      <a:solidFill>
                        <a:srgbClr val="FFFF00"/>
                      </a:solidFill>
                      <a:prstDash val="solid"/>
                    </a:lnL>
                    <a:lnR w="28575">
                      <a:solidFill>
                        <a:srgbClr val="FFFF00"/>
                      </a:solidFill>
                      <a:prstDash val="solid"/>
                    </a:lnR>
                    <a:lnT w="28575">
                      <a:solidFill>
                        <a:srgbClr val="FFFF00"/>
                      </a:solidFill>
                      <a:prstDash val="solid"/>
                    </a:lnT>
                  </a:tcPr>
                </a:tc>
                <a:tc hMerge="1">
                  <a:txBody>
                    <a:bodyPr/>
                    <a:lstStyle/>
                    <a:p>
                      <a:endParaRPr/>
                    </a:p>
                  </a:txBody>
                  <a:tcPr marL="0" marR="0" marT="0" marB="0"/>
                </a:tc>
                <a:tc gridSpan="2">
                  <a:txBody>
                    <a:bodyPr/>
                    <a:lstStyle/>
                    <a:p>
                      <a:pPr>
                        <a:lnSpc>
                          <a:spcPct val="100000"/>
                        </a:lnSpc>
                      </a:pPr>
                      <a:endParaRPr sz="2200">
                        <a:latin typeface="Times New Roman"/>
                        <a:cs typeface="Times New Roman"/>
                      </a:endParaRPr>
                    </a:p>
                  </a:txBody>
                  <a:tcPr marL="0" marR="0" marT="0" marB="0">
                    <a:lnL w="28575">
                      <a:solidFill>
                        <a:srgbClr val="FFFF00"/>
                      </a:solidFill>
                      <a:prstDash val="solid"/>
                    </a:lnL>
                    <a:lnR w="28575">
                      <a:solidFill>
                        <a:srgbClr val="FFFF00"/>
                      </a:solidFill>
                      <a:prstDash val="solid"/>
                    </a:lnR>
                    <a:lnT w="28575">
                      <a:solidFill>
                        <a:srgbClr val="FFFF00"/>
                      </a:solidFill>
                      <a:prstDash val="solid"/>
                    </a:lnT>
                  </a:tcPr>
                </a:tc>
                <a:tc hMerge="1">
                  <a:txBody>
                    <a:bodyPr/>
                    <a:lstStyle/>
                    <a:p>
                      <a:endParaRPr/>
                    </a:p>
                  </a:txBody>
                  <a:tcPr marL="0" marR="0" marT="0" marB="0"/>
                </a:tc>
                <a:extLst>
                  <a:ext uri="{0D108BD9-81ED-4DB2-BD59-A6C34878D82A}">
                    <a16:rowId xmlns:a16="http://schemas.microsoft.com/office/drawing/2014/main" val="10000"/>
                  </a:ext>
                </a:extLst>
              </a:tr>
              <a:tr h="323183">
                <a:tc>
                  <a:txBody>
                    <a:bodyPr/>
                    <a:lstStyle/>
                    <a:p>
                      <a:pPr>
                        <a:lnSpc>
                          <a:spcPct val="100000"/>
                        </a:lnSpc>
                      </a:pPr>
                      <a:endParaRPr sz="2000">
                        <a:latin typeface="Times New Roman"/>
                        <a:cs typeface="Times New Roman"/>
                      </a:endParaRPr>
                    </a:p>
                  </a:txBody>
                  <a:tcPr marL="0" marR="0" marT="0" marB="0">
                    <a:lnL w="28575">
                      <a:solidFill>
                        <a:srgbClr val="FFFF00"/>
                      </a:solidFill>
                      <a:prstDash val="solid"/>
                    </a:lnL>
                    <a:lnR w="28575">
                      <a:solidFill>
                        <a:srgbClr val="00FFFF"/>
                      </a:solidFill>
                      <a:prstDash val="solid"/>
                    </a:lnR>
                    <a:lnB w="53975">
                      <a:solidFill>
                        <a:srgbClr val="FFFF00"/>
                      </a:solidFill>
                      <a:prstDash val="solid"/>
                    </a:lnB>
                  </a:tcPr>
                </a:tc>
                <a:tc>
                  <a:txBody>
                    <a:bodyPr/>
                    <a:lstStyle/>
                    <a:p>
                      <a:pPr>
                        <a:lnSpc>
                          <a:spcPct val="100000"/>
                        </a:lnSpc>
                      </a:pPr>
                      <a:endParaRPr sz="2000">
                        <a:latin typeface="Times New Roman"/>
                        <a:cs typeface="Times New Roman"/>
                      </a:endParaRPr>
                    </a:p>
                  </a:txBody>
                  <a:tcPr marL="0" marR="0" marT="0" marB="0">
                    <a:lnL w="28575">
                      <a:solidFill>
                        <a:srgbClr val="00FFFF"/>
                      </a:solidFill>
                      <a:prstDash val="solid"/>
                    </a:lnL>
                    <a:lnR w="28575">
                      <a:solidFill>
                        <a:srgbClr val="FFFF00"/>
                      </a:solidFill>
                      <a:prstDash val="solid"/>
                    </a:lnR>
                    <a:lnT w="28575">
                      <a:solidFill>
                        <a:srgbClr val="00FFFF"/>
                      </a:solidFill>
                      <a:prstDash val="solid"/>
                    </a:lnT>
                    <a:lnB w="53975">
                      <a:solidFill>
                        <a:srgbClr val="FFFF00"/>
                      </a:solidFill>
                      <a:prstDash val="solid"/>
                    </a:lnB>
                  </a:tcPr>
                </a:tc>
                <a:tc>
                  <a:txBody>
                    <a:bodyPr/>
                    <a:lstStyle/>
                    <a:p>
                      <a:pPr>
                        <a:lnSpc>
                          <a:spcPct val="100000"/>
                        </a:lnSpc>
                      </a:pPr>
                      <a:endParaRPr sz="2000">
                        <a:latin typeface="Times New Roman"/>
                        <a:cs typeface="Times New Roman"/>
                      </a:endParaRPr>
                    </a:p>
                  </a:txBody>
                  <a:tcPr marL="0" marR="0" marT="0" marB="0">
                    <a:lnL w="28575">
                      <a:solidFill>
                        <a:srgbClr val="FFFF00"/>
                      </a:solidFill>
                      <a:prstDash val="solid"/>
                    </a:lnL>
                    <a:lnR w="28575">
                      <a:solidFill>
                        <a:srgbClr val="00FFFF"/>
                      </a:solidFill>
                      <a:prstDash val="solid"/>
                    </a:lnR>
                    <a:lnB w="53975">
                      <a:solidFill>
                        <a:srgbClr val="FFFF00"/>
                      </a:solidFill>
                      <a:prstDash val="solid"/>
                    </a:lnB>
                  </a:tcPr>
                </a:tc>
                <a:tc>
                  <a:txBody>
                    <a:bodyPr/>
                    <a:lstStyle/>
                    <a:p>
                      <a:pPr>
                        <a:lnSpc>
                          <a:spcPct val="100000"/>
                        </a:lnSpc>
                      </a:pPr>
                      <a:endParaRPr sz="2000">
                        <a:latin typeface="Times New Roman"/>
                        <a:cs typeface="Times New Roman"/>
                      </a:endParaRPr>
                    </a:p>
                  </a:txBody>
                  <a:tcPr marL="0" marR="0" marT="0" marB="0">
                    <a:lnL w="28575">
                      <a:solidFill>
                        <a:srgbClr val="00FFFF"/>
                      </a:solidFill>
                      <a:prstDash val="solid"/>
                    </a:lnL>
                    <a:lnR w="28575">
                      <a:solidFill>
                        <a:srgbClr val="FFFF00"/>
                      </a:solidFill>
                      <a:prstDash val="solid"/>
                    </a:lnR>
                    <a:lnB w="53975">
                      <a:solidFill>
                        <a:srgbClr val="FFFF00"/>
                      </a:solidFill>
                      <a:prstDash val="solid"/>
                    </a:lnB>
                  </a:tcPr>
                </a:tc>
                <a:extLst>
                  <a:ext uri="{0D108BD9-81ED-4DB2-BD59-A6C34878D82A}">
                    <a16:rowId xmlns:a16="http://schemas.microsoft.com/office/drawing/2014/main" val="10001"/>
                  </a:ext>
                </a:extLst>
              </a:tr>
              <a:tr h="163735">
                <a:tc>
                  <a:txBody>
                    <a:bodyPr/>
                    <a:lstStyle/>
                    <a:p>
                      <a:pPr>
                        <a:lnSpc>
                          <a:spcPct val="100000"/>
                        </a:lnSpc>
                      </a:pPr>
                      <a:endParaRPr sz="1000">
                        <a:latin typeface="Times New Roman"/>
                        <a:cs typeface="Times New Roman"/>
                      </a:endParaRPr>
                    </a:p>
                  </a:txBody>
                  <a:tcPr marL="0" marR="0" marT="0" marB="0">
                    <a:lnL w="28575">
                      <a:solidFill>
                        <a:srgbClr val="FFFF00"/>
                      </a:solidFill>
                      <a:prstDash val="solid"/>
                    </a:lnL>
                    <a:lnR w="28575">
                      <a:solidFill>
                        <a:srgbClr val="00FFFF"/>
                      </a:solidFill>
                      <a:prstDash val="solid"/>
                    </a:lnR>
                    <a:lnT w="53975">
                      <a:solidFill>
                        <a:srgbClr val="FFFF00"/>
                      </a:solidFill>
                      <a:prstDash val="solid"/>
                    </a:lnT>
                  </a:tcPr>
                </a:tc>
                <a:tc>
                  <a:txBody>
                    <a:bodyPr/>
                    <a:lstStyle/>
                    <a:p>
                      <a:pPr>
                        <a:lnSpc>
                          <a:spcPct val="100000"/>
                        </a:lnSpc>
                      </a:pPr>
                      <a:endParaRPr sz="1000">
                        <a:latin typeface="Times New Roman"/>
                        <a:cs typeface="Times New Roman"/>
                      </a:endParaRPr>
                    </a:p>
                  </a:txBody>
                  <a:tcPr marL="0" marR="0" marT="0" marB="0">
                    <a:lnL w="28575">
                      <a:solidFill>
                        <a:srgbClr val="00FFFF"/>
                      </a:solidFill>
                      <a:prstDash val="solid"/>
                    </a:lnL>
                    <a:lnR w="28575">
                      <a:solidFill>
                        <a:srgbClr val="FFFF00"/>
                      </a:solidFill>
                      <a:prstDash val="solid"/>
                    </a:lnR>
                    <a:lnT w="53975">
                      <a:solidFill>
                        <a:srgbClr val="FFFF00"/>
                      </a:solidFill>
                      <a:prstDash val="solid"/>
                    </a:lnT>
                    <a:lnB w="28575">
                      <a:solidFill>
                        <a:srgbClr val="00FFFF"/>
                      </a:solidFill>
                      <a:prstDash val="solid"/>
                    </a:lnB>
                  </a:tcPr>
                </a:tc>
                <a:tc>
                  <a:txBody>
                    <a:bodyPr/>
                    <a:lstStyle/>
                    <a:p>
                      <a:pPr>
                        <a:lnSpc>
                          <a:spcPct val="100000"/>
                        </a:lnSpc>
                      </a:pPr>
                      <a:endParaRPr sz="1000">
                        <a:latin typeface="Times New Roman"/>
                        <a:cs typeface="Times New Roman"/>
                      </a:endParaRPr>
                    </a:p>
                  </a:txBody>
                  <a:tcPr marL="0" marR="0" marT="0" marB="0">
                    <a:lnL w="28575">
                      <a:solidFill>
                        <a:srgbClr val="FFFF00"/>
                      </a:solidFill>
                      <a:prstDash val="solid"/>
                    </a:lnL>
                    <a:lnR w="28575">
                      <a:solidFill>
                        <a:srgbClr val="00FFFF"/>
                      </a:solidFill>
                      <a:prstDash val="solid"/>
                    </a:lnR>
                    <a:lnT w="53975">
                      <a:solidFill>
                        <a:srgbClr val="FFFF00"/>
                      </a:solidFill>
                      <a:prstDash val="solid"/>
                    </a:lnT>
                    <a:lnB w="28575">
                      <a:solidFill>
                        <a:srgbClr val="00FFFF"/>
                      </a:solidFill>
                      <a:prstDash val="solid"/>
                    </a:lnB>
                  </a:tcPr>
                </a:tc>
                <a:tc>
                  <a:txBody>
                    <a:bodyPr/>
                    <a:lstStyle/>
                    <a:p>
                      <a:pPr>
                        <a:lnSpc>
                          <a:spcPct val="100000"/>
                        </a:lnSpc>
                      </a:pPr>
                      <a:endParaRPr sz="1000">
                        <a:latin typeface="Times New Roman"/>
                        <a:cs typeface="Times New Roman"/>
                      </a:endParaRPr>
                    </a:p>
                  </a:txBody>
                  <a:tcPr marL="0" marR="0" marT="0" marB="0">
                    <a:lnL w="28575">
                      <a:solidFill>
                        <a:srgbClr val="00FFFF"/>
                      </a:solidFill>
                      <a:prstDash val="solid"/>
                    </a:lnL>
                    <a:lnR w="28575">
                      <a:solidFill>
                        <a:srgbClr val="FFFF00"/>
                      </a:solidFill>
                      <a:prstDash val="solid"/>
                    </a:lnR>
                    <a:lnT w="53975">
                      <a:solidFill>
                        <a:srgbClr val="FFFF00"/>
                      </a:solidFill>
                      <a:prstDash val="solid"/>
                    </a:lnT>
                  </a:tcPr>
                </a:tc>
                <a:extLst>
                  <a:ext uri="{0D108BD9-81ED-4DB2-BD59-A6C34878D82A}">
                    <a16:rowId xmlns:a16="http://schemas.microsoft.com/office/drawing/2014/main" val="10002"/>
                  </a:ext>
                </a:extLst>
              </a:tr>
              <a:tr h="729234">
                <a:tc gridSpan="2">
                  <a:txBody>
                    <a:bodyPr/>
                    <a:lstStyle/>
                    <a:p>
                      <a:pPr>
                        <a:lnSpc>
                          <a:spcPct val="100000"/>
                        </a:lnSpc>
                      </a:pPr>
                      <a:endParaRPr sz="2200">
                        <a:latin typeface="Times New Roman"/>
                        <a:cs typeface="Times New Roman"/>
                      </a:endParaRPr>
                    </a:p>
                  </a:txBody>
                  <a:tcPr marL="0" marR="0" marT="0" marB="0">
                    <a:lnL w="28575">
                      <a:solidFill>
                        <a:srgbClr val="FFFF00"/>
                      </a:solidFill>
                      <a:prstDash val="solid"/>
                    </a:lnL>
                    <a:lnR w="28575">
                      <a:solidFill>
                        <a:srgbClr val="FFFF00"/>
                      </a:solidFill>
                      <a:prstDash val="solid"/>
                    </a:lnR>
                    <a:lnB w="28575">
                      <a:solidFill>
                        <a:srgbClr val="FFFF00"/>
                      </a:solidFill>
                      <a:prstDash val="solid"/>
                    </a:lnB>
                  </a:tcPr>
                </a:tc>
                <a:tc hMerge="1">
                  <a:txBody>
                    <a:bodyPr/>
                    <a:lstStyle/>
                    <a:p>
                      <a:endParaRPr/>
                    </a:p>
                  </a:txBody>
                  <a:tcPr marL="0" marR="0" marT="0" marB="0"/>
                </a:tc>
                <a:tc gridSpan="2">
                  <a:txBody>
                    <a:bodyPr/>
                    <a:lstStyle/>
                    <a:p>
                      <a:pPr>
                        <a:lnSpc>
                          <a:spcPct val="100000"/>
                        </a:lnSpc>
                      </a:pPr>
                      <a:endParaRPr sz="2200">
                        <a:latin typeface="Times New Roman"/>
                        <a:cs typeface="Times New Roman"/>
                      </a:endParaRPr>
                    </a:p>
                  </a:txBody>
                  <a:tcPr marL="0" marR="0" marT="0" marB="0">
                    <a:lnL w="28575">
                      <a:solidFill>
                        <a:srgbClr val="FFFF00"/>
                      </a:solidFill>
                      <a:prstDash val="solid"/>
                    </a:lnL>
                    <a:lnR w="28575">
                      <a:solidFill>
                        <a:srgbClr val="FFFF00"/>
                      </a:solidFill>
                      <a:prstDash val="solid"/>
                    </a:lnR>
                    <a:lnT w="28575" cap="flat" cmpd="sng" algn="ctr">
                      <a:solidFill>
                        <a:srgbClr val="00FFFF"/>
                      </a:solidFill>
                      <a:prstDash val="solid"/>
                      <a:round/>
                      <a:headEnd type="none" w="med" len="med"/>
                      <a:tailEnd type="none" w="med" len="med"/>
                    </a:lnT>
                    <a:lnB w="28575">
                      <a:solidFill>
                        <a:srgbClr val="FFFF00"/>
                      </a:solidFill>
                      <a:prstDash val="solid"/>
                    </a:lnB>
                  </a:tcPr>
                </a:tc>
                <a:tc hMerge="1">
                  <a:txBody>
                    <a:bodyPr/>
                    <a:lstStyle/>
                    <a:p>
                      <a:endParaRPr/>
                    </a:p>
                  </a:txBody>
                  <a:tcPr marL="0" marR="0" marT="0" marB="0"/>
                </a:tc>
                <a:extLst>
                  <a:ext uri="{0D108BD9-81ED-4DB2-BD59-A6C34878D82A}">
                    <a16:rowId xmlns:a16="http://schemas.microsoft.com/office/drawing/2014/main" val="10003"/>
                  </a:ext>
                </a:extLst>
              </a:tr>
            </a:tbl>
          </a:graphicData>
        </a:graphic>
      </p:graphicFrame>
      <p:sp>
        <p:nvSpPr>
          <p:cNvPr id="9" name="Title 1">
            <a:extLst>
              <a:ext uri="{FF2B5EF4-FFF2-40B4-BE49-F238E27FC236}">
                <a16:creationId xmlns:a16="http://schemas.microsoft.com/office/drawing/2014/main" id="{DDB60624-84A5-B4A0-D134-968E8C3E7ADF}"/>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10" name="Picture 2" descr="E:\NIET\Project\xLogo11.png.pagespeed.ic.pydHLuCQEZ.png">
            <a:extLst>
              <a:ext uri="{FF2B5EF4-FFF2-40B4-BE49-F238E27FC236}">
                <a16:creationId xmlns:a16="http://schemas.microsoft.com/office/drawing/2014/main" id="{A42F8F8E-3BAF-1BE0-F355-C096D5EC167B}"/>
              </a:ext>
            </a:extLst>
          </p:cNvPr>
          <p:cNvPicPr>
            <a:picLocks noChangeAspect="1" noChangeArrowheads="1"/>
          </p:cNvPicPr>
          <p:nvPr/>
        </p:nvPicPr>
        <p:blipFill>
          <a:blip r:embed="rId5"/>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24700512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7768" y="957834"/>
            <a:ext cx="3245549" cy="921830"/>
          </a:xfrm>
          <a:prstGeom prst="rect">
            <a:avLst/>
          </a:prstGeom>
        </p:spPr>
      </p:pic>
      <p:sp>
        <p:nvSpPr>
          <p:cNvPr id="3" name="object 3"/>
          <p:cNvSpPr txBox="1">
            <a:spLocks noGrp="1"/>
          </p:cNvSpPr>
          <p:nvPr>
            <p:ph type="title"/>
          </p:nvPr>
        </p:nvSpPr>
        <p:spPr>
          <a:xfrm>
            <a:off x="687705" y="1057107"/>
            <a:ext cx="2637472" cy="517449"/>
          </a:xfrm>
          <a:prstGeom prst="rect">
            <a:avLst/>
          </a:prstGeom>
        </p:spPr>
        <p:txBody>
          <a:bodyPr vert="horz" wrap="square" lIns="0" tIns="9525" rIns="0" bIns="0" rtlCol="0" anchor="ctr">
            <a:spAutoFit/>
          </a:bodyPr>
          <a:lstStyle/>
          <a:p>
            <a:pPr marL="9525">
              <a:lnSpc>
                <a:spcPct val="100000"/>
              </a:lnSpc>
              <a:spcBef>
                <a:spcPts val="75"/>
              </a:spcBef>
            </a:pPr>
            <a:r>
              <a:rPr spc="-120" dirty="0">
                <a:solidFill>
                  <a:srgbClr val="000000"/>
                </a:solidFill>
              </a:rPr>
              <a:t>Y</a:t>
            </a:r>
            <a:r>
              <a:rPr spc="-30" dirty="0">
                <a:solidFill>
                  <a:srgbClr val="000000"/>
                </a:solidFill>
              </a:rPr>
              <a:t>O</a:t>
            </a:r>
            <a:r>
              <a:rPr spc="-109" dirty="0">
                <a:solidFill>
                  <a:srgbClr val="000000"/>
                </a:solidFill>
              </a:rPr>
              <a:t>L</a:t>
            </a:r>
            <a:r>
              <a:rPr dirty="0">
                <a:solidFill>
                  <a:srgbClr val="000000"/>
                </a:solidFill>
              </a:rPr>
              <a:t>O</a:t>
            </a:r>
            <a:r>
              <a:rPr spc="-83" dirty="0">
                <a:solidFill>
                  <a:srgbClr val="000000"/>
                </a:solidFill>
              </a:rPr>
              <a:t> </a:t>
            </a:r>
            <a:r>
              <a:rPr spc="-26" dirty="0">
                <a:solidFill>
                  <a:srgbClr val="000000"/>
                </a:solidFill>
              </a:rPr>
              <a:t>A</a:t>
            </a:r>
            <a:r>
              <a:rPr spc="-11" dirty="0">
                <a:solidFill>
                  <a:srgbClr val="000000"/>
                </a:solidFill>
              </a:rPr>
              <a:t>l</a:t>
            </a:r>
            <a:r>
              <a:rPr spc="-38" dirty="0">
                <a:solidFill>
                  <a:srgbClr val="000000"/>
                </a:solidFill>
              </a:rPr>
              <a:t>g</a:t>
            </a:r>
            <a:r>
              <a:rPr spc="-34" dirty="0">
                <a:solidFill>
                  <a:srgbClr val="000000"/>
                </a:solidFill>
              </a:rPr>
              <a:t>o</a:t>
            </a:r>
            <a:r>
              <a:rPr spc="-23" dirty="0">
                <a:solidFill>
                  <a:srgbClr val="000000"/>
                </a:solidFill>
              </a:rPr>
              <a:t>rit</a:t>
            </a:r>
            <a:r>
              <a:rPr spc="-34" dirty="0">
                <a:solidFill>
                  <a:srgbClr val="000000"/>
                </a:solidFill>
              </a:rPr>
              <a:t>h</a:t>
            </a:r>
            <a:r>
              <a:rPr dirty="0">
                <a:solidFill>
                  <a:srgbClr val="000000"/>
                </a:solidFill>
              </a:rPr>
              <a:t>m</a:t>
            </a:r>
            <a:endParaRPr/>
          </a:p>
        </p:txBody>
      </p:sp>
      <p:pic>
        <p:nvPicPr>
          <p:cNvPr id="4" name="object 4"/>
          <p:cNvPicPr/>
          <p:nvPr/>
        </p:nvPicPr>
        <p:blipFill>
          <a:blip r:embed="rId3" cstate="print"/>
          <a:stretch>
            <a:fillRect/>
          </a:stretch>
        </p:blipFill>
        <p:spPr>
          <a:xfrm>
            <a:off x="656081" y="1865478"/>
            <a:ext cx="6911187" cy="3675768"/>
          </a:xfrm>
          <a:prstGeom prst="rect">
            <a:avLst/>
          </a:prstGeom>
        </p:spPr>
      </p:pic>
      <p:graphicFrame>
        <p:nvGraphicFramePr>
          <p:cNvPr id="5" name="object 5"/>
          <p:cNvGraphicFramePr>
            <a:graphicFrameLocks noGrp="1"/>
          </p:cNvGraphicFramePr>
          <p:nvPr/>
        </p:nvGraphicFramePr>
        <p:xfrm>
          <a:off x="6370081" y="3357134"/>
          <a:ext cx="1461610" cy="1920239"/>
        </p:xfrm>
        <a:graphic>
          <a:graphicData uri="http://schemas.openxmlformats.org/drawingml/2006/table">
            <a:tbl>
              <a:tblPr firstRow="1" bandRow="1">
                <a:tableStyleId>{2D5ABB26-0587-4C30-8999-92F81FD0307C}</a:tableStyleId>
              </a:tblPr>
              <a:tblGrid>
                <a:gridCol w="730091">
                  <a:extLst>
                    <a:ext uri="{9D8B030D-6E8A-4147-A177-3AD203B41FA5}">
                      <a16:colId xmlns:a16="http://schemas.microsoft.com/office/drawing/2014/main" val="20000"/>
                    </a:ext>
                  </a:extLst>
                </a:gridCol>
                <a:gridCol w="731519">
                  <a:extLst>
                    <a:ext uri="{9D8B030D-6E8A-4147-A177-3AD203B41FA5}">
                      <a16:colId xmlns:a16="http://schemas.microsoft.com/office/drawing/2014/main" val="20001"/>
                    </a:ext>
                  </a:extLst>
                </a:gridCol>
              </a:tblGrid>
              <a:tr h="960119">
                <a:tc>
                  <a:txBody>
                    <a:bodyPr/>
                    <a:lstStyle/>
                    <a:p>
                      <a:pPr>
                        <a:lnSpc>
                          <a:spcPct val="100000"/>
                        </a:lnSpc>
                      </a:pPr>
                      <a:endParaRPr sz="2700">
                        <a:latin typeface="Times New Roman"/>
                        <a:cs typeface="Times New Roman"/>
                      </a:endParaRPr>
                    </a:p>
                  </a:txBody>
                  <a:tcPr marL="0" marR="0" marT="0" marB="0">
                    <a:lnL w="28575">
                      <a:solidFill>
                        <a:srgbClr val="00AF50"/>
                      </a:solidFill>
                      <a:prstDash val="solid"/>
                    </a:lnL>
                    <a:lnR w="38100">
                      <a:solidFill>
                        <a:srgbClr val="4471C4"/>
                      </a:solidFill>
                      <a:prstDash val="solid"/>
                    </a:lnR>
                    <a:lnT w="28575">
                      <a:solidFill>
                        <a:srgbClr val="00AF50"/>
                      </a:solidFill>
                      <a:prstDash val="solid"/>
                    </a:lnT>
                    <a:lnB w="28575">
                      <a:solidFill>
                        <a:srgbClr val="4471C4"/>
                      </a:solidFill>
                      <a:prstDash val="solid"/>
                    </a:lnB>
                  </a:tcPr>
                </a:tc>
                <a:tc>
                  <a:txBody>
                    <a:bodyPr/>
                    <a:lstStyle/>
                    <a:p>
                      <a:pPr>
                        <a:lnSpc>
                          <a:spcPct val="100000"/>
                        </a:lnSpc>
                      </a:pPr>
                      <a:endParaRPr sz="2700">
                        <a:latin typeface="Times New Roman"/>
                        <a:cs typeface="Times New Roman"/>
                      </a:endParaRPr>
                    </a:p>
                  </a:txBody>
                  <a:tcPr marL="0" marR="0" marT="0" marB="0">
                    <a:lnL w="38100">
                      <a:solidFill>
                        <a:srgbClr val="4471C4"/>
                      </a:solidFill>
                      <a:prstDash val="solid"/>
                    </a:lnL>
                    <a:lnR w="28575">
                      <a:solidFill>
                        <a:srgbClr val="00AF50"/>
                      </a:solidFill>
                      <a:prstDash val="solid"/>
                    </a:lnR>
                    <a:lnT w="28575">
                      <a:solidFill>
                        <a:srgbClr val="00AF50"/>
                      </a:solidFill>
                      <a:prstDash val="solid"/>
                    </a:lnT>
                    <a:lnB w="28575">
                      <a:solidFill>
                        <a:srgbClr val="4471C4"/>
                      </a:solidFill>
                      <a:prstDash val="solid"/>
                    </a:lnB>
                  </a:tcPr>
                </a:tc>
                <a:extLst>
                  <a:ext uri="{0D108BD9-81ED-4DB2-BD59-A6C34878D82A}">
                    <a16:rowId xmlns:a16="http://schemas.microsoft.com/office/drawing/2014/main" val="10000"/>
                  </a:ext>
                </a:extLst>
              </a:tr>
              <a:tr h="960120">
                <a:tc>
                  <a:txBody>
                    <a:bodyPr/>
                    <a:lstStyle/>
                    <a:p>
                      <a:pPr>
                        <a:lnSpc>
                          <a:spcPct val="100000"/>
                        </a:lnSpc>
                      </a:pPr>
                      <a:endParaRPr sz="2700">
                        <a:latin typeface="Times New Roman"/>
                        <a:cs typeface="Times New Roman"/>
                      </a:endParaRPr>
                    </a:p>
                  </a:txBody>
                  <a:tcPr marL="0" marR="0" marT="0" marB="0">
                    <a:lnL w="28575">
                      <a:solidFill>
                        <a:srgbClr val="00AF50"/>
                      </a:solidFill>
                      <a:prstDash val="solid"/>
                    </a:lnL>
                    <a:lnR w="38100">
                      <a:solidFill>
                        <a:srgbClr val="4471C4"/>
                      </a:solidFill>
                      <a:prstDash val="solid"/>
                    </a:lnR>
                    <a:lnT w="28575">
                      <a:solidFill>
                        <a:srgbClr val="4471C4"/>
                      </a:solidFill>
                      <a:prstDash val="solid"/>
                    </a:lnT>
                    <a:lnB w="28575">
                      <a:solidFill>
                        <a:srgbClr val="00AF50"/>
                      </a:solidFill>
                      <a:prstDash val="solid"/>
                    </a:lnB>
                  </a:tcPr>
                </a:tc>
                <a:tc>
                  <a:txBody>
                    <a:bodyPr/>
                    <a:lstStyle/>
                    <a:p>
                      <a:pPr marL="163830">
                        <a:lnSpc>
                          <a:spcPct val="100000"/>
                        </a:lnSpc>
                        <a:spcBef>
                          <a:spcPts val="459"/>
                        </a:spcBef>
                      </a:pPr>
                      <a:r>
                        <a:rPr sz="1700" spc="-5" dirty="0">
                          <a:latin typeface="Arial MT"/>
                          <a:cs typeface="Arial MT"/>
                        </a:rPr>
                        <a:t>(x,y)</a:t>
                      </a:r>
                      <a:endParaRPr sz="1700">
                        <a:latin typeface="Arial MT"/>
                        <a:cs typeface="Arial MT"/>
                      </a:endParaRPr>
                    </a:p>
                  </a:txBody>
                  <a:tcPr marL="0" marR="0" marT="43814" marB="0">
                    <a:lnL w="38100">
                      <a:solidFill>
                        <a:srgbClr val="4471C4"/>
                      </a:solidFill>
                      <a:prstDash val="solid"/>
                    </a:lnL>
                    <a:lnR w="28575">
                      <a:solidFill>
                        <a:srgbClr val="00AF50"/>
                      </a:solidFill>
                      <a:prstDash val="solid"/>
                    </a:lnR>
                    <a:lnT w="28575">
                      <a:solidFill>
                        <a:srgbClr val="4471C4"/>
                      </a:solidFill>
                      <a:prstDash val="solid"/>
                    </a:lnT>
                    <a:lnB w="28575">
                      <a:solidFill>
                        <a:srgbClr val="00AF50"/>
                      </a:solidFill>
                      <a:prstDash val="solid"/>
                    </a:lnB>
                  </a:tcPr>
                </a:tc>
                <a:extLst>
                  <a:ext uri="{0D108BD9-81ED-4DB2-BD59-A6C34878D82A}">
                    <a16:rowId xmlns:a16="http://schemas.microsoft.com/office/drawing/2014/main" val="10001"/>
                  </a:ext>
                </a:extLst>
              </a:tr>
            </a:tbl>
          </a:graphicData>
        </a:graphic>
      </p:graphicFrame>
      <p:sp>
        <p:nvSpPr>
          <p:cNvPr id="6" name="object 6"/>
          <p:cNvSpPr txBox="1"/>
          <p:nvPr/>
        </p:nvSpPr>
        <p:spPr>
          <a:xfrm>
            <a:off x="8291132" y="4152385"/>
            <a:ext cx="135731" cy="263053"/>
          </a:xfrm>
          <a:prstGeom prst="rect">
            <a:avLst/>
          </a:prstGeom>
        </p:spPr>
        <p:txBody>
          <a:bodyPr vert="horz" wrap="square" lIns="0" tIns="9049" rIns="0" bIns="0" rtlCol="0">
            <a:spAutoFit/>
          </a:bodyPr>
          <a:lstStyle/>
          <a:p>
            <a:pPr marL="9525">
              <a:spcBef>
                <a:spcPts val="71"/>
              </a:spcBef>
            </a:pPr>
            <a:r>
              <a:rPr sz="1650" spc="-4" dirty="0">
                <a:latin typeface="Arial MT"/>
                <a:cs typeface="Arial MT"/>
              </a:rPr>
              <a:t>h</a:t>
            </a:r>
            <a:endParaRPr sz="1650">
              <a:latin typeface="Arial MT"/>
              <a:cs typeface="Arial MT"/>
            </a:endParaRPr>
          </a:p>
        </p:txBody>
      </p:sp>
      <p:sp>
        <p:nvSpPr>
          <p:cNvPr id="7" name="object 7"/>
          <p:cNvSpPr/>
          <p:nvPr/>
        </p:nvSpPr>
        <p:spPr>
          <a:xfrm>
            <a:off x="7896416" y="3398711"/>
            <a:ext cx="257175" cy="1844040"/>
          </a:xfrm>
          <a:custGeom>
            <a:avLst/>
            <a:gdLst/>
            <a:ahLst/>
            <a:cxnLst/>
            <a:rect l="l" t="t" r="r" b="b"/>
            <a:pathLst>
              <a:path w="342900" h="2458720">
                <a:moveTo>
                  <a:pt x="0" y="0"/>
                </a:moveTo>
                <a:lnTo>
                  <a:pt x="66758" y="2250"/>
                </a:lnTo>
                <a:lnTo>
                  <a:pt x="121253" y="8382"/>
                </a:lnTo>
                <a:lnTo>
                  <a:pt x="157984" y="17466"/>
                </a:lnTo>
                <a:lnTo>
                  <a:pt x="171450" y="28575"/>
                </a:lnTo>
                <a:lnTo>
                  <a:pt x="171450" y="1200531"/>
                </a:lnTo>
                <a:lnTo>
                  <a:pt x="184915" y="1211639"/>
                </a:lnTo>
                <a:lnTo>
                  <a:pt x="221646" y="1220724"/>
                </a:lnTo>
                <a:lnTo>
                  <a:pt x="276141" y="1226855"/>
                </a:lnTo>
                <a:lnTo>
                  <a:pt x="342900" y="1229106"/>
                </a:lnTo>
                <a:lnTo>
                  <a:pt x="276141" y="1231356"/>
                </a:lnTo>
                <a:lnTo>
                  <a:pt x="221646" y="1237488"/>
                </a:lnTo>
                <a:lnTo>
                  <a:pt x="184915" y="1246572"/>
                </a:lnTo>
                <a:lnTo>
                  <a:pt x="171450" y="1257681"/>
                </a:lnTo>
                <a:lnTo>
                  <a:pt x="171450" y="2429637"/>
                </a:lnTo>
                <a:lnTo>
                  <a:pt x="157984" y="2440761"/>
                </a:lnTo>
                <a:lnTo>
                  <a:pt x="121253" y="2449844"/>
                </a:lnTo>
                <a:lnTo>
                  <a:pt x="66758" y="2455967"/>
                </a:lnTo>
                <a:lnTo>
                  <a:pt x="0" y="2458212"/>
                </a:lnTo>
              </a:path>
            </a:pathLst>
          </a:custGeom>
          <a:ln w="19050">
            <a:solidFill>
              <a:srgbClr val="0000FF"/>
            </a:solidFill>
          </a:ln>
        </p:spPr>
        <p:txBody>
          <a:bodyPr wrap="square" lIns="0" tIns="0" rIns="0" bIns="0" rtlCol="0"/>
          <a:lstStyle/>
          <a:p>
            <a:endParaRPr sz="1350"/>
          </a:p>
        </p:txBody>
      </p:sp>
      <p:sp>
        <p:nvSpPr>
          <p:cNvPr id="8" name="object 8"/>
          <p:cNvSpPr/>
          <p:nvPr/>
        </p:nvSpPr>
        <p:spPr>
          <a:xfrm>
            <a:off x="6479095" y="3060383"/>
            <a:ext cx="1262063" cy="288131"/>
          </a:xfrm>
          <a:custGeom>
            <a:avLst/>
            <a:gdLst/>
            <a:ahLst/>
            <a:cxnLst/>
            <a:rect l="l" t="t" r="r" b="b"/>
            <a:pathLst>
              <a:path w="1682750" h="384175">
                <a:moveTo>
                  <a:pt x="0" y="384048"/>
                </a:moveTo>
                <a:lnTo>
                  <a:pt x="2518" y="309306"/>
                </a:lnTo>
                <a:lnTo>
                  <a:pt x="9382" y="248269"/>
                </a:lnTo>
                <a:lnTo>
                  <a:pt x="19556" y="207115"/>
                </a:lnTo>
                <a:lnTo>
                  <a:pt x="32003" y="192024"/>
                </a:lnTo>
                <a:lnTo>
                  <a:pt x="809244" y="192024"/>
                </a:lnTo>
                <a:lnTo>
                  <a:pt x="821691" y="176932"/>
                </a:lnTo>
                <a:lnTo>
                  <a:pt x="831865" y="135778"/>
                </a:lnTo>
                <a:lnTo>
                  <a:pt x="838729" y="74741"/>
                </a:lnTo>
                <a:lnTo>
                  <a:pt x="841248" y="0"/>
                </a:lnTo>
                <a:lnTo>
                  <a:pt x="843766" y="74741"/>
                </a:lnTo>
                <a:lnTo>
                  <a:pt x="850630" y="135778"/>
                </a:lnTo>
                <a:lnTo>
                  <a:pt x="860804" y="176932"/>
                </a:lnTo>
                <a:lnTo>
                  <a:pt x="873251" y="192024"/>
                </a:lnTo>
                <a:lnTo>
                  <a:pt x="1650491" y="192024"/>
                </a:lnTo>
                <a:lnTo>
                  <a:pt x="1662939" y="207115"/>
                </a:lnTo>
                <a:lnTo>
                  <a:pt x="1673113" y="248269"/>
                </a:lnTo>
                <a:lnTo>
                  <a:pt x="1679977" y="309306"/>
                </a:lnTo>
                <a:lnTo>
                  <a:pt x="1682496" y="384048"/>
                </a:lnTo>
              </a:path>
            </a:pathLst>
          </a:custGeom>
          <a:ln w="19050">
            <a:solidFill>
              <a:srgbClr val="0000FF"/>
            </a:solidFill>
          </a:ln>
        </p:spPr>
        <p:txBody>
          <a:bodyPr wrap="square" lIns="0" tIns="0" rIns="0" bIns="0" rtlCol="0"/>
          <a:lstStyle/>
          <a:p>
            <a:endParaRPr sz="1350"/>
          </a:p>
        </p:txBody>
      </p:sp>
      <p:sp>
        <p:nvSpPr>
          <p:cNvPr id="9" name="object 9"/>
          <p:cNvSpPr txBox="1"/>
          <p:nvPr/>
        </p:nvSpPr>
        <p:spPr>
          <a:xfrm>
            <a:off x="7028879" y="2706909"/>
            <a:ext cx="170497" cy="263053"/>
          </a:xfrm>
          <a:prstGeom prst="rect">
            <a:avLst/>
          </a:prstGeom>
        </p:spPr>
        <p:txBody>
          <a:bodyPr vert="horz" wrap="square" lIns="0" tIns="9049" rIns="0" bIns="0" rtlCol="0">
            <a:spAutoFit/>
          </a:bodyPr>
          <a:lstStyle/>
          <a:p>
            <a:pPr marL="9525">
              <a:spcBef>
                <a:spcPts val="71"/>
              </a:spcBef>
            </a:pPr>
            <a:r>
              <a:rPr sz="1650" spc="-4" dirty="0">
                <a:latin typeface="Arial MT"/>
                <a:cs typeface="Arial MT"/>
              </a:rPr>
              <a:t>w</a:t>
            </a:r>
            <a:endParaRPr sz="1650">
              <a:latin typeface="Arial MT"/>
              <a:cs typeface="Arial MT"/>
            </a:endParaRPr>
          </a:p>
        </p:txBody>
      </p:sp>
      <p:sp>
        <p:nvSpPr>
          <p:cNvPr id="10" name="Title 1">
            <a:extLst>
              <a:ext uri="{FF2B5EF4-FFF2-40B4-BE49-F238E27FC236}">
                <a16:creationId xmlns:a16="http://schemas.microsoft.com/office/drawing/2014/main" id="{5D13DE09-A599-3695-5749-0D9F21254C86}"/>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11" name="Picture 2" descr="E:\NIET\Project\xLogo11.png.pagespeed.ic.pydHLuCQEZ.png">
            <a:extLst>
              <a:ext uri="{FF2B5EF4-FFF2-40B4-BE49-F238E27FC236}">
                <a16:creationId xmlns:a16="http://schemas.microsoft.com/office/drawing/2014/main" id="{E42046AF-7B09-62E5-7783-EEE0ED3748A1}"/>
              </a:ext>
            </a:extLst>
          </p:cNvPr>
          <p:cNvPicPr>
            <a:picLocks noChangeAspect="1" noChangeArrowheads="1"/>
          </p:cNvPicPr>
          <p:nvPr/>
        </p:nvPicPr>
        <p:blipFill>
          <a:blip r:embed="rId4"/>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347187610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7768" y="957834"/>
            <a:ext cx="3245549" cy="921830"/>
          </a:xfrm>
          <a:prstGeom prst="rect">
            <a:avLst/>
          </a:prstGeom>
        </p:spPr>
      </p:pic>
      <p:sp>
        <p:nvSpPr>
          <p:cNvPr id="3" name="object 3"/>
          <p:cNvSpPr txBox="1">
            <a:spLocks noGrp="1"/>
          </p:cNvSpPr>
          <p:nvPr>
            <p:ph type="title"/>
          </p:nvPr>
        </p:nvSpPr>
        <p:spPr>
          <a:xfrm>
            <a:off x="687705" y="1057107"/>
            <a:ext cx="2637472" cy="517449"/>
          </a:xfrm>
          <a:prstGeom prst="rect">
            <a:avLst/>
          </a:prstGeom>
        </p:spPr>
        <p:txBody>
          <a:bodyPr vert="horz" wrap="square" lIns="0" tIns="9525" rIns="0" bIns="0" rtlCol="0" anchor="ctr">
            <a:spAutoFit/>
          </a:bodyPr>
          <a:lstStyle/>
          <a:p>
            <a:pPr marL="9525">
              <a:lnSpc>
                <a:spcPct val="100000"/>
              </a:lnSpc>
              <a:spcBef>
                <a:spcPts val="75"/>
              </a:spcBef>
            </a:pPr>
            <a:r>
              <a:rPr spc="-120" dirty="0">
                <a:solidFill>
                  <a:srgbClr val="000000"/>
                </a:solidFill>
              </a:rPr>
              <a:t>Y</a:t>
            </a:r>
            <a:r>
              <a:rPr spc="-30" dirty="0">
                <a:solidFill>
                  <a:srgbClr val="000000"/>
                </a:solidFill>
              </a:rPr>
              <a:t>O</a:t>
            </a:r>
            <a:r>
              <a:rPr spc="-109" dirty="0">
                <a:solidFill>
                  <a:srgbClr val="000000"/>
                </a:solidFill>
              </a:rPr>
              <a:t>L</a:t>
            </a:r>
            <a:r>
              <a:rPr dirty="0">
                <a:solidFill>
                  <a:srgbClr val="000000"/>
                </a:solidFill>
              </a:rPr>
              <a:t>O</a:t>
            </a:r>
            <a:r>
              <a:rPr spc="-83" dirty="0">
                <a:solidFill>
                  <a:srgbClr val="000000"/>
                </a:solidFill>
              </a:rPr>
              <a:t> </a:t>
            </a:r>
            <a:r>
              <a:rPr spc="-26" dirty="0">
                <a:solidFill>
                  <a:srgbClr val="000000"/>
                </a:solidFill>
              </a:rPr>
              <a:t>A</a:t>
            </a:r>
            <a:r>
              <a:rPr spc="-11" dirty="0">
                <a:solidFill>
                  <a:srgbClr val="000000"/>
                </a:solidFill>
              </a:rPr>
              <a:t>l</a:t>
            </a:r>
            <a:r>
              <a:rPr spc="-38" dirty="0">
                <a:solidFill>
                  <a:srgbClr val="000000"/>
                </a:solidFill>
              </a:rPr>
              <a:t>g</a:t>
            </a:r>
            <a:r>
              <a:rPr spc="-34" dirty="0">
                <a:solidFill>
                  <a:srgbClr val="000000"/>
                </a:solidFill>
              </a:rPr>
              <a:t>o</a:t>
            </a:r>
            <a:r>
              <a:rPr spc="-23" dirty="0">
                <a:solidFill>
                  <a:srgbClr val="000000"/>
                </a:solidFill>
              </a:rPr>
              <a:t>rit</a:t>
            </a:r>
            <a:r>
              <a:rPr spc="-34" dirty="0">
                <a:solidFill>
                  <a:srgbClr val="000000"/>
                </a:solidFill>
              </a:rPr>
              <a:t>h</a:t>
            </a:r>
            <a:r>
              <a:rPr dirty="0">
                <a:solidFill>
                  <a:srgbClr val="000000"/>
                </a:solidFill>
              </a:rPr>
              <a:t>m</a:t>
            </a:r>
            <a:endParaRPr/>
          </a:p>
        </p:txBody>
      </p:sp>
      <p:pic>
        <p:nvPicPr>
          <p:cNvPr id="4" name="object 4"/>
          <p:cNvPicPr/>
          <p:nvPr/>
        </p:nvPicPr>
        <p:blipFill>
          <a:blip r:embed="rId3" cstate="print"/>
          <a:stretch>
            <a:fillRect/>
          </a:stretch>
        </p:blipFill>
        <p:spPr>
          <a:xfrm>
            <a:off x="654939" y="2011760"/>
            <a:ext cx="6414719" cy="3692952"/>
          </a:xfrm>
          <a:prstGeom prst="rect">
            <a:avLst/>
          </a:prstGeom>
        </p:spPr>
      </p:pic>
      <p:sp>
        <p:nvSpPr>
          <p:cNvPr id="5" name="Title 1">
            <a:extLst>
              <a:ext uri="{FF2B5EF4-FFF2-40B4-BE49-F238E27FC236}">
                <a16:creationId xmlns:a16="http://schemas.microsoft.com/office/drawing/2014/main" id="{984490F1-EB36-6F07-6712-8885A11DC786}"/>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6" name="Picture 2" descr="E:\NIET\Project\xLogo11.png.pagespeed.ic.pydHLuCQEZ.png">
            <a:extLst>
              <a:ext uri="{FF2B5EF4-FFF2-40B4-BE49-F238E27FC236}">
                <a16:creationId xmlns:a16="http://schemas.microsoft.com/office/drawing/2014/main" id="{48457830-68E0-1374-C43F-4A8CFF292131}"/>
              </a:ext>
            </a:extLst>
          </p:cNvPr>
          <p:cNvPicPr>
            <a:picLocks noChangeAspect="1" noChangeArrowheads="1"/>
          </p:cNvPicPr>
          <p:nvPr/>
        </p:nvPicPr>
        <p:blipFill>
          <a:blip r:embed="rId4"/>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339262614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97814" y="1368170"/>
            <a:ext cx="6933438" cy="4601718"/>
          </a:xfrm>
          <a:prstGeom prst="rect">
            <a:avLst/>
          </a:prstGeom>
        </p:spPr>
      </p:pic>
      <p:sp>
        <p:nvSpPr>
          <p:cNvPr id="3" name="Title 1">
            <a:extLst>
              <a:ext uri="{FF2B5EF4-FFF2-40B4-BE49-F238E27FC236}">
                <a16:creationId xmlns:a16="http://schemas.microsoft.com/office/drawing/2014/main" id="{99CC81D1-89C9-4FF7-B020-5445493FDB01}"/>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4" name="Picture 2" descr="E:\NIET\Project\xLogo11.png.pagespeed.ic.pydHLuCQEZ.png">
            <a:extLst>
              <a:ext uri="{FF2B5EF4-FFF2-40B4-BE49-F238E27FC236}">
                <a16:creationId xmlns:a16="http://schemas.microsoft.com/office/drawing/2014/main" id="{8134779D-270C-B819-3668-4A6AC3827CCA}"/>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15812389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7769" y="957834"/>
            <a:ext cx="2029396" cy="921830"/>
          </a:xfrm>
          <a:prstGeom prst="rect">
            <a:avLst/>
          </a:prstGeom>
        </p:spPr>
      </p:pic>
      <p:sp>
        <p:nvSpPr>
          <p:cNvPr id="3" name="object 3"/>
          <p:cNvSpPr txBox="1"/>
          <p:nvPr/>
        </p:nvSpPr>
        <p:spPr>
          <a:xfrm>
            <a:off x="697229" y="1169003"/>
            <a:ext cx="1399698" cy="409856"/>
          </a:xfrm>
          <a:prstGeom prst="rect">
            <a:avLst/>
          </a:prstGeom>
        </p:spPr>
        <p:txBody>
          <a:bodyPr vert="horz" wrap="square" lIns="0" tIns="0" rIns="0" bIns="0" rtlCol="0">
            <a:spAutoFit/>
          </a:bodyPr>
          <a:lstStyle/>
          <a:p>
            <a:pPr>
              <a:lnSpc>
                <a:spcPts val="3139"/>
              </a:lnSpc>
            </a:pPr>
            <a:r>
              <a:rPr sz="3300" spc="-23" dirty="0">
                <a:latin typeface="Calibri Light"/>
                <a:cs typeface="Calibri Light"/>
              </a:rPr>
              <a:t>E</a:t>
            </a:r>
            <a:r>
              <a:rPr sz="3300" spc="-79" dirty="0">
                <a:latin typeface="Calibri Light"/>
                <a:cs typeface="Calibri Light"/>
              </a:rPr>
              <a:t>x</a:t>
            </a:r>
            <a:r>
              <a:rPr sz="3300" spc="-26" dirty="0">
                <a:latin typeface="Calibri Light"/>
                <a:cs typeface="Calibri Light"/>
              </a:rPr>
              <a:t>a</a:t>
            </a:r>
            <a:r>
              <a:rPr sz="3300" spc="-49" dirty="0">
                <a:latin typeface="Calibri Light"/>
                <a:cs typeface="Calibri Light"/>
              </a:rPr>
              <a:t>m</a:t>
            </a:r>
            <a:r>
              <a:rPr sz="3300" spc="-34" dirty="0">
                <a:latin typeface="Calibri Light"/>
                <a:cs typeface="Calibri Light"/>
              </a:rPr>
              <a:t>p</a:t>
            </a:r>
            <a:r>
              <a:rPr sz="3300" spc="-23" dirty="0">
                <a:latin typeface="Calibri Light"/>
                <a:cs typeface="Calibri Light"/>
              </a:rPr>
              <a:t>l</a:t>
            </a:r>
            <a:r>
              <a:rPr sz="3300" dirty="0">
                <a:latin typeface="Calibri Light"/>
                <a:cs typeface="Calibri Light"/>
              </a:rPr>
              <a:t>e</a:t>
            </a:r>
            <a:endParaRPr sz="3300">
              <a:latin typeface="Calibri Light"/>
              <a:cs typeface="Calibri Light"/>
            </a:endParaRPr>
          </a:p>
        </p:txBody>
      </p:sp>
      <p:pic>
        <p:nvPicPr>
          <p:cNvPr id="4" name="object 4"/>
          <p:cNvPicPr/>
          <p:nvPr/>
        </p:nvPicPr>
        <p:blipFill>
          <a:blip r:embed="rId3" cstate="print"/>
          <a:stretch>
            <a:fillRect/>
          </a:stretch>
        </p:blipFill>
        <p:spPr>
          <a:xfrm>
            <a:off x="105155" y="1051559"/>
            <a:ext cx="8876538" cy="4870322"/>
          </a:xfrm>
          <a:prstGeom prst="rect">
            <a:avLst/>
          </a:prstGeom>
        </p:spPr>
      </p:pic>
      <p:pic>
        <p:nvPicPr>
          <p:cNvPr id="5" name="object 5"/>
          <p:cNvPicPr/>
          <p:nvPr/>
        </p:nvPicPr>
        <p:blipFill>
          <a:blip r:embed="rId4" cstate="print"/>
          <a:stretch>
            <a:fillRect/>
          </a:stretch>
        </p:blipFill>
        <p:spPr>
          <a:xfrm>
            <a:off x="3090672" y="910970"/>
            <a:ext cx="2029396" cy="921830"/>
          </a:xfrm>
          <a:prstGeom prst="rect">
            <a:avLst/>
          </a:prstGeom>
        </p:spPr>
      </p:pic>
      <p:sp>
        <p:nvSpPr>
          <p:cNvPr id="6" name="object 6"/>
          <p:cNvSpPr txBox="1">
            <a:spLocks noGrp="1"/>
          </p:cNvSpPr>
          <p:nvPr>
            <p:ph type="title"/>
          </p:nvPr>
        </p:nvSpPr>
        <p:spPr>
          <a:xfrm>
            <a:off x="3341084" y="1009823"/>
            <a:ext cx="1418748" cy="517930"/>
          </a:xfrm>
          <a:prstGeom prst="rect">
            <a:avLst/>
          </a:prstGeom>
        </p:spPr>
        <p:txBody>
          <a:bodyPr vert="horz" wrap="square" lIns="0" tIns="10001" rIns="0" bIns="0" rtlCol="0" anchor="ctr">
            <a:spAutoFit/>
          </a:bodyPr>
          <a:lstStyle/>
          <a:p>
            <a:pPr marL="9525">
              <a:lnSpc>
                <a:spcPct val="100000"/>
              </a:lnSpc>
              <a:spcBef>
                <a:spcPts val="79"/>
              </a:spcBef>
            </a:pPr>
            <a:r>
              <a:rPr spc="-23" dirty="0">
                <a:solidFill>
                  <a:srgbClr val="000000"/>
                </a:solidFill>
              </a:rPr>
              <a:t>E</a:t>
            </a:r>
            <a:r>
              <a:rPr spc="-79" dirty="0">
                <a:solidFill>
                  <a:srgbClr val="000000"/>
                </a:solidFill>
              </a:rPr>
              <a:t>x</a:t>
            </a:r>
            <a:r>
              <a:rPr spc="-26" dirty="0">
                <a:solidFill>
                  <a:srgbClr val="000000"/>
                </a:solidFill>
              </a:rPr>
              <a:t>a</a:t>
            </a:r>
            <a:r>
              <a:rPr spc="-49" dirty="0">
                <a:solidFill>
                  <a:srgbClr val="000000"/>
                </a:solidFill>
              </a:rPr>
              <a:t>m</a:t>
            </a:r>
            <a:r>
              <a:rPr spc="-38" dirty="0">
                <a:solidFill>
                  <a:srgbClr val="000000"/>
                </a:solidFill>
              </a:rPr>
              <a:t>p</a:t>
            </a:r>
            <a:r>
              <a:rPr spc="-23" dirty="0">
                <a:solidFill>
                  <a:srgbClr val="000000"/>
                </a:solidFill>
              </a:rPr>
              <a:t>l</a:t>
            </a:r>
            <a:r>
              <a:rPr dirty="0">
                <a:solidFill>
                  <a:srgbClr val="000000"/>
                </a:solidFill>
              </a:rPr>
              <a:t>e</a:t>
            </a:r>
            <a:endParaRPr/>
          </a:p>
        </p:txBody>
      </p:sp>
      <p:sp>
        <p:nvSpPr>
          <p:cNvPr id="7" name="object 7"/>
          <p:cNvSpPr txBox="1"/>
          <p:nvPr/>
        </p:nvSpPr>
        <p:spPr>
          <a:xfrm>
            <a:off x="3064193" y="5806345"/>
            <a:ext cx="2514600" cy="141321"/>
          </a:xfrm>
          <a:prstGeom prst="rect">
            <a:avLst/>
          </a:prstGeom>
        </p:spPr>
        <p:txBody>
          <a:bodyPr vert="horz" wrap="square" lIns="0" tIns="0" rIns="0" bIns="0" rtlCol="0">
            <a:spAutoFit/>
          </a:bodyPr>
          <a:lstStyle/>
          <a:p>
            <a:pPr marL="9525">
              <a:lnSpc>
                <a:spcPts val="1076"/>
              </a:lnSpc>
            </a:pPr>
            <a:r>
              <a:rPr sz="1050" spc="-4" dirty="0">
                <a:latin typeface="Calibri"/>
                <a:cs typeface="Calibri"/>
              </a:rPr>
              <a:t>Source:</a:t>
            </a:r>
            <a:r>
              <a:rPr sz="1050" spc="-15" dirty="0">
                <a:latin typeface="Calibri"/>
                <a:cs typeface="Calibri"/>
              </a:rPr>
              <a:t> </a:t>
            </a:r>
            <a:r>
              <a:rPr sz="1050" spc="-8" dirty="0">
                <a:latin typeface="Calibri"/>
                <a:cs typeface="Calibri"/>
              </a:rPr>
              <a:t>Andrew</a:t>
            </a:r>
            <a:r>
              <a:rPr sz="1050" spc="-4" dirty="0">
                <a:latin typeface="Calibri"/>
                <a:cs typeface="Calibri"/>
              </a:rPr>
              <a:t> </a:t>
            </a:r>
            <a:r>
              <a:rPr sz="1050" dirty="0">
                <a:latin typeface="Calibri"/>
                <a:cs typeface="Calibri"/>
              </a:rPr>
              <a:t>Ng </a:t>
            </a:r>
            <a:r>
              <a:rPr sz="1050" spc="-4" dirty="0">
                <a:latin typeface="Calibri"/>
                <a:cs typeface="Calibri"/>
              </a:rPr>
              <a:t>Lectures</a:t>
            </a:r>
            <a:r>
              <a:rPr sz="1050" dirty="0">
                <a:latin typeface="Calibri"/>
                <a:cs typeface="Calibri"/>
              </a:rPr>
              <a:t> </a:t>
            </a:r>
            <a:r>
              <a:rPr sz="1050" spc="-4" dirty="0">
                <a:latin typeface="Calibri"/>
                <a:cs typeface="Calibri"/>
              </a:rPr>
              <a:t>on</a:t>
            </a:r>
            <a:r>
              <a:rPr sz="1050" spc="-8" dirty="0">
                <a:latin typeface="Calibri"/>
                <a:cs typeface="Calibri"/>
              </a:rPr>
              <a:t> </a:t>
            </a:r>
            <a:r>
              <a:rPr sz="1050" spc="-23" dirty="0">
                <a:latin typeface="Calibri"/>
                <a:cs typeface="Calibri"/>
              </a:rPr>
              <a:t>Yolo,</a:t>
            </a:r>
            <a:r>
              <a:rPr sz="1050" spc="-11" dirty="0">
                <a:latin typeface="Calibri"/>
                <a:cs typeface="Calibri"/>
              </a:rPr>
              <a:t> </a:t>
            </a:r>
            <a:r>
              <a:rPr sz="1050" spc="-8" dirty="0">
                <a:latin typeface="Calibri"/>
                <a:cs typeface="Calibri"/>
              </a:rPr>
              <a:t>Coursera</a:t>
            </a:r>
            <a:endParaRPr sz="1050">
              <a:latin typeface="Calibri"/>
              <a:cs typeface="Calibri"/>
            </a:endParaRPr>
          </a:p>
        </p:txBody>
      </p:sp>
      <p:sp>
        <p:nvSpPr>
          <p:cNvPr id="8" name="Title 1">
            <a:extLst>
              <a:ext uri="{FF2B5EF4-FFF2-40B4-BE49-F238E27FC236}">
                <a16:creationId xmlns:a16="http://schemas.microsoft.com/office/drawing/2014/main" id="{AF46570C-0E32-A134-A46D-A43E95D97C18}"/>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9" name="Picture 2" descr="E:\NIET\Project\xLogo11.png.pagespeed.ic.pydHLuCQEZ.png">
            <a:extLst>
              <a:ext uri="{FF2B5EF4-FFF2-40B4-BE49-F238E27FC236}">
                <a16:creationId xmlns:a16="http://schemas.microsoft.com/office/drawing/2014/main" id="{D183B1B0-7AC7-A980-842D-85C2AFD80A37}"/>
              </a:ext>
            </a:extLst>
          </p:cNvPr>
          <p:cNvPicPr>
            <a:picLocks noChangeAspect="1" noChangeArrowheads="1"/>
          </p:cNvPicPr>
          <p:nvPr/>
        </p:nvPicPr>
        <p:blipFill>
          <a:blip r:embed="rId5"/>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185233731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6440" y="1123555"/>
            <a:ext cx="7652385" cy="718306"/>
          </a:xfrm>
          <a:prstGeom prst="rect">
            <a:avLst/>
          </a:prstGeom>
        </p:spPr>
        <p:txBody>
          <a:bodyPr vert="horz" wrap="square" lIns="0" tIns="50959" rIns="0" bIns="0" rtlCol="0" anchor="ctr">
            <a:spAutoFit/>
          </a:bodyPr>
          <a:lstStyle/>
          <a:p>
            <a:pPr marL="9525" marR="3810">
              <a:lnSpc>
                <a:spcPts val="2595"/>
              </a:lnSpc>
              <a:spcBef>
                <a:spcPts val="401"/>
              </a:spcBef>
            </a:pPr>
            <a:r>
              <a:rPr sz="2400" spc="-11" dirty="0">
                <a:solidFill>
                  <a:srgbClr val="000000"/>
                </a:solidFill>
              </a:rPr>
              <a:t>For</a:t>
            </a:r>
            <a:r>
              <a:rPr sz="2400" spc="-4" dirty="0">
                <a:solidFill>
                  <a:srgbClr val="000000"/>
                </a:solidFill>
              </a:rPr>
              <a:t> </a:t>
            </a:r>
            <a:r>
              <a:rPr sz="2400" dirty="0">
                <a:solidFill>
                  <a:srgbClr val="000000"/>
                </a:solidFill>
              </a:rPr>
              <a:t>each</a:t>
            </a:r>
            <a:r>
              <a:rPr sz="2400" spc="-4" dirty="0">
                <a:solidFill>
                  <a:srgbClr val="000000"/>
                </a:solidFill>
              </a:rPr>
              <a:t> </a:t>
            </a:r>
            <a:r>
              <a:rPr sz="2400" dirty="0">
                <a:solidFill>
                  <a:srgbClr val="000000"/>
                </a:solidFill>
              </a:rPr>
              <a:t>anchor</a:t>
            </a:r>
            <a:r>
              <a:rPr sz="2400" spc="4" dirty="0">
                <a:solidFill>
                  <a:srgbClr val="000000"/>
                </a:solidFill>
              </a:rPr>
              <a:t> </a:t>
            </a:r>
            <a:r>
              <a:rPr sz="2400" spc="-15" dirty="0">
                <a:solidFill>
                  <a:srgbClr val="000000"/>
                </a:solidFill>
              </a:rPr>
              <a:t>box,</a:t>
            </a:r>
            <a:r>
              <a:rPr sz="2400" dirty="0">
                <a:solidFill>
                  <a:srgbClr val="000000"/>
                </a:solidFill>
              </a:rPr>
              <a:t> </a:t>
            </a:r>
            <a:r>
              <a:rPr sz="2400" spc="-11" dirty="0">
                <a:solidFill>
                  <a:srgbClr val="000000"/>
                </a:solidFill>
              </a:rPr>
              <a:t>compute</a:t>
            </a:r>
            <a:r>
              <a:rPr sz="2400" dirty="0">
                <a:solidFill>
                  <a:srgbClr val="000000"/>
                </a:solidFill>
              </a:rPr>
              <a:t> </a:t>
            </a:r>
            <a:r>
              <a:rPr sz="2400" spc="-4" dirty="0">
                <a:solidFill>
                  <a:srgbClr val="000000"/>
                </a:solidFill>
              </a:rPr>
              <a:t>elementwise</a:t>
            </a:r>
            <a:r>
              <a:rPr sz="2400" spc="19" dirty="0">
                <a:solidFill>
                  <a:srgbClr val="000000"/>
                </a:solidFill>
              </a:rPr>
              <a:t> </a:t>
            </a:r>
            <a:r>
              <a:rPr sz="2400" spc="-8" dirty="0">
                <a:solidFill>
                  <a:srgbClr val="000000"/>
                </a:solidFill>
              </a:rPr>
              <a:t>product</a:t>
            </a:r>
            <a:r>
              <a:rPr sz="2400" spc="-15" dirty="0">
                <a:solidFill>
                  <a:srgbClr val="000000"/>
                </a:solidFill>
              </a:rPr>
              <a:t> to</a:t>
            </a:r>
            <a:r>
              <a:rPr sz="2400" dirty="0">
                <a:solidFill>
                  <a:srgbClr val="000000"/>
                </a:solidFill>
              </a:rPr>
              <a:t> </a:t>
            </a:r>
            <a:r>
              <a:rPr sz="2400" spc="-11" dirty="0">
                <a:solidFill>
                  <a:srgbClr val="000000"/>
                </a:solidFill>
              </a:rPr>
              <a:t>extract </a:t>
            </a:r>
            <a:r>
              <a:rPr sz="2400" spc="-533" dirty="0">
                <a:solidFill>
                  <a:srgbClr val="000000"/>
                </a:solidFill>
              </a:rPr>
              <a:t> </a:t>
            </a:r>
            <a:r>
              <a:rPr sz="2400" dirty="0">
                <a:solidFill>
                  <a:srgbClr val="000000"/>
                </a:solidFill>
              </a:rPr>
              <a:t>a </a:t>
            </a:r>
            <a:r>
              <a:rPr sz="2400" spc="-8" dirty="0">
                <a:solidFill>
                  <a:srgbClr val="000000"/>
                </a:solidFill>
              </a:rPr>
              <a:t>probability</a:t>
            </a:r>
            <a:r>
              <a:rPr sz="2400" spc="4" dirty="0">
                <a:solidFill>
                  <a:srgbClr val="000000"/>
                </a:solidFill>
              </a:rPr>
              <a:t> </a:t>
            </a:r>
            <a:r>
              <a:rPr sz="2400" spc="-8" dirty="0">
                <a:solidFill>
                  <a:srgbClr val="000000"/>
                </a:solidFill>
              </a:rPr>
              <a:t>that </a:t>
            </a:r>
            <a:r>
              <a:rPr sz="2400" dirty="0">
                <a:solidFill>
                  <a:srgbClr val="000000"/>
                </a:solidFill>
              </a:rPr>
              <a:t>the </a:t>
            </a:r>
            <a:r>
              <a:rPr sz="2400" spc="-15" dirty="0">
                <a:solidFill>
                  <a:srgbClr val="000000"/>
                </a:solidFill>
              </a:rPr>
              <a:t>box</a:t>
            </a:r>
            <a:r>
              <a:rPr sz="2400" spc="-4" dirty="0">
                <a:solidFill>
                  <a:srgbClr val="000000"/>
                </a:solidFill>
              </a:rPr>
              <a:t> </a:t>
            </a:r>
            <a:r>
              <a:rPr sz="2400" spc="-11" dirty="0">
                <a:solidFill>
                  <a:srgbClr val="000000"/>
                </a:solidFill>
              </a:rPr>
              <a:t>contains</a:t>
            </a:r>
            <a:r>
              <a:rPr sz="2400" dirty="0">
                <a:solidFill>
                  <a:srgbClr val="000000"/>
                </a:solidFill>
              </a:rPr>
              <a:t> a </a:t>
            </a:r>
            <a:r>
              <a:rPr sz="2400" spc="-8" dirty="0">
                <a:solidFill>
                  <a:srgbClr val="000000"/>
                </a:solidFill>
              </a:rPr>
              <a:t>certain</a:t>
            </a:r>
            <a:r>
              <a:rPr sz="2400" spc="-11" dirty="0">
                <a:solidFill>
                  <a:srgbClr val="000000"/>
                </a:solidFill>
              </a:rPr>
              <a:t> </a:t>
            </a:r>
            <a:r>
              <a:rPr sz="2400" spc="-4" dirty="0">
                <a:solidFill>
                  <a:srgbClr val="000000"/>
                </a:solidFill>
              </a:rPr>
              <a:t>class.</a:t>
            </a:r>
            <a:endParaRPr sz="2400"/>
          </a:p>
        </p:txBody>
      </p:sp>
      <p:pic>
        <p:nvPicPr>
          <p:cNvPr id="3" name="object 3"/>
          <p:cNvPicPr/>
          <p:nvPr/>
        </p:nvPicPr>
        <p:blipFill>
          <a:blip r:embed="rId2" cstate="print"/>
          <a:stretch>
            <a:fillRect/>
          </a:stretch>
        </p:blipFill>
        <p:spPr>
          <a:xfrm>
            <a:off x="1" y="1956816"/>
            <a:ext cx="9143999" cy="4011928"/>
          </a:xfrm>
          <a:prstGeom prst="rect">
            <a:avLst/>
          </a:prstGeom>
        </p:spPr>
      </p:pic>
      <p:sp>
        <p:nvSpPr>
          <p:cNvPr id="4" name="object 4"/>
          <p:cNvSpPr txBox="1"/>
          <p:nvPr/>
        </p:nvSpPr>
        <p:spPr>
          <a:xfrm>
            <a:off x="3064193" y="5806345"/>
            <a:ext cx="2514600" cy="141321"/>
          </a:xfrm>
          <a:prstGeom prst="rect">
            <a:avLst/>
          </a:prstGeom>
        </p:spPr>
        <p:txBody>
          <a:bodyPr vert="horz" wrap="square" lIns="0" tIns="0" rIns="0" bIns="0" rtlCol="0">
            <a:spAutoFit/>
          </a:bodyPr>
          <a:lstStyle/>
          <a:p>
            <a:pPr marL="9525">
              <a:lnSpc>
                <a:spcPts val="1076"/>
              </a:lnSpc>
            </a:pPr>
            <a:r>
              <a:rPr sz="1050" spc="-4" dirty="0">
                <a:latin typeface="Calibri"/>
                <a:cs typeface="Calibri"/>
              </a:rPr>
              <a:t>Source:</a:t>
            </a:r>
            <a:r>
              <a:rPr sz="1050" spc="-15" dirty="0">
                <a:latin typeface="Calibri"/>
                <a:cs typeface="Calibri"/>
              </a:rPr>
              <a:t> </a:t>
            </a:r>
            <a:r>
              <a:rPr sz="1050" spc="-8" dirty="0">
                <a:latin typeface="Calibri"/>
                <a:cs typeface="Calibri"/>
              </a:rPr>
              <a:t>Andrew</a:t>
            </a:r>
            <a:r>
              <a:rPr sz="1050" spc="-4" dirty="0">
                <a:latin typeface="Calibri"/>
                <a:cs typeface="Calibri"/>
              </a:rPr>
              <a:t> </a:t>
            </a:r>
            <a:r>
              <a:rPr sz="1050" dirty="0">
                <a:latin typeface="Calibri"/>
                <a:cs typeface="Calibri"/>
              </a:rPr>
              <a:t>Ng </a:t>
            </a:r>
            <a:r>
              <a:rPr sz="1050" spc="-4" dirty="0">
                <a:latin typeface="Calibri"/>
                <a:cs typeface="Calibri"/>
              </a:rPr>
              <a:t>Lectures</a:t>
            </a:r>
            <a:r>
              <a:rPr sz="1050" dirty="0">
                <a:latin typeface="Calibri"/>
                <a:cs typeface="Calibri"/>
              </a:rPr>
              <a:t> </a:t>
            </a:r>
            <a:r>
              <a:rPr sz="1050" spc="-4" dirty="0">
                <a:latin typeface="Calibri"/>
                <a:cs typeface="Calibri"/>
              </a:rPr>
              <a:t>on</a:t>
            </a:r>
            <a:r>
              <a:rPr sz="1050" spc="-8" dirty="0">
                <a:latin typeface="Calibri"/>
                <a:cs typeface="Calibri"/>
              </a:rPr>
              <a:t> </a:t>
            </a:r>
            <a:r>
              <a:rPr sz="1050" spc="-23" dirty="0">
                <a:latin typeface="Calibri"/>
                <a:cs typeface="Calibri"/>
              </a:rPr>
              <a:t>Yolo,</a:t>
            </a:r>
            <a:r>
              <a:rPr sz="1050" spc="-11" dirty="0">
                <a:latin typeface="Calibri"/>
                <a:cs typeface="Calibri"/>
              </a:rPr>
              <a:t> </a:t>
            </a:r>
            <a:r>
              <a:rPr sz="1050" spc="-8" dirty="0">
                <a:latin typeface="Calibri"/>
                <a:cs typeface="Calibri"/>
              </a:rPr>
              <a:t>Coursera</a:t>
            </a:r>
            <a:endParaRPr sz="1050">
              <a:latin typeface="Calibri"/>
              <a:cs typeface="Calibri"/>
            </a:endParaRPr>
          </a:p>
        </p:txBody>
      </p:sp>
      <p:sp>
        <p:nvSpPr>
          <p:cNvPr id="5" name="Title 1">
            <a:extLst>
              <a:ext uri="{FF2B5EF4-FFF2-40B4-BE49-F238E27FC236}">
                <a16:creationId xmlns:a16="http://schemas.microsoft.com/office/drawing/2014/main" id="{26E31760-C45B-6D65-16B5-E19EC5F24E9D}"/>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6" name="Picture 2" descr="E:\NIET\Project\xLogo11.png.pagespeed.ic.pydHLuCQEZ.png">
            <a:extLst>
              <a:ext uri="{FF2B5EF4-FFF2-40B4-BE49-F238E27FC236}">
                <a16:creationId xmlns:a16="http://schemas.microsoft.com/office/drawing/2014/main" id="{D625F9B1-41B3-7DCB-2878-6BCCFF5151CD}"/>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15738734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7768" y="957834"/>
            <a:ext cx="3521012" cy="921830"/>
          </a:xfrm>
          <a:prstGeom prst="rect">
            <a:avLst/>
          </a:prstGeom>
        </p:spPr>
      </p:pic>
      <p:sp>
        <p:nvSpPr>
          <p:cNvPr id="3" name="object 3"/>
          <p:cNvSpPr txBox="1">
            <a:spLocks noGrp="1"/>
          </p:cNvSpPr>
          <p:nvPr>
            <p:ph type="title"/>
          </p:nvPr>
        </p:nvSpPr>
        <p:spPr>
          <a:xfrm>
            <a:off x="687704" y="1057107"/>
            <a:ext cx="2911316" cy="517449"/>
          </a:xfrm>
          <a:prstGeom prst="rect">
            <a:avLst/>
          </a:prstGeom>
        </p:spPr>
        <p:txBody>
          <a:bodyPr vert="horz" wrap="square" lIns="0" tIns="9525" rIns="0" bIns="0" rtlCol="0" anchor="ctr">
            <a:spAutoFit/>
          </a:bodyPr>
          <a:lstStyle/>
          <a:p>
            <a:pPr marL="9525">
              <a:lnSpc>
                <a:spcPct val="100000"/>
              </a:lnSpc>
              <a:spcBef>
                <a:spcPts val="75"/>
              </a:spcBef>
            </a:pPr>
            <a:r>
              <a:rPr spc="-86" dirty="0">
                <a:solidFill>
                  <a:srgbClr val="000000"/>
                </a:solidFill>
              </a:rPr>
              <a:t>YOLO’s</a:t>
            </a:r>
            <a:r>
              <a:rPr spc="-98" dirty="0">
                <a:solidFill>
                  <a:srgbClr val="000000"/>
                </a:solidFill>
              </a:rPr>
              <a:t> </a:t>
            </a:r>
            <a:r>
              <a:rPr spc="-34" dirty="0">
                <a:solidFill>
                  <a:srgbClr val="000000"/>
                </a:solidFill>
              </a:rPr>
              <a:t>Prediction</a:t>
            </a:r>
            <a:endParaRPr/>
          </a:p>
        </p:txBody>
      </p:sp>
      <p:sp>
        <p:nvSpPr>
          <p:cNvPr id="4" name="object 4"/>
          <p:cNvSpPr txBox="1"/>
          <p:nvPr/>
        </p:nvSpPr>
        <p:spPr>
          <a:xfrm>
            <a:off x="687704" y="1927194"/>
            <a:ext cx="7729538" cy="1623521"/>
          </a:xfrm>
          <a:prstGeom prst="rect">
            <a:avLst/>
          </a:prstGeom>
        </p:spPr>
        <p:txBody>
          <a:bodyPr vert="horz" wrap="square" lIns="0" tIns="45720" rIns="0" bIns="0" rtlCol="0">
            <a:spAutoFit/>
          </a:bodyPr>
          <a:lstStyle/>
          <a:p>
            <a:pPr marL="180975" marR="3810" indent="-171450">
              <a:lnSpc>
                <a:spcPts val="2265"/>
              </a:lnSpc>
              <a:spcBef>
                <a:spcPts val="360"/>
              </a:spcBef>
              <a:buFont typeface="Arial MT"/>
              <a:buChar char="•"/>
              <a:tabLst>
                <a:tab pos="180975" algn="l"/>
              </a:tabLst>
            </a:pPr>
            <a:r>
              <a:rPr sz="2100" spc="-15" dirty="0">
                <a:latin typeface="Calibri"/>
                <a:cs typeface="Calibri"/>
              </a:rPr>
              <a:t>For</a:t>
            </a:r>
            <a:r>
              <a:rPr sz="2100" spc="-4" dirty="0">
                <a:latin typeface="Calibri"/>
                <a:cs typeface="Calibri"/>
              </a:rPr>
              <a:t> </a:t>
            </a:r>
            <a:r>
              <a:rPr sz="2100" dirty="0">
                <a:latin typeface="Calibri"/>
                <a:cs typeface="Calibri"/>
              </a:rPr>
              <a:t>each of</a:t>
            </a:r>
            <a:r>
              <a:rPr sz="2100" spc="-4" dirty="0">
                <a:latin typeface="Calibri"/>
                <a:cs typeface="Calibri"/>
              </a:rPr>
              <a:t> the</a:t>
            </a:r>
            <a:r>
              <a:rPr sz="2100" spc="8" dirty="0">
                <a:latin typeface="Calibri"/>
                <a:cs typeface="Calibri"/>
              </a:rPr>
              <a:t> </a:t>
            </a:r>
            <a:r>
              <a:rPr sz="2100" spc="-4" dirty="0">
                <a:latin typeface="Calibri"/>
                <a:cs typeface="Calibri"/>
              </a:rPr>
              <a:t>19x19</a:t>
            </a:r>
            <a:r>
              <a:rPr sz="2100" spc="26" dirty="0">
                <a:latin typeface="Calibri"/>
                <a:cs typeface="Calibri"/>
              </a:rPr>
              <a:t> </a:t>
            </a:r>
            <a:r>
              <a:rPr sz="2100" spc="-4" dirty="0">
                <a:latin typeface="Calibri"/>
                <a:cs typeface="Calibri"/>
              </a:rPr>
              <a:t>grid</a:t>
            </a:r>
            <a:r>
              <a:rPr sz="2100" spc="4" dirty="0">
                <a:latin typeface="Calibri"/>
                <a:cs typeface="Calibri"/>
              </a:rPr>
              <a:t> </a:t>
            </a:r>
            <a:r>
              <a:rPr sz="2100" spc="-4" dirty="0">
                <a:latin typeface="Calibri"/>
                <a:cs typeface="Calibri"/>
              </a:rPr>
              <a:t>cells,</a:t>
            </a:r>
            <a:r>
              <a:rPr sz="2100" spc="4" dirty="0">
                <a:latin typeface="Calibri"/>
                <a:cs typeface="Calibri"/>
              </a:rPr>
              <a:t> </a:t>
            </a:r>
            <a:r>
              <a:rPr sz="2100" spc="-4" dirty="0">
                <a:latin typeface="Calibri"/>
                <a:cs typeface="Calibri"/>
              </a:rPr>
              <a:t>the</a:t>
            </a:r>
            <a:r>
              <a:rPr sz="2100" spc="8" dirty="0">
                <a:latin typeface="Calibri"/>
                <a:cs typeface="Calibri"/>
              </a:rPr>
              <a:t> </a:t>
            </a:r>
            <a:r>
              <a:rPr sz="2100" spc="-11" dirty="0">
                <a:latin typeface="Calibri"/>
                <a:cs typeface="Calibri"/>
              </a:rPr>
              <a:t>maximum</a:t>
            </a:r>
            <a:r>
              <a:rPr sz="2100" spc="15" dirty="0">
                <a:latin typeface="Calibri"/>
                <a:cs typeface="Calibri"/>
              </a:rPr>
              <a:t> </a:t>
            </a:r>
            <a:r>
              <a:rPr sz="2100" spc="-4" dirty="0">
                <a:latin typeface="Calibri"/>
                <a:cs typeface="Calibri"/>
              </a:rPr>
              <a:t>of</a:t>
            </a:r>
            <a:r>
              <a:rPr sz="2100" dirty="0">
                <a:latin typeface="Calibri"/>
                <a:cs typeface="Calibri"/>
              </a:rPr>
              <a:t> </a:t>
            </a:r>
            <a:r>
              <a:rPr sz="2100" spc="-4" dirty="0">
                <a:latin typeface="Calibri"/>
                <a:cs typeface="Calibri"/>
              </a:rPr>
              <a:t>the </a:t>
            </a:r>
            <a:r>
              <a:rPr sz="2100" spc="-11" dirty="0">
                <a:latin typeface="Calibri"/>
                <a:cs typeface="Calibri"/>
              </a:rPr>
              <a:t>probability </a:t>
            </a:r>
            <a:r>
              <a:rPr sz="2100" spc="-8" dirty="0">
                <a:latin typeface="Calibri"/>
                <a:cs typeface="Calibri"/>
              </a:rPr>
              <a:t> </a:t>
            </a:r>
            <a:r>
              <a:rPr sz="2100" spc="-11" dirty="0">
                <a:latin typeface="Calibri"/>
                <a:cs typeface="Calibri"/>
              </a:rPr>
              <a:t>scores</a:t>
            </a:r>
            <a:r>
              <a:rPr sz="2100" spc="15" dirty="0">
                <a:latin typeface="Calibri"/>
                <a:cs typeface="Calibri"/>
              </a:rPr>
              <a:t> </a:t>
            </a:r>
            <a:r>
              <a:rPr sz="2100" spc="-8" dirty="0">
                <a:latin typeface="Calibri"/>
                <a:cs typeface="Calibri"/>
              </a:rPr>
              <a:t>(taking</a:t>
            </a:r>
            <a:r>
              <a:rPr sz="2100" spc="11" dirty="0">
                <a:latin typeface="Calibri"/>
                <a:cs typeface="Calibri"/>
              </a:rPr>
              <a:t> </a:t>
            </a:r>
            <a:r>
              <a:rPr sz="2100" spc="-4" dirty="0">
                <a:latin typeface="Calibri"/>
                <a:cs typeface="Calibri"/>
              </a:rPr>
              <a:t>a</a:t>
            </a:r>
            <a:r>
              <a:rPr sz="2100" dirty="0">
                <a:latin typeface="Calibri"/>
                <a:cs typeface="Calibri"/>
              </a:rPr>
              <a:t> </a:t>
            </a:r>
            <a:r>
              <a:rPr sz="2100" spc="-8" dirty="0">
                <a:latin typeface="Calibri"/>
                <a:cs typeface="Calibri"/>
              </a:rPr>
              <a:t>max</a:t>
            </a:r>
            <a:r>
              <a:rPr sz="2100" dirty="0">
                <a:latin typeface="Calibri"/>
                <a:cs typeface="Calibri"/>
              </a:rPr>
              <a:t> </a:t>
            </a:r>
            <a:r>
              <a:rPr sz="2100" spc="-11" dirty="0">
                <a:latin typeface="Calibri"/>
                <a:cs typeface="Calibri"/>
              </a:rPr>
              <a:t>across</a:t>
            </a:r>
            <a:r>
              <a:rPr sz="2100" spc="11" dirty="0">
                <a:latin typeface="Calibri"/>
                <a:cs typeface="Calibri"/>
              </a:rPr>
              <a:t> </a:t>
            </a:r>
            <a:r>
              <a:rPr sz="2100" spc="-8" dirty="0">
                <a:latin typeface="Calibri"/>
                <a:cs typeface="Calibri"/>
              </a:rPr>
              <a:t>both</a:t>
            </a:r>
            <a:r>
              <a:rPr sz="2100" spc="26" dirty="0">
                <a:latin typeface="Calibri"/>
                <a:cs typeface="Calibri"/>
              </a:rPr>
              <a:t> </a:t>
            </a:r>
            <a:r>
              <a:rPr sz="2100" spc="-4" dirty="0">
                <a:latin typeface="Calibri"/>
                <a:cs typeface="Calibri"/>
              </a:rPr>
              <a:t>-</a:t>
            </a:r>
            <a:r>
              <a:rPr sz="2100" spc="11" dirty="0">
                <a:latin typeface="Calibri"/>
                <a:cs typeface="Calibri"/>
              </a:rPr>
              <a:t> </a:t>
            </a:r>
            <a:r>
              <a:rPr sz="2100" spc="-4" dirty="0">
                <a:latin typeface="Calibri"/>
                <a:cs typeface="Calibri"/>
              </a:rPr>
              <a:t>5</a:t>
            </a:r>
            <a:r>
              <a:rPr sz="2100" spc="11" dirty="0">
                <a:latin typeface="Calibri"/>
                <a:cs typeface="Calibri"/>
              </a:rPr>
              <a:t> </a:t>
            </a:r>
            <a:r>
              <a:rPr sz="2100" spc="-4" dirty="0">
                <a:latin typeface="Calibri"/>
                <a:cs typeface="Calibri"/>
              </a:rPr>
              <a:t>anchor</a:t>
            </a:r>
            <a:r>
              <a:rPr sz="2100" spc="19" dirty="0">
                <a:latin typeface="Calibri"/>
                <a:cs typeface="Calibri"/>
              </a:rPr>
              <a:t> </a:t>
            </a:r>
            <a:r>
              <a:rPr sz="2100" spc="-26" dirty="0">
                <a:latin typeface="Calibri"/>
                <a:cs typeface="Calibri"/>
              </a:rPr>
              <a:t>boxes</a:t>
            </a:r>
            <a:r>
              <a:rPr sz="2100" spc="11" dirty="0">
                <a:latin typeface="Calibri"/>
                <a:cs typeface="Calibri"/>
              </a:rPr>
              <a:t> </a:t>
            </a:r>
            <a:r>
              <a:rPr sz="2100" spc="-4" dirty="0">
                <a:latin typeface="Calibri"/>
                <a:cs typeface="Calibri"/>
              </a:rPr>
              <a:t>and</a:t>
            </a:r>
            <a:r>
              <a:rPr sz="2100" spc="19" dirty="0">
                <a:latin typeface="Calibri"/>
                <a:cs typeface="Calibri"/>
              </a:rPr>
              <a:t> </a:t>
            </a:r>
            <a:r>
              <a:rPr sz="2100" spc="-11" dirty="0">
                <a:latin typeface="Calibri"/>
                <a:cs typeface="Calibri"/>
              </a:rPr>
              <a:t>across</a:t>
            </a:r>
            <a:r>
              <a:rPr sz="2100" spc="15" dirty="0">
                <a:latin typeface="Calibri"/>
                <a:cs typeface="Calibri"/>
              </a:rPr>
              <a:t> </a:t>
            </a:r>
            <a:r>
              <a:rPr sz="2100" spc="-19" dirty="0">
                <a:latin typeface="Calibri"/>
                <a:cs typeface="Calibri"/>
              </a:rPr>
              <a:t>different </a:t>
            </a:r>
            <a:r>
              <a:rPr sz="2100" spc="-465" dirty="0">
                <a:latin typeface="Calibri"/>
                <a:cs typeface="Calibri"/>
              </a:rPr>
              <a:t> </a:t>
            </a:r>
            <a:r>
              <a:rPr sz="2100" spc="-4" dirty="0">
                <a:latin typeface="Calibri"/>
                <a:cs typeface="Calibri"/>
              </a:rPr>
              <a:t>classes).</a:t>
            </a:r>
            <a:endParaRPr sz="2100">
              <a:latin typeface="Calibri"/>
              <a:cs typeface="Calibri"/>
            </a:endParaRPr>
          </a:p>
          <a:p>
            <a:pPr marL="180975" marR="317182" indent="-171450">
              <a:lnSpc>
                <a:spcPts val="2265"/>
              </a:lnSpc>
              <a:spcBef>
                <a:spcPts val="764"/>
              </a:spcBef>
              <a:buFont typeface="Arial MT"/>
              <a:buChar char="•"/>
              <a:tabLst>
                <a:tab pos="180975" algn="l"/>
              </a:tabLst>
            </a:pPr>
            <a:r>
              <a:rPr sz="2100" spc="-8" dirty="0">
                <a:latin typeface="Calibri"/>
                <a:cs typeface="Calibri"/>
              </a:rPr>
              <a:t>Color</a:t>
            </a:r>
            <a:r>
              <a:rPr sz="2100" dirty="0">
                <a:latin typeface="Calibri"/>
                <a:cs typeface="Calibri"/>
              </a:rPr>
              <a:t> </a:t>
            </a:r>
            <a:r>
              <a:rPr sz="2100" spc="-8" dirty="0">
                <a:latin typeface="Calibri"/>
                <a:cs typeface="Calibri"/>
              </a:rPr>
              <a:t>that</a:t>
            </a:r>
            <a:r>
              <a:rPr sz="2100" spc="11" dirty="0">
                <a:latin typeface="Calibri"/>
                <a:cs typeface="Calibri"/>
              </a:rPr>
              <a:t> </a:t>
            </a:r>
            <a:r>
              <a:rPr sz="2100" spc="-4" dirty="0">
                <a:latin typeface="Calibri"/>
                <a:cs typeface="Calibri"/>
              </a:rPr>
              <a:t>grid</a:t>
            </a:r>
            <a:r>
              <a:rPr sz="2100" spc="8" dirty="0">
                <a:latin typeface="Calibri"/>
                <a:cs typeface="Calibri"/>
              </a:rPr>
              <a:t> </a:t>
            </a:r>
            <a:r>
              <a:rPr sz="2100" spc="-4" dirty="0">
                <a:latin typeface="Calibri"/>
                <a:cs typeface="Calibri"/>
              </a:rPr>
              <a:t>cell</a:t>
            </a:r>
            <a:r>
              <a:rPr sz="2100" spc="4" dirty="0">
                <a:latin typeface="Calibri"/>
                <a:cs typeface="Calibri"/>
              </a:rPr>
              <a:t> </a:t>
            </a:r>
            <a:r>
              <a:rPr sz="2100" spc="-11" dirty="0">
                <a:latin typeface="Calibri"/>
                <a:cs typeface="Calibri"/>
              </a:rPr>
              <a:t>according</a:t>
            </a:r>
            <a:r>
              <a:rPr sz="2100" spc="11" dirty="0">
                <a:latin typeface="Calibri"/>
                <a:cs typeface="Calibri"/>
              </a:rPr>
              <a:t> </a:t>
            </a:r>
            <a:r>
              <a:rPr sz="2100" spc="-15" dirty="0">
                <a:latin typeface="Calibri"/>
                <a:cs typeface="Calibri"/>
              </a:rPr>
              <a:t>to</a:t>
            </a:r>
            <a:r>
              <a:rPr sz="2100" dirty="0">
                <a:latin typeface="Calibri"/>
                <a:cs typeface="Calibri"/>
              </a:rPr>
              <a:t> </a:t>
            </a:r>
            <a:r>
              <a:rPr sz="2100" spc="-8" dirty="0">
                <a:latin typeface="Calibri"/>
                <a:cs typeface="Calibri"/>
              </a:rPr>
              <a:t>what</a:t>
            </a:r>
            <a:r>
              <a:rPr sz="2100" spc="11" dirty="0">
                <a:latin typeface="Calibri"/>
                <a:cs typeface="Calibri"/>
              </a:rPr>
              <a:t> </a:t>
            </a:r>
            <a:r>
              <a:rPr sz="2100" spc="-4" dirty="0">
                <a:latin typeface="Calibri"/>
                <a:cs typeface="Calibri"/>
              </a:rPr>
              <a:t>object</a:t>
            </a:r>
            <a:r>
              <a:rPr sz="2100" spc="11" dirty="0">
                <a:latin typeface="Calibri"/>
                <a:cs typeface="Calibri"/>
              </a:rPr>
              <a:t> </a:t>
            </a:r>
            <a:r>
              <a:rPr sz="2100" spc="-8" dirty="0">
                <a:latin typeface="Calibri"/>
                <a:cs typeface="Calibri"/>
              </a:rPr>
              <a:t>that</a:t>
            </a:r>
            <a:r>
              <a:rPr sz="2100" spc="11" dirty="0">
                <a:latin typeface="Calibri"/>
                <a:cs typeface="Calibri"/>
              </a:rPr>
              <a:t> </a:t>
            </a:r>
            <a:r>
              <a:rPr sz="2100" spc="-4" dirty="0">
                <a:latin typeface="Calibri"/>
                <a:cs typeface="Calibri"/>
              </a:rPr>
              <a:t>grid</a:t>
            </a:r>
            <a:r>
              <a:rPr sz="2100" spc="8" dirty="0">
                <a:latin typeface="Calibri"/>
                <a:cs typeface="Calibri"/>
              </a:rPr>
              <a:t> </a:t>
            </a:r>
            <a:r>
              <a:rPr sz="2100" spc="-4" dirty="0">
                <a:latin typeface="Calibri"/>
                <a:cs typeface="Calibri"/>
              </a:rPr>
              <a:t>cell</a:t>
            </a:r>
            <a:r>
              <a:rPr sz="2100" dirty="0">
                <a:latin typeface="Calibri"/>
                <a:cs typeface="Calibri"/>
              </a:rPr>
              <a:t> </a:t>
            </a:r>
            <a:r>
              <a:rPr sz="2100" spc="-11" dirty="0">
                <a:latin typeface="Calibri"/>
                <a:cs typeface="Calibri"/>
              </a:rPr>
              <a:t>considers </a:t>
            </a:r>
            <a:r>
              <a:rPr sz="2100" spc="-461" dirty="0">
                <a:latin typeface="Calibri"/>
                <a:cs typeface="Calibri"/>
              </a:rPr>
              <a:t> </a:t>
            </a:r>
            <a:r>
              <a:rPr sz="2100" spc="-4" dirty="0">
                <a:latin typeface="Calibri"/>
                <a:cs typeface="Calibri"/>
              </a:rPr>
              <a:t>the</a:t>
            </a:r>
            <a:r>
              <a:rPr sz="2100" spc="4" dirty="0">
                <a:latin typeface="Calibri"/>
                <a:cs typeface="Calibri"/>
              </a:rPr>
              <a:t> </a:t>
            </a:r>
            <a:r>
              <a:rPr sz="2100" spc="-11" dirty="0">
                <a:latin typeface="Calibri"/>
                <a:cs typeface="Calibri"/>
              </a:rPr>
              <a:t>most</a:t>
            </a:r>
            <a:r>
              <a:rPr sz="2100" spc="8" dirty="0">
                <a:latin typeface="Calibri"/>
                <a:cs typeface="Calibri"/>
              </a:rPr>
              <a:t> </a:t>
            </a:r>
            <a:r>
              <a:rPr sz="2100" spc="-34" dirty="0">
                <a:latin typeface="Calibri"/>
                <a:cs typeface="Calibri"/>
              </a:rPr>
              <a:t>likely.</a:t>
            </a:r>
            <a:endParaRPr sz="2100">
              <a:latin typeface="Calibri"/>
              <a:cs typeface="Calibri"/>
            </a:endParaRPr>
          </a:p>
        </p:txBody>
      </p:sp>
      <p:pic>
        <p:nvPicPr>
          <p:cNvPr id="5" name="object 5"/>
          <p:cNvPicPr/>
          <p:nvPr/>
        </p:nvPicPr>
        <p:blipFill>
          <a:blip r:embed="rId3" cstate="print"/>
          <a:stretch>
            <a:fillRect/>
          </a:stretch>
        </p:blipFill>
        <p:spPr>
          <a:xfrm>
            <a:off x="3380994" y="3813048"/>
            <a:ext cx="4056341" cy="2082546"/>
          </a:xfrm>
          <a:prstGeom prst="rect">
            <a:avLst/>
          </a:prstGeom>
        </p:spPr>
      </p:pic>
      <p:sp>
        <p:nvSpPr>
          <p:cNvPr id="6" name="Title 1">
            <a:extLst>
              <a:ext uri="{FF2B5EF4-FFF2-40B4-BE49-F238E27FC236}">
                <a16:creationId xmlns:a16="http://schemas.microsoft.com/office/drawing/2014/main" id="{0AFC27CB-0EFC-5DDB-8FC1-77EF11FA90A2}"/>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7" name="Picture 2" descr="E:\NIET\Project\xLogo11.png.pagespeed.ic.pydHLuCQEZ.png">
            <a:extLst>
              <a:ext uri="{FF2B5EF4-FFF2-40B4-BE49-F238E27FC236}">
                <a16:creationId xmlns:a16="http://schemas.microsoft.com/office/drawing/2014/main" id="{4260E8A7-F633-7B4D-0E85-2966FAFDA774}"/>
              </a:ext>
            </a:extLst>
          </p:cNvPr>
          <p:cNvPicPr>
            <a:picLocks noChangeAspect="1" noChangeArrowheads="1"/>
          </p:cNvPicPr>
          <p:nvPr/>
        </p:nvPicPr>
        <p:blipFill>
          <a:blip r:embed="rId4"/>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391568851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7768" y="957834"/>
            <a:ext cx="3426143" cy="921830"/>
          </a:xfrm>
          <a:prstGeom prst="rect">
            <a:avLst/>
          </a:prstGeom>
        </p:spPr>
      </p:pic>
      <p:sp>
        <p:nvSpPr>
          <p:cNvPr id="3" name="object 3"/>
          <p:cNvSpPr txBox="1">
            <a:spLocks noGrp="1"/>
          </p:cNvSpPr>
          <p:nvPr>
            <p:ph type="title"/>
          </p:nvPr>
        </p:nvSpPr>
        <p:spPr>
          <a:xfrm>
            <a:off x="687705" y="1057107"/>
            <a:ext cx="2813209" cy="517449"/>
          </a:xfrm>
          <a:prstGeom prst="rect">
            <a:avLst/>
          </a:prstGeom>
        </p:spPr>
        <p:txBody>
          <a:bodyPr vert="horz" wrap="square" lIns="0" tIns="9525" rIns="0" bIns="0" rtlCol="0" anchor="ctr">
            <a:spAutoFit/>
          </a:bodyPr>
          <a:lstStyle/>
          <a:p>
            <a:pPr marL="9525">
              <a:lnSpc>
                <a:spcPct val="100000"/>
              </a:lnSpc>
              <a:spcBef>
                <a:spcPts val="75"/>
              </a:spcBef>
            </a:pPr>
            <a:r>
              <a:rPr spc="-319" dirty="0">
                <a:solidFill>
                  <a:srgbClr val="000000"/>
                </a:solidFill>
              </a:rPr>
              <a:t>T</a:t>
            </a:r>
            <a:r>
              <a:rPr spc="-23" dirty="0">
                <a:solidFill>
                  <a:srgbClr val="000000"/>
                </a:solidFill>
              </a:rPr>
              <a:t>o</a:t>
            </a:r>
            <a:r>
              <a:rPr dirty="0">
                <a:solidFill>
                  <a:srgbClr val="000000"/>
                </a:solidFill>
              </a:rPr>
              <a:t>o</a:t>
            </a:r>
            <a:r>
              <a:rPr spc="-75" dirty="0">
                <a:solidFill>
                  <a:srgbClr val="000000"/>
                </a:solidFill>
              </a:rPr>
              <a:t> </a:t>
            </a:r>
            <a:r>
              <a:rPr spc="-49" dirty="0">
                <a:solidFill>
                  <a:srgbClr val="000000"/>
                </a:solidFill>
              </a:rPr>
              <a:t>M</a:t>
            </a:r>
            <a:r>
              <a:rPr spc="-26" dirty="0">
                <a:solidFill>
                  <a:srgbClr val="000000"/>
                </a:solidFill>
              </a:rPr>
              <a:t>a</a:t>
            </a:r>
            <a:r>
              <a:rPr spc="-90" dirty="0">
                <a:solidFill>
                  <a:srgbClr val="000000"/>
                </a:solidFill>
              </a:rPr>
              <a:t>n</a:t>
            </a:r>
            <a:r>
              <a:rPr dirty="0">
                <a:solidFill>
                  <a:srgbClr val="000000"/>
                </a:solidFill>
              </a:rPr>
              <a:t>y</a:t>
            </a:r>
            <a:r>
              <a:rPr spc="-71" dirty="0">
                <a:solidFill>
                  <a:srgbClr val="000000"/>
                </a:solidFill>
              </a:rPr>
              <a:t> </a:t>
            </a:r>
            <a:r>
              <a:rPr spc="-23" dirty="0">
                <a:solidFill>
                  <a:srgbClr val="000000"/>
                </a:solidFill>
              </a:rPr>
              <a:t>B</a:t>
            </a:r>
            <a:r>
              <a:rPr spc="-86" dirty="0">
                <a:solidFill>
                  <a:srgbClr val="000000"/>
                </a:solidFill>
              </a:rPr>
              <a:t>o</a:t>
            </a:r>
            <a:r>
              <a:rPr spc="-116" dirty="0">
                <a:solidFill>
                  <a:srgbClr val="000000"/>
                </a:solidFill>
              </a:rPr>
              <a:t>x</a:t>
            </a:r>
            <a:r>
              <a:rPr spc="-34" dirty="0">
                <a:solidFill>
                  <a:srgbClr val="000000"/>
                </a:solidFill>
              </a:rPr>
              <a:t>e</a:t>
            </a:r>
            <a:r>
              <a:rPr spc="-23" dirty="0">
                <a:solidFill>
                  <a:srgbClr val="000000"/>
                </a:solidFill>
              </a:rPr>
              <a:t>s</a:t>
            </a:r>
            <a:r>
              <a:rPr dirty="0">
                <a:solidFill>
                  <a:srgbClr val="000000"/>
                </a:solidFill>
              </a:rPr>
              <a:t>!</a:t>
            </a:r>
            <a:endParaRPr/>
          </a:p>
        </p:txBody>
      </p:sp>
      <p:pic>
        <p:nvPicPr>
          <p:cNvPr id="4" name="object 4"/>
          <p:cNvPicPr/>
          <p:nvPr/>
        </p:nvPicPr>
        <p:blipFill>
          <a:blip r:embed="rId3" cstate="print"/>
          <a:stretch>
            <a:fillRect/>
          </a:stretch>
        </p:blipFill>
        <p:spPr>
          <a:xfrm>
            <a:off x="2715767" y="2124837"/>
            <a:ext cx="3712464" cy="3719322"/>
          </a:xfrm>
          <a:prstGeom prst="rect">
            <a:avLst/>
          </a:prstGeom>
        </p:spPr>
      </p:pic>
      <p:sp>
        <p:nvSpPr>
          <p:cNvPr id="5" name="Title 1">
            <a:extLst>
              <a:ext uri="{FF2B5EF4-FFF2-40B4-BE49-F238E27FC236}">
                <a16:creationId xmlns:a16="http://schemas.microsoft.com/office/drawing/2014/main" id="{D6FE872B-BD8F-10DB-4BCE-6DA6BE3B5099}"/>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6" name="Picture 2" descr="E:\NIET\Project\xLogo11.png.pagespeed.ic.pydHLuCQEZ.png">
            <a:extLst>
              <a:ext uri="{FF2B5EF4-FFF2-40B4-BE49-F238E27FC236}">
                <a16:creationId xmlns:a16="http://schemas.microsoft.com/office/drawing/2014/main" id="{8CF86F1F-8034-D30A-B328-E0770487E418}"/>
              </a:ext>
            </a:extLst>
          </p:cNvPr>
          <p:cNvPicPr>
            <a:picLocks noChangeAspect="1" noChangeArrowheads="1"/>
          </p:cNvPicPr>
          <p:nvPr/>
        </p:nvPicPr>
        <p:blipFill>
          <a:blip r:embed="rId4"/>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32552914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7768" y="957834"/>
            <a:ext cx="5017199" cy="921830"/>
          </a:xfrm>
          <a:prstGeom prst="rect">
            <a:avLst/>
          </a:prstGeom>
        </p:spPr>
      </p:pic>
      <p:sp>
        <p:nvSpPr>
          <p:cNvPr id="3" name="object 3"/>
          <p:cNvSpPr txBox="1">
            <a:spLocks noGrp="1"/>
          </p:cNvSpPr>
          <p:nvPr>
            <p:ph type="title"/>
          </p:nvPr>
        </p:nvSpPr>
        <p:spPr>
          <a:xfrm>
            <a:off x="687704" y="1057107"/>
            <a:ext cx="4405313" cy="517449"/>
          </a:xfrm>
          <a:prstGeom prst="rect">
            <a:avLst/>
          </a:prstGeom>
        </p:spPr>
        <p:txBody>
          <a:bodyPr vert="horz" wrap="square" lIns="0" tIns="9525" rIns="0" bIns="0" rtlCol="0" anchor="ctr">
            <a:spAutoFit/>
          </a:bodyPr>
          <a:lstStyle/>
          <a:p>
            <a:pPr marL="9525">
              <a:lnSpc>
                <a:spcPct val="100000"/>
              </a:lnSpc>
              <a:spcBef>
                <a:spcPts val="75"/>
              </a:spcBef>
            </a:pPr>
            <a:r>
              <a:rPr spc="-23" dirty="0">
                <a:solidFill>
                  <a:srgbClr val="000000"/>
                </a:solidFill>
              </a:rPr>
              <a:t>Dealing</a:t>
            </a:r>
            <a:r>
              <a:rPr spc="-86" dirty="0">
                <a:solidFill>
                  <a:srgbClr val="000000"/>
                </a:solidFill>
              </a:rPr>
              <a:t> </a:t>
            </a:r>
            <a:r>
              <a:rPr spc="-15" dirty="0">
                <a:solidFill>
                  <a:srgbClr val="000000"/>
                </a:solidFill>
              </a:rPr>
              <a:t>with</a:t>
            </a:r>
            <a:r>
              <a:rPr spc="-86" dirty="0">
                <a:solidFill>
                  <a:srgbClr val="000000"/>
                </a:solidFill>
              </a:rPr>
              <a:t> </a:t>
            </a:r>
            <a:r>
              <a:rPr spc="-26" dirty="0">
                <a:solidFill>
                  <a:srgbClr val="000000"/>
                </a:solidFill>
              </a:rPr>
              <a:t>Anchor</a:t>
            </a:r>
            <a:r>
              <a:rPr spc="-79" dirty="0">
                <a:solidFill>
                  <a:srgbClr val="000000"/>
                </a:solidFill>
              </a:rPr>
              <a:t> </a:t>
            </a:r>
            <a:r>
              <a:rPr spc="-53" dirty="0">
                <a:solidFill>
                  <a:srgbClr val="000000"/>
                </a:solidFill>
              </a:rPr>
              <a:t>Boxes</a:t>
            </a:r>
            <a:endParaRPr/>
          </a:p>
        </p:txBody>
      </p:sp>
      <p:sp>
        <p:nvSpPr>
          <p:cNvPr id="4" name="object 4"/>
          <p:cNvSpPr txBox="1"/>
          <p:nvPr/>
        </p:nvSpPr>
        <p:spPr>
          <a:xfrm>
            <a:off x="687705" y="1927194"/>
            <a:ext cx="7570946" cy="3086326"/>
          </a:xfrm>
          <a:prstGeom prst="rect">
            <a:avLst/>
          </a:prstGeom>
        </p:spPr>
        <p:txBody>
          <a:bodyPr vert="horz" wrap="square" lIns="0" tIns="9049" rIns="0" bIns="0" rtlCol="0">
            <a:spAutoFit/>
          </a:bodyPr>
          <a:lstStyle/>
          <a:p>
            <a:pPr marL="180975" indent="-171450">
              <a:spcBef>
                <a:spcPts val="71"/>
              </a:spcBef>
              <a:buFont typeface="Arial MT"/>
              <a:buChar char="•"/>
              <a:tabLst>
                <a:tab pos="180975" algn="l"/>
              </a:tabLst>
            </a:pPr>
            <a:r>
              <a:rPr sz="2100" spc="-38" dirty="0">
                <a:latin typeface="Calibri"/>
                <a:cs typeface="Calibri"/>
              </a:rPr>
              <a:t>Two</a:t>
            </a:r>
            <a:r>
              <a:rPr sz="2100" spc="-4" dirty="0">
                <a:latin typeface="Calibri"/>
                <a:cs typeface="Calibri"/>
              </a:rPr>
              <a:t> </a:t>
            </a:r>
            <a:r>
              <a:rPr sz="2100" spc="-19" dirty="0">
                <a:latin typeface="Calibri"/>
                <a:cs typeface="Calibri"/>
              </a:rPr>
              <a:t>stage</a:t>
            </a:r>
            <a:r>
              <a:rPr sz="2100" dirty="0">
                <a:latin typeface="Calibri"/>
                <a:cs typeface="Calibri"/>
              </a:rPr>
              <a:t> </a:t>
            </a:r>
            <a:r>
              <a:rPr sz="2100" spc="-8" dirty="0">
                <a:latin typeface="Calibri"/>
                <a:cs typeface="Calibri"/>
              </a:rPr>
              <a:t>filtering</a:t>
            </a:r>
            <a:r>
              <a:rPr sz="2100" spc="-4" dirty="0">
                <a:latin typeface="Calibri"/>
                <a:cs typeface="Calibri"/>
              </a:rPr>
              <a:t> out</a:t>
            </a:r>
            <a:r>
              <a:rPr sz="2100" spc="11" dirty="0">
                <a:latin typeface="Calibri"/>
                <a:cs typeface="Calibri"/>
              </a:rPr>
              <a:t> </a:t>
            </a:r>
            <a:r>
              <a:rPr sz="2100" spc="-4" dirty="0">
                <a:latin typeface="Calibri"/>
                <a:cs typeface="Calibri"/>
              </a:rPr>
              <a:t>of anchor</a:t>
            </a:r>
            <a:r>
              <a:rPr sz="2100" spc="15" dirty="0">
                <a:latin typeface="Calibri"/>
                <a:cs typeface="Calibri"/>
              </a:rPr>
              <a:t> </a:t>
            </a:r>
            <a:r>
              <a:rPr sz="2100" spc="-23" dirty="0">
                <a:latin typeface="Calibri"/>
                <a:cs typeface="Calibri"/>
              </a:rPr>
              <a:t>boxes.</a:t>
            </a:r>
            <a:endParaRPr sz="2100">
              <a:latin typeface="Calibri"/>
              <a:cs typeface="Calibri"/>
            </a:endParaRPr>
          </a:p>
          <a:p>
            <a:pPr>
              <a:spcBef>
                <a:spcPts val="41"/>
              </a:spcBef>
              <a:buChar char="•"/>
            </a:pPr>
            <a:endParaRPr sz="2850">
              <a:latin typeface="Calibri"/>
              <a:cs typeface="Calibri"/>
            </a:endParaRPr>
          </a:p>
          <a:p>
            <a:pPr marL="180975" indent="-171450">
              <a:buFont typeface="Arial MT"/>
              <a:buChar char="•"/>
              <a:tabLst>
                <a:tab pos="180975" algn="l"/>
              </a:tabLst>
            </a:pPr>
            <a:r>
              <a:rPr sz="2100" spc="-8" dirty="0">
                <a:solidFill>
                  <a:srgbClr val="0000FF"/>
                </a:solidFill>
                <a:latin typeface="Calibri"/>
                <a:cs typeface="Calibri"/>
              </a:rPr>
              <a:t>Set</a:t>
            </a:r>
            <a:r>
              <a:rPr sz="2100" spc="-4" dirty="0">
                <a:solidFill>
                  <a:srgbClr val="0000FF"/>
                </a:solidFill>
                <a:latin typeface="Calibri"/>
                <a:cs typeface="Calibri"/>
              </a:rPr>
              <a:t> a</a:t>
            </a:r>
            <a:r>
              <a:rPr sz="2100" spc="4" dirty="0">
                <a:solidFill>
                  <a:srgbClr val="0000FF"/>
                </a:solidFill>
                <a:latin typeface="Calibri"/>
                <a:cs typeface="Calibri"/>
              </a:rPr>
              <a:t> </a:t>
            </a:r>
            <a:r>
              <a:rPr sz="2100" spc="-8" dirty="0">
                <a:solidFill>
                  <a:srgbClr val="0000FF"/>
                </a:solidFill>
                <a:latin typeface="Calibri"/>
                <a:cs typeface="Calibri"/>
              </a:rPr>
              <a:t>threshold</a:t>
            </a:r>
            <a:r>
              <a:rPr sz="2100" spc="34" dirty="0">
                <a:solidFill>
                  <a:srgbClr val="0000FF"/>
                </a:solidFill>
                <a:latin typeface="Calibri"/>
                <a:cs typeface="Calibri"/>
              </a:rPr>
              <a:t> </a:t>
            </a:r>
            <a:r>
              <a:rPr sz="2100" spc="-4" dirty="0">
                <a:solidFill>
                  <a:srgbClr val="0000FF"/>
                </a:solidFill>
                <a:latin typeface="Calibri"/>
                <a:cs typeface="Calibri"/>
              </a:rPr>
              <a:t>on</a:t>
            </a:r>
            <a:r>
              <a:rPr sz="2100" spc="8" dirty="0">
                <a:solidFill>
                  <a:srgbClr val="0000FF"/>
                </a:solidFill>
                <a:latin typeface="Calibri"/>
                <a:cs typeface="Calibri"/>
              </a:rPr>
              <a:t> </a:t>
            </a:r>
            <a:r>
              <a:rPr sz="2100" spc="-8" dirty="0">
                <a:solidFill>
                  <a:srgbClr val="0000FF"/>
                </a:solidFill>
                <a:latin typeface="Calibri"/>
                <a:cs typeface="Calibri"/>
              </a:rPr>
              <a:t>confidence</a:t>
            </a:r>
            <a:r>
              <a:rPr sz="2100" spc="23" dirty="0">
                <a:solidFill>
                  <a:srgbClr val="0000FF"/>
                </a:solidFill>
                <a:latin typeface="Calibri"/>
                <a:cs typeface="Calibri"/>
              </a:rPr>
              <a:t> </a:t>
            </a:r>
            <a:r>
              <a:rPr sz="2100" spc="-4" dirty="0">
                <a:solidFill>
                  <a:srgbClr val="0000FF"/>
                </a:solidFill>
                <a:latin typeface="Calibri"/>
                <a:cs typeface="Calibri"/>
              </a:rPr>
              <a:t>of a </a:t>
            </a:r>
            <a:r>
              <a:rPr sz="2100" spc="-19" dirty="0">
                <a:solidFill>
                  <a:srgbClr val="0000FF"/>
                </a:solidFill>
                <a:latin typeface="Calibri"/>
                <a:cs typeface="Calibri"/>
              </a:rPr>
              <a:t>box</a:t>
            </a:r>
            <a:r>
              <a:rPr sz="2100" spc="23" dirty="0">
                <a:solidFill>
                  <a:srgbClr val="0000FF"/>
                </a:solidFill>
                <a:latin typeface="Calibri"/>
                <a:cs typeface="Calibri"/>
              </a:rPr>
              <a:t> </a:t>
            </a:r>
            <a:r>
              <a:rPr sz="2100" spc="-8" dirty="0">
                <a:solidFill>
                  <a:srgbClr val="0000FF"/>
                </a:solidFill>
                <a:latin typeface="Calibri"/>
                <a:cs typeface="Calibri"/>
              </a:rPr>
              <a:t>detecting</a:t>
            </a:r>
            <a:r>
              <a:rPr sz="2100" dirty="0">
                <a:solidFill>
                  <a:srgbClr val="0000FF"/>
                </a:solidFill>
                <a:latin typeface="Calibri"/>
                <a:cs typeface="Calibri"/>
              </a:rPr>
              <a:t> </a:t>
            </a:r>
            <a:r>
              <a:rPr sz="2100" spc="-4" dirty="0">
                <a:solidFill>
                  <a:srgbClr val="0000FF"/>
                </a:solidFill>
                <a:latin typeface="Calibri"/>
                <a:cs typeface="Calibri"/>
              </a:rPr>
              <a:t>a</a:t>
            </a:r>
            <a:r>
              <a:rPr sz="2100" spc="4" dirty="0">
                <a:solidFill>
                  <a:srgbClr val="0000FF"/>
                </a:solidFill>
                <a:latin typeface="Calibri"/>
                <a:cs typeface="Calibri"/>
              </a:rPr>
              <a:t> </a:t>
            </a:r>
            <a:r>
              <a:rPr sz="2100" spc="-4" dirty="0">
                <a:solidFill>
                  <a:srgbClr val="0000FF"/>
                </a:solidFill>
                <a:latin typeface="Calibri"/>
                <a:cs typeface="Calibri"/>
              </a:rPr>
              <a:t>class.</a:t>
            </a:r>
            <a:endParaRPr sz="2100">
              <a:latin typeface="Calibri"/>
              <a:cs typeface="Calibri"/>
            </a:endParaRPr>
          </a:p>
          <a:p>
            <a:pPr>
              <a:spcBef>
                <a:spcPts val="11"/>
              </a:spcBef>
              <a:buChar char="•"/>
            </a:pPr>
            <a:endParaRPr sz="2813">
              <a:latin typeface="Calibri"/>
              <a:cs typeface="Calibri"/>
            </a:endParaRPr>
          </a:p>
          <a:p>
            <a:pPr marL="523875" marR="248126" lvl="1" indent="-171450">
              <a:lnSpc>
                <a:spcPts val="1943"/>
              </a:lnSpc>
              <a:buFont typeface="Arial MT"/>
              <a:buChar char="•"/>
              <a:tabLst>
                <a:tab pos="524351" algn="l"/>
                <a:tab pos="4101941" algn="l"/>
              </a:tabLst>
            </a:pPr>
            <a:r>
              <a:rPr spc="-8" dirty="0">
                <a:solidFill>
                  <a:srgbClr val="0000FF"/>
                </a:solidFill>
                <a:latin typeface="Calibri"/>
                <a:cs typeface="Calibri"/>
              </a:rPr>
              <a:t>Ignore</a:t>
            </a:r>
            <a:r>
              <a:rPr dirty="0">
                <a:solidFill>
                  <a:srgbClr val="0000FF"/>
                </a:solidFill>
                <a:latin typeface="Calibri"/>
                <a:cs typeface="Calibri"/>
              </a:rPr>
              <a:t> </a:t>
            </a:r>
            <a:r>
              <a:rPr spc="-19" dirty="0">
                <a:solidFill>
                  <a:srgbClr val="0000FF"/>
                </a:solidFill>
                <a:latin typeface="Calibri"/>
                <a:cs typeface="Calibri"/>
              </a:rPr>
              <a:t>boxes</a:t>
            </a:r>
            <a:r>
              <a:rPr spc="4" dirty="0">
                <a:solidFill>
                  <a:srgbClr val="0000FF"/>
                </a:solidFill>
                <a:latin typeface="Calibri"/>
                <a:cs typeface="Calibri"/>
              </a:rPr>
              <a:t> </a:t>
            </a:r>
            <a:r>
              <a:rPr dirty="0">
                <a:solidFill>
                  <a:srgbClr val="0000FF"/>
                </a:solidFill>
                <a:latin typeface="Calibri"/>
                <a:cs typeface="Calibri"/>
              </a:rPr>
              <a:t>with</a:t>
            </a:r>
            <a:r>
              <a:rPr spc="-8" dirty="0">
                <a:solidFill>
                  <a:srgbClr val="0000FF"/>
                </a:solidFill>
                <a:latin typeface="Calibri"/>
                <a:cs typeface="Calibri"/>
              </a:rPr>
              <a:t> </a:t>
            </a:r>
            <a:r>
              <a:rPr dirty="0">
                <a:solidFill>
                  <a:srgbClr val="0000FF"/>
                </a:solidFill>
                <a:latin typeface="Calibri"/>
                <a:cs typeface="Calibri"/>
              </a:rPr>
              <a:t>a </a:t>
            </a:r>
            <a:r>
              <a:rPr spc="-8" dirty="0">
                <a:solidFill>
                  <a:srgbClr val="0000FF"/>
                </a:solidFill>
                <a:latin typeface="Calibri"/>
                <a:cs typeface="Calibri"/>
              </a:rPr>
              <a:t>low </a:t>
            </a:r>
            <a:r>
              <a:rPr spc="-11" dirty="0">
                <a:solidFill>
                  <a:srgbClr val="0000FF"/>
                </a:solidFill>
                <a:latin typeface="Calibri"/>
                <a:cs typeface="Calibri"/>
              </a:rPr>
              <a:t>score,</a:t>
            </a:r>
            <a:r>
              <a:rPr spc="4" dirty="0">
                <a:solidFill>
                  <a:srgbClr val="0000FF"/>
                </a:solidFill>
                <a:latin typeface="Calibri"/>
                <a:cs typeface="Calibri"/>
              </a:rPr>
              <a:t> </a:t>
            </a:r>
            <a:r>
              <a:rPr spc="-4" dirty="0">
                <a:solidFill>
                  <a:srgbClr val="0000FF"/>
                </a:solidFill>
                <a:latin typeface="Calibri"/>
                <a:cs typeface="Calibri"/>
              </a:rPr>
              <a:t>that</a:t>
            </a:r>
            <a:r>
              <a:rPr spc="4" dirty="0">
                <a:solidFill>
                  <a:srgbClr val="0000FF"/>
                </a:solidFill>
                <a:latin typeface="Calibri"/>
                <a:cs typeface="Calibri"/>
              </a:rPr>
              <a:t> </a:t>
            </a:r>
            <a:r>
              <a:rPr dirty="0">
                <a:solidFill>
                  <a:srgbClr val="0000FF"/>
                </a:solidFill>
                <a:latin typeface="Calibri"/>
                <a:cs typeface="Calibri"/>
              </a:rPr>
              <a:t>is,	when the </a:t>
            </a:r>
            <a:r>
              <a:rPr spc="-15" dirty="0">
                <a:solidFill>
                  <a:srgbClr val="0000FF"/>
                </a:solidFill>
                <a:latin typeface="Calibri"/>
                <a:cs typeface="Calibri"/>
              </a:rPr>
              <a:t>box </a:t>
            </a:r>
            <a:r>
              <a:rPr dirty="0">
                <a:solidFill>
                  <a:srgbClr val="0000FF"/>
                </a:solidFill>
                <a:latin typeface="Calibri"/>
                <a:cs typeface="Calibri"/>
              </a:rPr>
              <a:t>is </a:t>
            </a:r>
            <a:r>
              <a:rPr spc="-8" dirty="0">
                <a:solidFill>
                  <a:srgbClr val="0000FF"/>
                </a:solidFill>
                <a:latin typeface="Calibri"/>
                <a:cs typeface="Calibri"/>
              </a:rPr>
              <a:t>not </a:t>
            </a:r>
            <a:r>
              <a:rPr spc="-4" dirty="0">
                <a:solidFill>
                  <a:srgbClr val="0000FF"/>
                </a:solidFill>
                <a:latin typeface="Calibri"/>
                <a:cs typeface="Calibri"/>
              </a:rPr>
              <a:t>very </a:t>
            </a:r>
            <a:r>
              <a:rPr spc="-8" dirty="0">
                <a:solidFill>
                  <a:srgbClr val="0000FF"/>
                </a:solidFill>
                <a:latin typeface="Calibri"/>
                <a:cs typeface="Calibri"/>
              </a:rPr>
              <a:t>confident </a:t>
            </a:r>
            <a:r>
              <a:rPr spc="-398" dirty="0">
                <a:solidFill>
                  <a:srgbClr val="0000FF"/>
                </a:solidFill>
                <a:latin typeface="Calibri"/>
                <a:cs typeface="Calibri"/>
              </a:rPr>
              <a:t> </a:t>
            </a:r>
            <a:r>
              <a:rPr spc="-4" dirty="0">
                <a:solidFill>
                  <a:srgbClr val="0000FF"/>
                </a:solidFill>
                <a:latin typeface="Calibri"/>
                <a:cs typeface="Calibri"/>
              </a:rPr>
              <a:t>about detecting</a:t>
            </a:r>
            <a:r>
              <a:rPr spc="-26" dirty="0">
                <a:solidFill>
                  <a:srgbClr val="0000FF"/>
                </a:solidFill>
                <a:latin typeface="Calibri"/>
                <a:cs typeface="Calibri"/>
              </a:rPr>
              <a:t> </a:t>
            </a:r>
            <a:r>
              <a:rPr dirty="0">
                <a:solidFill>
                  <a:srgbClr val="0000FF"/>
                </a:solidFill>
                <a:latin typeface="Calibri"/>
                <a:cs typeface="Calibri"/>
              </a:rPr>
              <a:t>a class.</a:t>
            </a:r>
            <a:endParaRPr>
              <a:latin typeface="Calibri"/>
              <a:cs typeface="Calibri"/>
            </a:endParaRPr>
          </a:p>
          <a:p>
            <a:pPr lvl="1">
              <a:lnSpc>
                <a:spcPct val="100000"/>
              </a:lnSpc>
              <a:buClr>
                <a:srgbClr val="0000FF"/>
              </a:buClr>
              <a:buFont typeface="Arial MT"/>
              <a:buChar char="•"/>
            </a:pPr>
            <a:endParaRPr>
              <a:latin typeface="Calibri"/>
              <a:cs typeface="Calibri"/>
            </a:endParaRPr>
          </a:p>
          <a:p>
            <a:pPr marL="180975" marR="3810" indent="-171450">
              <a:lnSpc>
                <a:spcPts val="2265"/>
              </a:lnSpc>
              <a:spcBef>
                <a:spcPts val="1564"/>
              </a:spcBef>
              <a:buFont typeface="Arial MT"/>
              <a:buChar char="•"/>
              <a:tabLst>
                <a:tab pos="180975" algn="l"/>
              </a:tabLst>
            </a:pPr>
            <a:r>
              <a:rPr sz="2100" spc="-8" dirty="0">
                <a:solidFill>
                  <a:srgbClr val="0000FF"/>
                </a:solidFill>
                <a:latin typeface="Calibri"/>
                <a:cs typeface="Calibri"/>
              </a:rPr>
              <a:t>Select</a:t>
            </a:r>
            <a:r>
              <a:rPr sz="2100" spc="-4" dirty="0">
                <a:solidFill>
                  <a:srgbClr val="0000FF"/>
                </a:solidFill>
                <a:latin typeface="Calibri"/>
                <a:cs typeface="Calibri"/>
              </a:rPr>
              <a:t> only</a:t>
            </a:r>
            <a:r>
              <a:rPr sz="2100" spc="4" dirty="0">
                <a:solidFill>
                  <a:srgbClr val="0000FF"/>
                </a:solidFill>
                <a:latin typeface="Calibri"/>
                <a:cs typeface="Calibri"/>
              </a:rPr>
              <a:t> </a:t>
            </a:r>
            <a:r>
              <a:rPr sz="2100" spc="-8" dirty="0">
                <a:solidFill>
                  <a:srgbClr val="0000FF"/>
                </a:solidFill>
                <a:latin typeface="Calibri"/>
                <a:cs typeface="Calibri"/>
              </a:rPr>
              <a:t>one</a:t>
            </a:r>
            <a:r>
              <a:rPr sz="2100" spc="15" dirty="0">
                <a:solidFill>
                  <a:srgbClr val="0000FF"/>
                </a:solidFill>
                <a:latin typeface="Calibri"/>
                <a:cs typeface="Calibri"/>
              </a:rPr>
              <a:t> </a:t>
            </a:r>
            <a:r>
              <a:rPr sz="2100" spc="-19" dirty="0">
                <a:solidFill>
                  <a:srgbClr val="0000FF"/>
                </a:solidFill>
                <a:latin typeface="Calibri"/>
                <a:cs typeface="Calibri"/>
              </a:rPr>
              <a:t>box</a:t>
            </a:r>
            <a:r>
              <a:rPr sz="2100" spc="8" dirty="0">
                <a:solidFill>
                  <a:srgbClr val="0000FF"/>
                </a:solidFill>
                <a:latin typeface="Calibri"/>
                <a:cs typeface="Calibri"/>
              </a:rPr>
              <a:t> </a:t>
            </a:r>
            <a:r>
              <a:rPr sz="2100" spc="-4" dirty="0">
                <a:solidFill>
                  <a:srgbClr val="0000FF"/>
                </a:solidFill>
                <a:latin typeface="Calibri"/>
                <a:cs typeface="Calibri"/>
              </a:rPr>
              <a:t>when</a:t>
            </a:r>
            <a:r>
              <a:rPr sz="2100" spc="15" dirty="0">
                <a:solidFill>
                  <a:srgbClr val="0000FF"/>
                </a:solidFill>
                <a:latin typeface="Calibri"/>
                <a:cs typeface="Calibri"/>
              </a:rPr>
              <a:t> </a:t>
            </a:r>
            <a:r>
              <a:rPr sz="2100" spc="-15" dirty="0">
                <a:solidFill>
                  <a:srgbClr val="0000FF"/>
                </a:solidFill>
                <a:latin typeface="Calibri"/>
                <a:cs typeface="Calibri"/>
              </a:rPr>
              <a:t>several</a:t>
            </a:r>
            <a:r>
              <a:rPr sz="2100" spc="-4" dirty="0">
                <a:solidFill>
                  <a:srgbClr val="0000FF"/>
                </a:solidFill>
                <a:latin typeface="Calibri"/>
                <a:cs typeface="Calibri"/>
              </a:rPr>
              <a:t> </a:t>
            </a:r>
            <a:r>
              <a:rPr sz="2100" spc="-23" dirty="0">
                <a:solidFill>
                  <a:srgbClr val="0000FF"/>
                </a:solidFill>
                <a:latin typeface="Calibri"/>
                <a:cs typeface="Calibri"/>
              </a:rPr>
              <a:t>boxes</a:t>
            </a:r>
            <a:r>
              <a:rPr sz="2100" spc="19" dirty="0">
                <a:solidFill>
                  <a:srgbClr val="0000FF"/>
                </a:solidFill>
                <a:latin typeface="Calibri"/>
                <a:cs typeface="Calibri"/>
              </a:rPr>
              <a:t> </a:t>
            </a:r>
            <a:r>
              <a:rPr sz="2100" spc="-8" dirty="0">
                <a:solidFill>
                  <a:srgbClr val="0000FF"/>
                </a:solidFill>
                <a:latin typeface="Calibri"/>
                <a:cs typeface="Calibri"/>
              </a:rPr>
              <a:t>overlap</a:t>
            </a:r>
            <a:r>
              <a:rPr sz="2100" spc="4" dirty="0">
                <a:solidFill>
                  <a:srgbClr val="0000FF"/>
                </a:solidFill>
                <a:latin typeface="Calibri"/>
                <a:cs typeface="Calibri"/>
              </a:rPr>
              <a:t> </a:t>
            </a:r>
            <a:r>
              <a:rPr sz="2100" spc="-4" dirty="0">
                <a:solidFill>
                  <a:srgbClr val="0000FF"/>
                </a:solidFill>
                <a:latin typeface="Calibri"/>
                <a:cs typeface="Calibri"/>
              </a:rPr>
              <a:t>with</a:t>
            </a:r>
            <a:r>
              <a:rPr sz="2100" spc="8" dirty="0">
                <a:solidFill>
                  <a:srgbClr val="0000FF"/>
                </a:solidFill>
                <a:latin typeface="Calibri"/>
                <a:cs typeface="Calibri"/>
              </a:rPr>
              <a:t> </a:t>
            </a:r>
            <a:r>
              <a:rPr sz="2100" spc="-4" dirty="0">
                <a:solidFill>
                  <a:srgbClr val="0000FF"/>
                </a:solidFill>
                <a:latin typeface="Calibri"/>
                <a:cs typeface="Calibri"/>
              </a:rPr>
              <a:t>each</a:t>
            </a:r>
            <a:r>
              <a:rPr sz="2100" dirty="0">
                <a:solidFill>
                  <a:srgbClr val="0000FF"/>
                </a:solidFill>
                <a:latin typeface="Calibri"/>
                <a:cs typeface="Calibri"/>
              </a:rPr>
              <a:t> other</a:t>
            </a:r>
            <a:r>
              <a:rPr sz="2100" spc="4" dirty="0">
                <a:solidFill>
                  <a:srgbClr val="0000FF"/>
                </a:solidFill>
                <a:latin typeface="Calibri"/>
                <a:cs typeface="Calibri"/>
              </a:rPr>
              <a:t> </a:t>
            </a:r>
            <a:r>
              <a:rPr sz="2100" spc="-4" dirty="0">
                <a:solidFill>
                  <a:srgbClr val="0000FF"/>
                </a:solidFill>
                <a:latin typeface="Calibri"/>
                <a:cs typeface="Calibri"/>
              </a:rPr>
              <a:t>and </a:t>
            </a:r>
            <a:r>
              <a:rPr sz="2100" spc="-461" dirty="0">
                <a:solidFill>
                  <a:srgbClr val="0000FF"/>
                </a:solidFill>
                <a:latin typeface="Calibri"/>
                <a:cs typeface="Calibri"/>
              </a:rPr>
              <a:t> </a:t>
            </a:r>
            <a:r>
              <a:rPr sz="2100" spc="-11" dirty="0">
                <a:solidFill>
                  <a:srgbClr val="0000FF"/>
                </a:solidFill>
                <a:latin typeface="Calibri"/>
                <a:cs typeface="Calibri"/>
              </a:rPr>
              <a:t>detect</a:t>
            </a:r>
            <a:r>
              <a:rPr sz="2100" dirty="0">
                <a:solidFill>
                  <a:srgbClr val="0000FF"/>
                </a:solidFill>
                <a:latin typeface="Calibri"/>
                <a:cs typeface="Calibri"/>
              </a:rPr>
              <a:t> </a:t>
            </a:r>
            <a:r>
              <a:rPr sz="2100" spc="-4" dirty="0">
                <a:solidFill>
                  <a:srgbClr val="0000FF"/>
                </a:solidFill>
                <a:latin typeface="Calibri"/>
                <a:cs typeface="Calibri"/>
              </a:rPr>
              <a:t>the</a:t>
            </a:r>
            <a:r>
              <a:rPr sz="2100" spc="8" dirty="0">
                <a:solidFill>
                  <a:srgbClr val="0000FF"/>
                </a:solidFill>
                <a:latin typeface="Calibri"/>
                <a:cs typeface="Calibri"/>
              </a:rPr>
              <a:t> </a:t>
            </a:r>
            <a:r>
              <a:rPr sz="2100" spc="-8" dirty="0">
                <a:solidFill>
                  <a:srgbClr val="0000FF"/>
                </a:solidFill>
                <a:latin typeface="Calibri"/>
                <a:cs typeface="Calibri"/>
              </a:rPr>
              <a:t>same</a:t>
            </a:r>
            <a:r>
              <a:rPr sz="2100" spc="4" dirty="0">
                <a:solidFill>
                  <a:srgbClr val="0000FF"/>
                </a:solidFill>
                <a:latin typeface="Calibri"/>
                <a:cs typeface="Calibri"/>
              </a:rPr>
              <a:t> </a:t>
            </a:r>
            <a:r>
              <a:rPr sz="2100" spc="-4" dirty="0">
                <a:solidFill>
                  <a:srgbClr val="0000FF"/>
                </a:solidFill>
                <a:latin typeface="Calibri"/>
                <a:cs typeface="Calibri"/>
              </a:rPr>
              <a:t>object.</a:t>
            </a:r>
            <a:r>
              <a:rPr sz="2100" spc="15" dirty="0">
                <a:solidFill>
                  <a:srgbClr val="0000FF"/>
                </a:solidFill>
                <a:latin typeface="Calibri"/>
                <a:cs typeface="Calibri"/>
              </a:rPr>
              <a:t> </a:t>
            </a:r>
            <a:r>
              <a:rPr sz="2100" spc="-8" dirty="0">
                <a:solidFill>
                  <a:srgbClr val="0000FF"/>
                </a:solidFill>
                <a:latin typeface="Calibri"/>
                <a:cs typeface="Calibri"/>
              </a:rPr>
              <a:t>How</a:t>
            </a:r>
            <a:r>
              <a:rPr sz="2100" spc="8" dirty="0">
                <a:solidFill>
                  <a:srgbClr val="0000FF"/>
                </a:solidFill>
                <a:latin typeface="Calibri"/>
                <a:cs typeface="Calibri"/>
              </a:rPr>
              <a:t> </a:t>
            </a:r>
            <a:r>
              <a:rPr sz="2100" spc="-4" dirty="0">
                <a:solidFill>
                  <a:srgbClr val="0000FF"/>
                </a:solidFill>
                <a:latin typeface="Calibri"/>
                <a:cs typeface="Calibri"/>
              </a:rPr>
              <a:t>?</a:t>
            </a:r>
            <a:endParaRPr sz="2100">
              <a:latin typeface="Calibri"/>
              <a:cs typeface="Calibri"/>
            </a:endParaRPr>
          </a:p>
        </p:txBody>
      </p:sp>
      <p:sp>
        <p:nvSpPr>
          <p:cNvPr id="5" name="Title 1">
            <a:extLst>
              <a:ext uri="{FF2B5EF4-FFF2-40B4-BE49-F238E27FC236}">
                <a16:creationId xmlns:a16="http://schemas.microsoft.com/office/drawing/2014/main" id="{3D0E439B-5912-8215-D4F8-4EE31ABABCFC}"/>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6" name="Picture 2" descr="E:\NIET\Project\xLogo11.png.pagespeed.ic.pydHLuCQEZ.png">
            <a:extLst>
              <a:ext uri="{FF2B5EF4-FFF2-40B4-BE49-F238E27FC236}">
                <a16:creationId xmlns:a16="http://schemas.microsoft.com/office/drawing/2014/main" id="{84FAB3AF-58BC-3C43-BB56-B019D181721B}"/>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2167654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22434C-AD44-4A72-A6D6-FCA4D781430A}"/>
              </a:ext>
            </a:extLst>
          </p:cNvPr>
          <p:cNvSpPr>
            <a:spLocks noGrp="1"/>
          </p:cNvSpPr>
          <p:nvPr>
            <p:ph idx="1"/>
          </p:nvPr>
        </p:nvSpPr>
        <p:spPr>
          <a:xfrm>
            <a:off x="457200" y="1225550"/>
            <a:ext cx="8229600" cy="4754563"/>
          </a:xfrm>
        </p:spPr>
        <p:txBody>
          <a:bodyPr/>
          <a:lstStyle/>
          <a:p>
            <a:pPr marL="0" indent="0" algn="ctr">
              <a:buFont typeface="Arial" panose="020B0604020202020204" pitchFamily="34" charset="0"/>
              <a:buNone/>
              <a:defRPr/>
            </a:pPr>
            <a:r>
              <a:rPr lang="en-IN" sz="2000" dirty="0">
                <a:sym typeface="Arial" charset="0"/>
              </a:rPr>
              <a:t>B TECH </a:t>
            </a:r>
          </a:p>
          <a:p>
            <a:pPr marL="0" indent="0" algn="ctr">
              <a:buFont typeface="Arial" panose="020B0604020202020204" pitchFamily="34" charset="0"/>
              <a:buNone/>
              <a:defRPr/>
            </a:pPr>
            <a:r>
              <a:rPr lang="en-IN" sz="2000" dirty="0">
                <a:sym typeface="Arial" charset="0"/>
              </a:rPr>
              <a:t>(SEM-VII) THEORY EXAMINATION 20__-20__</a:t>
            </a:r>
          </a:p>
          <a:p>
            <a:pPr marL="0" indent="0" algn="ctr">
              <a:buFont typeface="Arial" panose="020B0604020202020204" pitchFamily="34" charset="0"/>
              <a:buNone/>
              <a:defRPr/>
            </a:pPr>
            <a:r>
              <a:rPr lang="en-IN" sz="2000" dirty="0">
                <a:sym typeface="Arial" charset="0"/>
              </a:rPr>
              <a:t>Computer Vision</a:t>
            </a:r>
          </a:p>
          <a:p>
            <a:pPr marL="0" indent="0">
              <a:buFont typeface="Arial" panose="020B0604020202020204" pitchFamily="34" charset="0"/>
              <a:buNone/>
              <a:defRPr/>
            </a:pPr>
            <a:r>
              <a:rPr lang="en-IN" sz="2000" b="1" dirty="0">
                <a:sym typeface="Arial" charset="0"/>
              </a:rPr>
              <a:t>Time: 3 Hours                                                                                    Total Marks: 100 </a:t>
            </a:r>
          </a:p>
          <a:p>
            <a:pPr marL="0" indent="0" algn="just">
              <a:buFont typeface="Arial" panose="020B0604020202020204" pitchFamily="34" charset="0"/>
              <a:buNone/>
              <a:defRPr/>
            </a:pPr>
            <a:r>
              <a:rPr lang="en-IN" sz="2000" b="1" i="1" dirty="0">
                <a:sym typeface="Arial" charset="0"/>
              </a:rPr>
              <a:t>Note: 1. Attempt all Sections. If require any missing data; then choose suitably.</a:t>
            </a:r>
          </a:p>
          <a:p>
            <a:pPr marL="0" indent="0" algn="ctr">
              <a:buFont typeface="Arial" panose="020B0604020202020204" pitchFamily="34" charset="0"/>
              <a:buNone/>
              <a:defRPr/>
            </a:pPr>
            <a:r>
              <a:rPr lang="en-IN" sz="2000" b="1" dirty="0">
                <a:sym typeface="Arial" charset="0"/>
              </a:rPr>
              <a:t>SECTION A </a:t>
            </a:r>
          </a:p>
          <a:p>
            <a:pPr indent="-457200">
              <a:buFont typeface="Arial" panose="020B0604020202020204" pitchFamily="34" charset="0"/>
              <a:buAutoNum type="arabicPeriod"/>
              <a:defRPr/>
            </a:pPr>
            <a:r>
              <a:rPr lang="en-IN" sz="2000" b="1" dirty="0">
                <a:sym typeface="Arial" charset="0"/>
              </a:rPr>
              <a:t>Attempt all questions in brief.                                                        2 x 10 = 20</a:t>
            </a:r>
          </a:p>
          <a:p>
            <a:pPr marL="0" indent="0">
              <a:buFont typeface="Arial" panose="020B0604020202020204" pitchFamily="34" charset="0"/>
              <a:buNone/>
              <a:defRPr/>
            </a:pPr>
            <a:endParaRPr lang="en-IN" sz="2000" b="1" i="1" dirty="0">
              <a:sym typeface="Arial" charset="0"/>
            </a:endParaRPr>
          </a:p>
        </p:txBody>
      </p:sp>
      <p:sp>
        <p:nvSpPr>
          <p:cNvPr id="53250" name="Date Placeholder 3">
            <a:extLst>
              <a:ext uri="{FF2B5EF4-FFF2-40B4-BE49-F238E27FC236}">
                <a16:creationId xmlns:a16="http://schemas.microsoft.com/office/drawing/2014/main" id="{F07DA384-37D6-4169-B171-F551AFB58F28}"/>
              </a:ext>
            </a:extLst>
          </p:cNvPr>
          <p:cNvSpPr>
            <a:spLocks noGrp="1"/>
          </p:cNvSpPr>
          <p:nvPr>
            <p:ph type="dt" sz="half" idx="10"/>
          </p:nvPr>
        </p:nvSpPr>
        <p:spPr>
          <a:xfrm flipH="1">
            <a:off x="609600" y="6356350"/>
            <a:ext cx="1371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Font typeface="Arial" panose="020B0604020202020204" pitchFamily="34" charset="0"/>
              <a:buNone/>
            </a:pPr>
            <a:endParaRPr lang="en-US" altLang="en-US" sz="1200" dirty="0">
              <a:solidFill>
                <a:srgbClr val="888888"/>
              </a:solidFill>
              <a:latin typeface="Calibri" panose="020F0502020204030204" pitchFamily="34" charset="0"/>
              <a:sym typeface="Calibri" panose="020F0502020204030204" pitchFamily="34" charset="0"/>
            </a:endParaRPr>
          </a:p>
        </p:txBody>
      </p:sp>
      <p:sp>
        <p:nvSpPr>
          <p:cNvPr id="53287" name="Footer Placeholder 11">
            <a:extLst>
              <a:ext uri="{FF2B5EF4-FFF2-40B4-BE49-F238E27FC236}">
                <a16:creationId xmlns:a16="http://schemas.microsoft.com/office/drawing/2014/main" id="{60EB482F-3255-4322-ADE7-B556E8FD0605}"/>
              </a:ext>
            </a:extLst>
          </p:cNvPr>
          <p:cNvSpPr>
            <a:spLocks noGrp="1"/>
          </p:cNvSpPr>
          <p:nvPr>
            <p:ph type="ftr" sz="quarter" idx="11"/>
          </p:nvPr>
        </p:nvSpPr>
        <p:spPr>
          <a:xfrm>
            <a:off x="2349500" y="6384925"/>
            <a:ext cx="4508500" cy="336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Font typeface="Arial" panose="020B0604020202020204" pitchFamily="34" charset="0"/>
              <a:buNone/>
            </a:pPr>
            <a:r>
              <a:rPr lang="it-IT" altLang="en-US" sz="1200">
                <a:solidFill>
                  <a:srgbClr val="888888"/>
                </a:solidFill>
                <a:latin typeface="Calibri" panose="020F0502020204030204" pitchFamily="34" charset="0"/>
                <a:sym typeface="Calibri" panose="020F0502020204030204" pitchFamily="34" charset="0"/>
              </a:rPr>
              <a:t>Dr Preeti Gera            COMPUTER VISION  UNIT- IV</a:t>
            </a:r>
            <a:endParaRPr lang="en-US" altLang="en-US" sz="1200" dirty="0">
              <a:solidFill>
                <a:srgbClr val="888888"/>
              </a:solidFill>
              <a:latin typeface="Calibri" panose="020F0502020204030204" pitchFamily="34" charset="0"/>
              <a:sym typeface="Calibri" panose="020F0502020204030204" pitchFamily="34" charset="0"/>
            </a:endParaRPr>
          </a:p>
        </p:txBody>
      </p:sp>
      <p:sp>
        <p:nvSpPr>
          <p:cNvPr id="53288" name="Slide Number Placeholder 12">
            <a:extLst>
              <a:ext uri="{FF2B5EF4-FFF2-40B4-BE49-F238E27FC236}">
                <a16:creationId xmlns:a16="http://schemas.microsoft.com/office/drawing/2014/main" id="{286F4104-4FCD-4E25-A149-B64C3FFC358D}"/>
              </a:ext>
            </a:extLst>
          </p:cNvPr>
          <p:cNvSpPr>
            <a:spLocks noGrp="1"/>
          </p:cNvSpPr>
          <p:nvPr>
            <p:ph type="sldNum" sz="quarter" idx="12"/>
          </p:nvPr>
        </p:nvSpPr>
        <p:spPr bwMode="auto">
          <a:xfrm>
            <a:off x="6553200" y="6356350"/>
            <a:ext cx="2133600" cy="3651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fontAlgn="base">
              <a:spcBef>
                <a:spcPct val="0"/>
              </a:spcBef>
              <a:spcAft>
                <a:spcPct val="0"/>
              </a:spcAft>
              <a:buClr>
                <a:srgbClr val="000000"/>
              </a:buClr>
              <a:buFont typeface="Arial" panose="020B0604020202020204" pitchFamily="34" charset="0"/>
              <a:buNone/>
              <a:defRPr sz="1200" kern="1200">
                <a:solidFill>
                  <a:srgbClr val="888888"/>
                </a:solidFill>
                <a:latin typeface="Calibri" panose="020F0502020204030204" pitchFamily="34" charset="0"/>
                <a:ea typeface="+mn-ea"/>
                <a:cs typeface="Arial" panose="020B0604020202020204" pitchFamily="34" charset="0"/>
                <a:sym typeface="Calibri" panose="020F0502020204030204" pitchFamily="34" charset="0"/>
              </a:defRPr>
            </a:lvl1pPr>
            <a:lvl2pPr marL="4572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eaLnBrk="1" hangingPunct="1"/>
            <a:fld id="{E22F518A-4755-4E63-80FF-93C53BC9E5C8}" type="slidenum">
              <a:rPr lang="en-US" altLang="en-US" smtClean="0"/>
              <a:pPr eaLnBrk="1" hangingPunct="1"/>
              <a:t>13</a:t>
            </a:fld>
            <a:endParaRPr lang="en-US" altLang="en-US" sz="1200">
              <a:solidFill>
                <a:srgbClr val="888888"/>
              </a:solidFill>
              <a:latin typeface="Calibri" panose="020F0502020204030204" pitchFamily="34" charset="0"/>
              <a:sym typeface="Calibri" panose="020F0502020204030204" pitchFamily="34" charset="0"/>
            </a:endParaRPr>
          </a:p>
        </p:txBody>
      </p:sp>
      <p:sp>
        <p:nvSpPr>
          <p:cNvPr id="7" name="Title 1">
            <a:extLst>
              <a:ext uri="{FF2B5EF4-FFF2-40B4-BE49-F238E27FC236}">
                <a16:creationId xmlns:a16="http://schemas.microsoft.com/office/drawing/2014/main" id="{CB647E03-879D-4188-B9F7-4A741850D4F7}"/>
              </a:ext>
            </a:extLst>
          </p:cNvPr>
          <p:cNvSpPr txBox="1">
            <a:spLocks/>
          </p:cNvSpPr>
          <p:nvPr/>
        </p:nvSpPr>
        <p:spPr>
          <a:xfrm>
            <a:off x="1371600" y="0"/>
            <a:ext cx="7543800" cy="930275"/>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IN" sz="3200" dirty="0">
                <a:latin typeface="Times New Roman" pitchFamily="18" charset="0"/>
                <a:cs typeface="Times New Roman" pitchFamily="18" charset="0"/>
                <a:sym typeface="Arial" charset="0"/>
              </a:rPr>
              <a:t>End Semester Question Paper Template </a:t>
            </a:r>
            <a:endParaRPr lang="en-US" sz="3200" dirty="0">
              <a:latin typeface="Times New Roman" pitchFamily="18" charset="0"/>
              <a:cs typeface="Times New Roman" pitchFamily="18" charset="0"/>
              <a:sym typeface="Arial" charset="0"/>
            </a:endParaRPr>
          </a:p>
        </p:txBody>
      </p:sp>
      <p:sp>
        <p:nvSpPr>
          <p:cNvPr id="53253" name="Rectangle 2">
            <a:extLst>
              <a:ext uri="{FF2B5EF4-FFF2-40B4-BE49-F238E27FC236}">
                <a16:creationId xmlns:a16="http://schemas.microsoft.com/office/drawing/2014/main" id="{81D28AA1-B034-491D-9D7C-81CF11EE533B}"/>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r>
              <a:rPr lang="en-US" altLang="en-US"/>
            </a:br>
            <a:endParaRPr lang="en-US" altLang="en-US"/>
          </a:p>
          <a:p>
            <a:pPr eaLnBrk="1" hangingPunct="1"/>
            <a:endParaRPr lang="en-US" altLang="en-US"/>
          </a:p>
        </p:txBody>
      </p:sp>
      <p:graphicFrame>
        <p:nvGraphicFramePr>
          <p:cNvPr id="3" name="Table 2">
            <a:extLst>
              <a:ext uri="{FF2B5EF4-FFF2-40B4-BE49-F238E27FC236}">
                <a16:creationId xmlns:a16="http://schemas.microsoft.com/office/drawing/2014/main" id="{6EE6E332-3563-4688-A211-4CE181CFE2C2}"/>
              </a:ext>
            </a:extLst>
          </p:cNvPr>
          <p:cNvGraphicFramePr>
            <a:graphicFrameLocks noGrp="1"/>
          </p:cNvGraphicFramePr>
          <p:nvPr/>
        </p:nvGraphicFramePr>
        <p:xfrm>
          <a:off x="609600" y="4114800"/>
          <a:ext cx="7924800" cy="148590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53340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tblGrid>
              <a:tr h="255847">
                <a:tc>
                  <a:txBody>
                    <a:bodyPr/>
                    <a:lstStyle/>
                    <a:p>
                      <a:r>
                        <a:rPr lang="en-IN" dirty="0" err="1">
                          <a:solidFill>
                            <a:schemeClr val="tx1"/>
                          </a:solidFill>
                        </a:rPr>
                        <a:t>Q.No</a:t>
                      </a:r>
                      <a:r>
                        <a:rPr lang="en-IN"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dirty="0">
                          <a:solidFill>
                            <a:schemeClr val="tx1"/>
                          </a:solidFill>
                        </a:rPr>
                        <a:t>Question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solidFill>
                            <a:schemeClr val="tx1"/>
                          </a:solidFill>
                        </a:rPr>
                        <a:t>Marks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dirty="0">
                          <a:solidFill>
                            <a:schemeClr val="tx1"/>
                          </a:solidFill>
                        </a:rPr>
                        <a:t>CO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55847">
                <a:tc>
                  <a:txBody>
                    <a:bodyPr/>
                    <a:lstStyle/>
                    <a:p>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55847">
                <a:tc>
                  <a:txBody>
                    <a:bodyPr/>
                    <a:lstStyle/>
                    <a:p>
                      <a:r>
                        <a:rPr lang="en-IN"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55847">
                <a:tc>
                  <a:txBody>
                    <a:bodyPr/>
                    <a:lstStyle/>
                    <a:p>
                      <a:r>
                        <a:rPr lang="en-IN"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55847">
                <a:tc>
                  <a:txBody>
                    <a:bodyPr/>
                    <a:lstStyle/>
                    <a:p>
                      <a:r>
                        <a:rPr lang="en-IN"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pic>
        <p:nvPicPr>
          <p:cNvPr id="10" name="Picture 9">
            <a:extLst>
              <a:ext uri="{FF2B5EF4-FFF2-40B4-BE49-F238E27FC236}">
                <a16:creationId xmlns:a16="http://schemas.microsoft.com/office/drawing/2014/main" id="{C2336DCB-2E2B-4BD9-8F82-78F9054D3E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04" y="104043"/>
            <a:ext cx="1229048" cy="716695"/>
          </a:xfrm>
          <a:prstGeom prst="rect">
            <a:avLst/>
          </a:prstGeom>
        </p:spPr>
      </p:pic>
    </p:spTree>
    <p:extLst>
      <p:ext uri="{BB962C8B-B14F-4D97-AF65-F5344CB8AC3E}">
        <p14:creationId xmlns:p14="http://schemas.microsoft.com/office/powerpoint/2010/main" val="378652652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32513" y="957834"/>
            <a:ext cx="8144828" cy="4653915"/>
            <a:chOff x="976684" y="134112"/>
            <a:chExt cx="10859770" cy="6205220"/>
          </a:xfrm>
        </p:grpSpPr>
        <p:pic>
          <p:nvPicPr>
            <p:cNvPr id="3" name="object 3"/>
            <p:cNvPicPr/>
            <p:nvPr/>
          </p:nvPicPr>
          <p:blipFill>
            <a:blip r:embed="rId2" cstate="print"/>
            <a:stretch>
              <a:fillRect/>
            </a:stretch>
          </p:blipFill>
          <p:spPr>
            <a:xfrm>
              <a:off x="976684" y="472230"/>
              <a:ext cx="726578" cy="406655"/>
            </a:xfrm>
            <a:prstGeom prst="rect">
              <a:avLst/>
            </a:prstGeom>
          </p:spPr>
        </p:pic>
        <p:pic>
          <p:nvPicPr>
            <p:cNvPr id="4" name="object 4"/>
            <p:cNvPicPr/>
            <p:nvPr/>
          </p:nvPicPr>
          <p:blipFill>
            <a:blip r:embed="rId3" cstate="print"/>
            <a:stretch>
              <a:fillRect/>
            </a:stretch>
          </p:blipFill>
          <p:spPr>
            <a:xfrm>
              <a:off x="1356359" y="134112"/>
              <a:ext cx="989838" cy="1229106"/>
            </a:xfrm>
            <a:prstGeom prst="rect">
              <a:avLst/>
            </a:prstGeom>
          </p:spPr>
        </p:pic>
      </p:grpSp>
      <p:grpSp>
        <p:nvGrpSpPr>
          <p:cNvPr id="5" name="object 5"/>
          <p:cNvGrpSpPr/>
          <p:nvPr/>
        </p:nvGrpSpPr>
        <p:grpSpPr>
          <a:xfrm>
            <a:off x="1215008" y="957834"/>
            <a:ext cx="4431030" cy="922020"/>
            <a:chOff x="1620011" y="134112"/>
            <a:chExt cx="5908040" cy="1229360"/>
          </a:xfrm>
        </p:grpSpPr>
        <p:pic>
          <p:nvPicPr>
            <p:cNvPr id="6" name="object 6"/>
            <p:cNvPicPr/>
            <p:nvPr/>
          </p:nvPicPr>
          <p:blipFill>
            <a:blip r:embed="rId4" cstate="print"/>
            <a:stretch>
              <a:fillRect/>
            </a:stretch>
          </p:blipFill>
          <p:spPr>
            <a:xfrm>
              <a:off x="1620011" y="134112"/>
              <a:ext cx="3477005" cy="1229106"/>
            </a:xfrm>
            <a:prstGeom prst="rect">
              <a:avLst/>
            </a:prstGeom>
          </p:spPr>
        </p:pic>
        <p:pic>
          <p:nvPicPr>
            <p:cNvPr id="7" name="object 7"/>
            <p:cNvPicPr/>
            <p:nvPr/>
          </p:nvPicPr>
          <p:blipFill>
            <a:blip r:embed="rId5" cstate="print"/>
            <a:stretch>
              <a:fillRect/>
            </a:stretch>
          </p:blipFill>
          <p:spPr>
            <a:xfrm>
              <a:off x="4370832" y="134112"/>
              <a:ext cx="3156966" cy="1229106"/>
            </a:xfrm>
            <a:prstGeom prst="rect">
              <a:avLst/>
            </a:prstGeom>
          </p:spPr>
        </p:pic>
      </p:grpSp>
      <p:sp>
        <p:nvSpPr>
          <p:cNvPr id="8" name="object 8"/>
          <p:cNvSpPr txBox="1">
            <a:spLocks noGrp="1"/>
          </p:cNvSpPr>
          <p:nvPr>
            <p:ph type="title"/>
          </p:nvPr>
        </p:nvSpPr>
        <p:spPr>
          <a:xfrm>
            <a:off x="687705" y="1057107"/>
            <a:ext cx="4688681" cy="517449"/>
          </a:xfrm>
          <a:prstGeom prst="rect">
            <a:avLst/>
          </a:prstGeom>
        </p:spPr>
        <p:txBody>
          <a:bodyPr vert="horz" wrap="square" lIns="0" tIns="9525" rIns="0" bIns="0" rtlCol="0" anchor="ctr">
            <a:spAutoFit/>
          </a:bodyPr>
          <a:lstStyle/>
          <a:p>
            <a:pPr marL="9525">
              <a:lnSpc>
                <a:spcPct val="100000"/>
              </a:lnSpc>
              <a:spcBef>
                <a:spcPts val="75"/>
              </a:spcBef>
            </a:pPr>
            <a:r>
              <a:rPr spc="-19" dirty="0">
                <a:solidFill>
                  <a:srgbClr val="000000"/>
                </a:solidFill>
              </a:rPr>
              <a:t>IoU:</a:t>
            </a:r>
            <a:r>
              <a:rPr spc="-68" dirty="0">
                <a:solidFill>
                  <a:srgbClr val="000000"/>
                </a:solidFill>
              </a:rPr>
              <a:t> </a:t>
            </a:r>
            <a:r>
              <a:rPr spc="-34" dirty="0">
                <a:solidFill>
                  <a:srgbClr val="000000"/>
                </a:solidFill>
              </a:rPr>
              <a:t>Intersection</a:t>
            </a:r>
            <a:r>
              <a:rPr spc="-83" dirty="0">
                <a:solidFill>
                  <a:srgbClr val="000000"/>
                </a:solidFill>
              </a:rPr>
              <a:t> </a:t>
            </a:r>
            <a:r>
              <a:rPr spc="-30" dirty="0">
                <a:solidFill>
                  <a:srgbClr val="000000"/>
                </a:solidFill>
              </a:rPr>
              <a:t>over</a:t>
            </a:r>
            <a:r>
              <a:rPr spc="-75" dirty="0">
                <a:solidFill>
                  <a:srgbClr val="000000"/>
                </a:solidFill>
              </a:rPr>
              <a:t> </a:t>
            </a:r>
            <a:r>
              <a:rPr spc="-23" dirty="0">
                <a:solidFill>
                  <a:srgbClr val="000000"/>
                </a:solidFill>
              </a:rPr>
              <a:t>Union</a:t>
            </a:r>
            <a:endParaRPr/>
          </a:p>
        </p:txBody>
      </p:sp>
      <p:sp>
        <p:nvSpPr>
          <p:cNvPr id="9" name="object 9"/>
          <p:cNvSpPr/>
          <p:nvPr/>
        </p:nvSpPr>
        <p:spPr>
          <a:xfrm>
            <a:off x="4282345" y="1538858"/>
            <a:ext cx="476" cy="0"/>
          </a:xfrm>
          <a:custGeom>
            <a:avLst/>
            <a:gdLst/>
            <a:ahLst/>
            <a:cxnLst/>
            <a:rect l="l" t="t" r="r" b="b"/>
            <a:pathLst>
              <a:path w="635">
                <a:moveTo>
                  <a:pt x="0" y="0"/>
                </a:moveTo>
                <a:lnTo>
                  <a:pt x="0" y="0"/>
                </a:lnTo>
                <a:lnTo>
                  <a:pt x="381" y="0"/>
                </a:lnTo>
              </a:path>
            </a:pathLst>
          </a:custGeom>
          <a:ln w="17999">
            <a:solidFill>
              <a:srgbClr val="F6620D"/>
            </a:solidFill>
          </a:ln>
        </p:spPr>
        <p:txBody>
          <a:bodyPr wrap="square" lIns="0" tIns="0" rIns="0" bIns="0" rtlCol="0"/>
          <a:lstStyle/>
          <a:p>
            <a:endParaRPr sz="1350"/>
          </a:p>
        </p:txBody>
      </p:sp>
      <p:grpSp>
        <p:nvGrpSpPr>
          <p:cNvPr id="10" name="object 10"/>
          <p:cNvGrpSpPr/>
          <p:nvPr/>
        </p:nvGrpSpPr>
        <p:grpSpPr>
          <a:xfrm>
            <a:off x="233171" y="3142108"/>
            <a:ext cx="3829050" cy="1968341"/>
            <a:chOff x="310895" y="3046476"/>
            <a:chExt cx="5105400" cy="2624455"/>
          </a:xfrm>
        </p:grpSpPr>
        <p:pic>
          <p:nvPicPr>
            <p:cNvPr id="11" name="object 11"/>
            <p:cNvPicPr/>
            <p:nvPr/>
          </p:nvPicPr>
          <p:blipFill>
            <a:blip r:embed="rId6" cstate="print"/>
            <a:stretch>
              <a:fillRect/>
            </a:stretch>
          </p:blipFill>
          <p:spPr>
            <a:xfrm>
              <a:off x="2836163" y="3201924"/>
              <a:ext cx="2580132" cy="2468879"/>
            </a:xfrm>
            <a:prstGeom prst="rect">
              <a:avLst/>
            </a:prstGeom>
          </p:spPr>
        </p:pic>
        <p:sp>
          <p:nvSpPr>
            <p:cNvPr id="12" name="object 12"/>
            <p:cNvSpPr/>
            <p:nvPr/>
          </p:nvSpPr>
          <p:spPr>
            <a:xfrm>
              <a:off x="3301745" y="3352038"/>
              <a:ext cx="993775" cy="2209800"/>
            </a:xfrm>
            <a:custGeom>
              <a:avLst/>
              <a:gdLst/>
              <a:ahLst/>
              <a:cxnLst/>
              <a:rect l="l" t="t" r="r" b="b"/>
              <a:pathLst>
                <a:path w="993775" h="2209800">
                  <a:moveTo>
                    <a:pt x="0" y="2209800"/>
                  </a:moveTo>
                  <a:lnTo>
                    <a:pt x="993648" y="2209800"/>
                  </a:lnTo>
                  <a:lnTo>
                    <a:pt x="993648" y="0"/>
                  </a:lnTo>
                  <a:lnTo>
                    <a:pt x="0" y="0"/>
                  </a:lnTo>
                  <a:lnTo>
                    <a:pt x="0" y="2209800"/>
                  </a:lnTo>
                  <a:close/>
                </a:path>
              </a:pathLst>
            </a:custGeom>
            <a:ln w="38100">
              <a:solidFill>
                <a:srgbClr val="FFFF00"/>
              </a:solidFill>
            </a:ln>
          </p:spPr>
          <p:txBody>
            <a:bodyPr wrap="square" lIns="0" tIns="0" rIns="0" bIns="0" rtlCol="0"/>
            <a:lstStyle/>
            <a:p>
              <a:endParaRPr sz="1350"/>
            </a:p>
          </p:txBody>
        </p:sp>
        <p:pic>
          <p:nvPicPr>
            <p:cNvPr id="13" name="object 13"/>
            <p:cNvPicPr/>
            <p:nvPr/>
          </p:nvPicPr>
          <p:blipFill>
            <a:blip r:embed="rId7" cstate="print"/>
            <a:stretch>
              <a:fillRect/>
            </a:stretch>
          </p:blipFill>
          <p:spPr>
            <a:xfrm>
              <a:off x="341375" y="3046476"/>
              <a:ext cx="2279142" cy="730757"/>
            </a:xfrm>
            <a:prstGeom prst="rect">
              <a:avLst/>
            </a:prstGeom>
          </p:spPr>
        </p:pic>
        <p:pic>
          <p:nvPicPr>
            <p:cNvPr id="14" name="object 14"/>
            <p:cNvPicPr/>
            <p:nvPr/>
          </p:nvPicPr>
          <p:blipFill>
            <a:blip r:embed="rId8" cstate="print"/>
            <a:stretch>
              <a:fillRect/>
            </a:stretch>
          </p:blipFill>
          <p:spPr>
            <a:xfrm>
              <a:off x="310895" y="3442716"/>
              <a:ext cx="2338578" cy="730758"/>
            </a:xfrm>
            <a:prstGeom prst="rect">
              <a:avLst/>
            </a:prstGeom>
          </p:spPr>
        </p:pic>
      </p:grpSp>
      <p:sp>
        <p:nvSpPr>
          <p:cNvPr id="15" name="object 15"/>
          <p:cNvSpPr txBox="1"/>
          <p:nvPr/>
        </p:nvSpPr>
        <p:spPr>
          <a:xfrm>
            <a:off x="377495" y="3196780"/>
            <a:ext cx="1390650" cy="610263"/>
          </a:xfrm>
          <a:prstGeom prst="rect">
            <a:avLst/>
          </a:prstGeom>
        </p:spPr>
        <p:txBody>
          <a:bodyPr vert="horz" wrap="square" lIns="0" tIns="10001" rIns="0" bIns="0" rtlCol="0">
            <a:spAutoFit/>
          </a:bodyPr>
          <a:lstStyle/>
          <a:p>
            <a:pPr marL="9525" marR="3810" indent="22860">
              <a:spcBef>
                <a:spcPts val="79"/>
              </a:spcBef>
            </a:pPr>
            <a:r>
              <a:rPr sz="1950" spc="-8" dirty="0">
                <a:solidFill>
                  <a:srgbClr val="C00000"/>
                </a:solidFill>
                <a:latin typeface="Calibri"/>
                <a:cs typeface="Calibri"/>
              </a:rPr>
              <a:t>Ground </a:t>
            </a:r>
            <a:r>
              <a:rPr sz="1950" dirty="0">
                <a:solidFill>
                  <a:srgbClr val="C00000"/>
                </a:solidFill>
                <a:latin typeface="Calibri"/>
                <a:cs typeface="Calibri"/>
              </a:rPr>
              <a:t>truth </a:t>
            </a:r>
            <a:r>
              <a:rPr sz="1950" spc="-431" dirty="0">
                <a:solidFill>
                  <a:srgbClr val="C00000"/>
                </a:solidFill>
                <a:latin typeface="Calibri"/>
                <a:cs typeface="Calibri"/>
              </a:rPr>
              <a:t> </a:t>
            </a:r>
            <a:r>
              <a:rPr sz="1950" spc="-4" dirty="0">
                <a:solidFill>
                  <a:srgbClr val="C00000"/>
                </a:solidFill>
                <a:latin typeface="Calibri"/>
                <a:cs typeface="Calibri"/>
              </a:rPr>
              <a:t>bounding</a:t>
            </a:r>
            <a:r>
              <a:rPr sz="1950" spc="-75" dirty="0">
                <a:solidFill>
                  <a:srgbClr val="C00000"/>
                </a:solidFill>
                <a:latin typeface="Calibri"/>
                <a:cs typeface="Calibri"/>
              </a:rPr>
              <a:t> </a:t>
            </a:r>
            <a:r>
              <a:rPr sz="1950" spc="-15" dirty="0">
                <a:solidFill>
                  <a:srgbClr val="C00000"/>
                </a:solidFill>
                <a:latin typeface="Calibri"/>
                <a:cs typeface="Calibri"/>
              </a:rPr>
              <a:t>box</a:t>
            </a:r>
            <a:endParaRPr sz="1950">
              <a:latin typeface="Calibri"/>
              <a:cs typeface="Calibri"/>
            </a:endParaRPr>
          </a:p>
        </p:txBody>
      </p:sp>
      <p:grpSp>
        <p:nvGrpSpPr>
          <p:cNvPr id="16" name="object 16"/>
          <p:cNvGrpSpPr/>
          <p:nvPr/>
        </p:nvGrpSpPr>
        <p:grpSpPr>
          <a:xfrm>
            <a:off x="1807846" y="2060829"/>
            <a:ext cx="2859881" cy="3045143"/>
            <a:chOff x="2410460" y="1604772"/>
            <a:chExt cx="3813175" cy="4060190"/>
          </a:xfrm>
        </p:grpSpPr>
        <p:sp>
          <p:nvSpPr>
            <p:cNvPr id="17" name="object 17"/>
            <p:cNvSpPr/>
            <p:nvPr/>
          </p:nvSpPr>
          <p:spPr>
            <a:xfrm>
              <a:off x="2410460" y="3590163"/>
              <a:ext cx="814705" cy="381000"/>
            </a:xfrm>
            <a:custGeom>
              <a:avLst/>
              <a:gdLst/>
              <a:ahLst/>
              <a:cxnLst/>
              <a:rect l="l" t="t" r="r" b="b"/>
              <a:pathLst>
                <a:path w="814705" h="381000">
                  <a:moveTo>
                    <a:pt x="645774" y="328118"/>
                  </a:moveTo>
                  <a:lnTo>
                    <a:pt x="623315" y="380745"/>
                  </a:lnTo>
                  <a:lnTo>
                    <a:pt x="814704" y="369188"/>
                  </a:lnTo>
                  <a:lnTo>
                    <a:pt x="789371" y="339344"/>
                  </a:lnTo>
                  <a:lnTo>
                    <a:pt x="672083" y="339344"/>
                  </a:lnTo>
                  <a:lnTo>
                    <a:pt x="645774" y="328118"/>
                  </a:lnTo>
                  <a:close/>
                </a:path>
                <a:path w="814705" h="381000">
                  <a:moveTo>
                    <a:pt x="668197" y="275570"/>
                  </a:moveTo>
                  <a:lnTo>
                    <a:pt x="645774" y="328118"/>
                  </a:lnTo>
                  <a:lnTo>
                    <a:pt x="672083" y="339344"/>
                  </a:lnTo>
                  <a:lnTo>
                    <a:pt x="694435" y="286766"/>
                  </a:lnTo>
                  <a:lnTo>
                    <a:pt x="668197" y="275570"/>
                  </a:lnTo>
                  <a:close/>
                </a:path>
                <a:path w="814705" h="381000">
                  <a:moveTo>
                    <a:pt x="690626" y="223012"/>
                  </a:moveTo>
                  <a:lnTo>
                    <a:pt x="668197" y="275570"/>
                  </a:lnTo>
                  <a:lnTo>
                    <a:pt x="694435" y="286766"/>
                  </a:lnTo>
                  <a:lnTo>
                    <a:pt x="672083" y="339344"/>
                  </a:lnTo>
                  <a:lnTo>
                    <a:pt x="789371" y="339344"/>
                  </a:lnTo>
                  <a:lnTo>
                    <a:pt x="690626" y="223012"/>
                  </a:lnTo>
                  <a:close/>
                </a:path>
                <a:path w="814705" h="381000">
                  <a:moveTo>
                    <a:pt x="22351" y="0"/>
                  </a:moveTo>
                  <a:lnTo>
                    <a:pt x="0" y="52578"/>
                  </a:lnTo>
                  <a:lnTo>
                    <a:pt x="645774" y="328118"/>
                  </a:lnTo>
                  <a:lnTo>
                    <a:pt x="668197" y="275570"/>
                  </a:lnTo>
                  <a:lnTo>
                    <a:pt x="22351" y="0"/>
                  </a:lnTo>
                  <a:close/>
                </a:path>
              </a:pathLst>
            </a:custGeom>
            <a:solidFill>
              <a:srgbClr val="0000FF"/>
            </a:solidFill>
          </p:spPr>
          <p:txBody>
            <a:bodyPr wrap="square" lIns="0" tIns="0" rIns="0" bIns="0" rtlCol="0"/>
            <a:lstStyle/>
            <a:p>
              <a:endParaRPr sz="1350"/>
            </a:p>
          </p:txBody>
        </p:sp>
        <p:sp>
          <p:nvSpPr>
            <p:cNvPr id="18" name="object 18"/>
            <p:cNvSpPr/>
            <p:nvPr/>
          </p:nvSpPr>
          <p:spPr>
            <a:xfrm>
              <a:off x="3614166" y="3216402"/>
              <a:ext cx="993775" cy="2209800"/>
            </a:xfrm>
            <a:custGeom>
              <a:avLst/>
              <a:gdLst/>
              <a:ahLst/>
              <a:cxnLst/>
              <a:rect l="l" t="t" r="r" b="b"/>
              <a:pathLst>
                <a:path w="993775" h="2209800">
                  <a:moveTo>
                    <a:pt x="0" y="2209800"/>
                  </a:moveTo>
                  <a:lnTo>
                    <a:pt x="993648" y="2209800"/>
                  </a:lnTo>
                  <a:lnTo>
                    <a:pt x="993648" y="0"/>
                  </a:lnTo>
                  <a:lnTo>
                    <a:pt x="0" y="0"/>
                  </a:lnTo>
                  <a:lnTo>
                    <a:pt x="0" y="2209800"/>
                  </a:lnTo>
                  <a:close/>
                </a:path>
              </a:pathLst>
            </a:custGeom>
            <a:ln w="38100">
              <a:solidFill>
                <a:srgbClr val="00FFFF"/>
              </a:solidFill>
            </a:ln>
          </p:spPr>
          <p:txBody>
            <a:bodyPr wrap="square" lIns="0" tIns="0" rIns="0" bIns="0" rtlCol="0"/>
            <a:lstStyle/>
            <a:p>
              <a:endParaRPr sz="1350"/>
            </a:p>
          </p:txBody>
        </p:sp>
        <p:sp>
          <p:nvSpPr>
            <p:cNvPr id="19" name="object 19"/>
            <p:cNvSpPr/>
            <p:nvPr/>
          </p:nvSpPr>
          <p:spPr>
            <a:xfrm>
              <a:off x="3648963" y="3378961"/>
              <a:ext cx="676910" cy="2006600"/>
            </a:xfrm>
            <a:custGeom>
              <a:avLst/>
              <a:gdLst/>
              <a:ahLst/>
              <a:cxnLst/>
              <a:rect l="l" t="t" r="r" b="b"/>
              <a:pathLst>
                <a:path w="676910" h="2006600">
                  <a:moveTo>
                    <a:pt x="4318" y="226822"/>
                  </a:moveTo>
                  <a:lnTo>
                    <a:pt x="5714" y="226440"/>
                  </a:lnTo>
                  <a:lnTo>
                    <a:pt x="7112" y="226440"/>
                  </a:lnTo>
                  <a:lnTo>
                    <a:pt x="8255" y="226187"/>
                  </a:lnTo>
                  <a:lnTo>
                    <a:pt x="9651" y="225805"/>
                  </a:lnTo>
                  <a:lnTo>
                    <a:pt x="11175" y="225425"/>
                  </a:lnTo>
                  <a:lnTo>
                    <a:pt x="12191" y="225043"/>
                  </a:lnTo>
                  <a:lnTo>
                    <a:pt x="13588" y="224282"/>
                  </a:lnTo>
                  <a:lnTo>
                    <a:pt x="14732" y="224027"/>
                  </a:lnTo>
                  <a:lnTo>
                    <a:pt x="15748" y="223265"/>
                  </a:lnTo>
                  <a:lnTo>
                    <a:pt x="17272" y="222503"/>
                  </a:lnTo>
                  <a:lnTo>
                    <a:pt x="18287" y="221868"/>
                  </a:lnTo>
                  <a:lnTo>
                    <a:pt x="19431" y="221107"/>
                  </a:lnTo>
                  <a:lnTo>
                    <a:pt x="20827" y="219963"/>
                  </a:lnTo>
                  <a:lnTo>
                    <a:pt x="25908" y="216788"/>
                  </a:lnTo>
                  <a:lnTo>
                    <a:pt x="143256" y="150495"/>
                  </a:lnTo>
                  <a:lnTo>
                    <a:pt x="185038" y="130428"/>
                  </a:lnTo>
                  <a:lnTo>
                    <a:pt x="213740" y="119887"/>
                  </a:lnTo>
                  <a:lnTo>
                    <a:pt x="259207" y="99822"/>
                  </a:lnTo>
                  <a:lnTo>
                    <a:pt x="298703" y="81025"/>
                  </a:lnTo>
                  <a:lnTo>
                    <a:pt x="349503" y="37464"/>
                  </a:lnTo>
                  <a:lnTo>
                    <a:pt x="350900" y="35305"/>
                  </a:lnTo>
                  <a:lnTo>
                    <a:pt x="352806" y="33147"/>
                  </a:lnTo>
                  <a:lnTo>
                    <a:pt x="354584" y="30987"/>
                  </a:lnTo>
                  <a:lnTo>
                    <a:pt x="356362" y="28828"/>
                  </a:lnTo>
                  <a:lnTo>
                    <a:pt x="358139" y="27050"/>
                  </a:lnTo>
                  <a:lnTo>
                    <a:pt x="359918" y="25273"/>
                  </a:lnTo>
                  <a:lnTo>
                    <a:pt x="362076" y="23495"/>
                  </a:lnTo>
                  <a:lnTo>
                    <a:pt x="364236" y="21716"/>
                  </a:lnTo>
                  <a:lnTo>
                    <a:pt x="366395" y="20192"/>
                  </a:lnTo>
                  <a:lnTo>
                    <a:pt x="368935" y="18414"/>
                  </a:lnTo>
                  <a:lnTo>
                    <a:pt x="371094" y="17017"/>
                  </a:lnTo>
                  <a:lnTo>
                    <a:pt x="373634" y="15875"/>
                  </a:lnTo>
                  <a:lnTo>
                    <a:pt x="378713" y="13335"/>
                  </a:lnTo>
                  <a:lnTo>
                    <a:pt x="406019" y="1904"/>
                  </a:lnTo>
                  <a:lnTo>
                    <a:pt x="412496" y="0"/>
                  </a:lnTo>
                </a:path>
                <a:path w="676910" h="2006600">
                  <a:moveTo>
                    <a:pt x="44196" y="441070"/>
                  </a:moveTo>
                  <a:lnTo>
                    <a:pt x="48260" y="435990"/>
                  </a:lnTo>
                  <a:lnTo>
                    <a:pt x="52577" y="431292"/>
                  </a:lnTo>
                  <a:lnTo>
                    <a:pt x="56896" y="426974"/>
                  </a:lnTo>
                  <a:lnTo>
                    <a:pt x="61213" y="422656"/>
                  </a:lnTo>
                  <a:lnTo>
                    <a:pt x="65786" y="418338"/>
                  </a:lnTo>
                  <a:lnTo>
                    <a:pt x="70865" y="414400"/>
                  </a:lnTo>
                  <a:lnTo>
                    <a:pt x="75946" y="410844"/>
                  </a:lnTo>
                  <a:lnTo>
                    <a:pt x="85598" y="404749"/>
                  </a:lnTo>
                  <a:lnTo>
                    <a:pt x="91439" y="400685"/>
                  </a:lnTo>
                  <a:lnTo>
                    <a:pt x="189737" y="338836"/>
                  </a:lnTo>
                  <a:lnTo>
                    <a:pt x="307086" y="270763"/>
                  </a:lnTo>
                  <a:lnTo>
                    <a:pt x="323596" y="260731"/>
                  </a:lnTo>
                  <a:lnTo>
                    <a:pt x="340106" y="250317"/>
                  </a:lnTo>
                  <a:lnTo>
                    <a:pt x="362076" y="234442"/>
                  </a:lnTo>
                  <a:lnTo>
                    <a:pt x="374776" y="224027"/>
                  </a:lnTo>
                  <a:lnTo>
                    <a:pt x="387985" y="214249"/>
                  </a:lnTo>
                  <a:lnTo>
                    <a:pt x="401700" y="205232"/>
                  </a:lnTo>
                  <a:lnTo>
                    <a:pt x="428751" y="189357"/>
                  </a:lnTo>
                  <a:lnTo>
                    <a:pt x="467613" y="172465"/>
                  </a:lnTo>
                  <a:lnTo>
                    <a:pt x="496443" y="158876"/>
                  </a:lnTo>
                  <a:lnTo>
                    <a:pt x="532764" y="142239"/>
                  </a:lnTo>
                  <a:lnTo>
                    <a:pt x="573786" y="118490"/>
                  </a:lnTo>
                  <a:lnTo>
                    <a:pt x="607695" y="92201"/>
                  </a:lnTo>
                  <a:lnTo>
                    <a:pt x="617347" y="81025"/>
                  </a:lnTo>
                  <a:lnTo>
                    <a:pt x="624966" y="72771"/>
                  </a:lnTo>
                  <a:lnTo>
                    <a:pt x="628141" y="68834"/>
                  </a:lnTo>
                </a:path>
                <a:path w="676910" h="2006600">
                  <a:moveTo>
                    <a:pt x="34162" y="723645"/>
                  </a:moveTo>
                  <a:lnTo>
                    <a:pt x="83058" y="705993"/>
                  </a:lnTo>
                  <a:lnTo>
                    <a:pt x="119887" y="687958"/>
                  </a:lnTo>
                  <a:lnTo>
                    <a:pt x="217805" y="626490"/>
                  </a:lnTo>
                  <a:lnTo>
                    <a:pt x="237236" y="614171"/>
                  </a:lnTo>
                  <a:lnTo>
                    <a:pt x="256286" y="600837"/>
                  </a:lnTo>
                  <a:lnTo>
                    <a:pt x="283337" y="580008"/>
                  </a:lnTo>
                  <a:lnTo>
                    <a:pt x="321437" y="546862"/>
                  </a:lnTo>
                  <a:lnTo>
                    <a:pt x="357377" y="523113"/>
                  </a:lnTo>
                  <a:lnTo>
                    <a:pt x="392049" y="496824"/>
                  </a:lnTo>
                  <a:lnTo>
                    <a:pt x="433705" y="470535"/>
                  </a:lnTo>
                  <a:lnTo>
                    <a:pt x="440182" y="465581"/>
                  </a:lnTo>
                  <a:lnTo>
                    <a:pt x="446659" y="460501"/>
                  </a:lnTo>
                  <a:lnTo>
                    <a:pt x="452882" y="455040"/>
                  </a:lnTo>
                  <a:lnTo>
                    <a:pt x="458977" y="449706"/>
                  </a:lnTo>
                  <a:lnTo>
                    <a:pt x="468630" y="439293"/>
                  </a:lnTo>
                  <a:lnTo>
                    <a:pt x="490220" y="415798"/>
                  </a:lnTo>
                  <a:lnTo>
                    <a:pt x="514350" y="383413"/>
                  </a:lnTo>
                  <a:lnTo>
                    <a:pt x="515874" y="381254"/>
                  </a:lnTo>
                  <a:lnTo>
                    <a:pt x="518413" y="378079"/>
                  </a:lnTo>
                  <a:lnTo>
                    <a:pt x="520826" y="374395"/>
                  </a:lnTo>
                  <a:lnTo>
                    <a:pt x="523748" y="371220"/>
                  </a:lnTo>
                  <a:lnTo>
                    <a:pt x="526669" y="368300"/>
                  </a:lnTo>
                  <a:lnTo>
                    <a:pt x="529844" y="365125"/>
                  </a:lnTo>
                  <a:lnTo>
                    <a:pt x="532764" y="362585"/>
                  </a:lnTo>
                  <a:lnTo>
                    <a:pt x="536321" y="359663"/>
                  </a:lnTo>
                  <a:lnTo>
                    <a:pt x="540638" y="356488"/>
                  </a:lnTo>
                  <a:lnTo>
                    <a:pt x="587883" y="328675"/>
                  </a:lnTo>
                  <a:lnTo>
                    <a:pt x="595376" y="325119"/>
                  </a:lnTo>
                </a:path>
                <a:path w="676910" h="2006600">
                  <a:moveTo>
                    <a:pt x="19812" y="1101979"/>
                  </a:moveTo>
                  <a:lnTo>
                    <a:pt x="19812" y="1100963"/>
                  </a:lnTo>
                  <a:lnTo>
                    <a:pt x="20065" y="1099820"/>
                  </a:lnTo>
                  <a:lnTo>
                    <a:pt x="20447" y="1098804"/>
                  </a:lnTo>
                  <a:lnTo>
                    <a:pt x="20827" y="1097661"/>
                  </a:lnTo>
                  <a:lnTo>
                    <a:pt x="21209" y="1096645"/>
                  </a:lnTo>
                  <a:lnTo>
                    <a:pt x="21589" y="1095502"/>
                  </a:lnTo>
                  <a:lnTo>
                    <a:pt x="21971" y="1094867"/>
                  </a:lnTo>
                  <a:lnTo>
                    <a:pt x="22225" y="1093724"/>
                  </a:lnTo>
                  <a:lnTo>
                    <a:pt x="22987" y="1092708"/>
                  </a:lnTo>
                  <a:lnTo>
                    <a:pt x="23749" y="1091945"/>
                  </a:lnTo>
                  <a:lnTo>
                    <a:pt x="24130" y="1091183"/>
                  </a:lnTo>
                  <a:lnTo>
                    <a:pt x="24764" y="1090168"/>
                  </a:lnTo>
                  <a:lnTo>
                    <a:pt x="25526" y="1089406"/>
                  </a:lnTo>
                  <a:lnTo>
                    <a:pt x="26288" y="1088644"/>
                  </a:lnTo>
                  <a:lnTo>
                    <a:pt x="26924" y="1088008"/>
                  </a:lnTo>
                  <a:lnTo>
                    <a:pt x="28066" y="1087246"/>
                  </a:lnTo>
                  <a:lnTo>
                    <a:pt x="29083" y="1086231"/>
                  </a:lnTo>
                  <a:lnTo>
                    <a:pt x="73025" y="1045844"/>
                  </a:lnTo>
                  <a:lnTo>
                    <a:pt x="119507" y="1010157"/>
                  </a:lnTo>
                  <a:lnTo>
                    <a:pt x="147574" y="989330"/>
                  </a:lnTo>
                  <a:lnTo>
                    <a:pt x="204850" y="944371"/>
                  </a:lnTo>
                  <a:lnTo>
                    <a:pt x="284352" y="874521"/>
                  </a:lnTo>
                  <a:lnTo>
                    <a:pt x="291591" y="867663"/>
                  </a:lnTo>
                  <a:lnTo>
                    <a:pt x="299085" y="861187"/>
                  </a:lnTo>
                  <a:lnTo>
                    <a:pt x="349123" y="825500"/>
                  </a:lnTo>
                  <a:lnTo>
                    <a:pt x="387350" y="804671"/>
                  </a:lnTo>
                  <a:lnTo>
                    <a:pt x="453898" y="772668"/>
                  </a:lnTo>
                  <a:lnTo>
                    <a:pt x="465455" y="767207"/>
                  </a:lnTo>
                  <a:lnTo>
                    <a:pt x="476631" y="761492"/>
                  </a:lnTo>
                  <a:lnTo>
                    <a:pt x="487807" y="755395"/>
                  </a:lnTo>
                  <a:lnTo>
                    <a:pt x="508253" y="741680"/>
                  </a:lnTo>
                  <a:lnTo>
                    <a:pt x="566547" y="698119"/>
                  </a:lnTo>
                  <a:lnTo>
                    <a:pt x="599694" y="668527"/>
                  </a:lnTo>
                  <a:lnTo>
                    <a:pt x="625983" y="647319"/>
                  </a:lnTo>
                  <a:lnTo>
                    <a:pt x="650875" y="627507"/>
                  </a:lnTo>
                  <a:lnTo>
                    <a:pt x="670306" y="608838"/>
                  </a:lnTo>
                  <a:lnTo>
                    <a:pt x="676401" y="602995"/>
                  </a:lnTo>
                </a:path>
                <a:path w="676910" h="2006600">
                  <a:moveTo>
                    <a:pt x="0" y="1429639"/>
                  </a:moveTo>
                  <a:lnTo>
                    <a:pt x="0" y="1428877"/>
                  </a:lnTo>
                  <a:lnTo>
                    <a:pt x="381" y="1428114"/>
                  </a:lnTo>
                  <a:lnTo>
                    <a:pt x="381" y="1427480"/>
                  </a:lnTo>
                  <a:lnTo>
                    <a:pt x="635" y="1426337"/>
                  </a:lnTo>
                  <a:lnTo>
                    <a:pt x="1015" y="1425702"/>
                  </a:lnTo>
                  <a:lnTo>
                    <a:pt x="1397" y="1424939"/>
                  </a:lnTo>
                  <a:lnTo>
                    <a:pt x="1777" y="1424177"/>
                  </a:lnTo>
                  <a:lnTo>
                    <a:pt x="2159" y="1423543"/>
                  </a:lnTo>
                  <a:lnTo>
                    <a:pt x="2539" y="1422781"/>
                  </a:lnTo>
                  <a:lnTo>
                    <a:pt x="3175" y="1422019"/>
                  </a:lnTo>
                  <a:lnTo>
                    <a:pt x="3556" y="1421383"/>
                  </a:lnTo>
                  <a:lnTo>
                    <a:pt x="3937" y="1420621"/>
                  </a:lnTo>
                  <a:lnTo>
                    <a:pt x="4699" y="1419860"/>
                  </a:lnTo>
                  <a:lnTo>
                    <a:pt x="4952" y="1419225"/>
                  </a:lnTo>
                  <a:lnTo>
                    <a:pt x="5714" y="1418844"/>
                  </a:lnTo>
                  <a:lnTo>
                    <a:pt x="6476" y="1418082"/>
                  </a:lnTo>
                  <a:lnTo>
                    <a:pt x="7112" y="1417320"/>
                  </a:lnTo>
                  <a:lnTo>
                    <a:pt x="7874" y="1417065"/>
                  </a:lnTo>
                  <a:lnTo>
                    <a:pt x="40259" y="1391793"/>
                  </a:lnTo>
                  <a:lnTo>
                    <a:pt x="252349" y="1242821"/>
                  </a:lnTo>
                  <a:lnTo>
                    <a:pt x="299085" y="1209294"/>
                  </a:lnTo>
                  <a:lnTo>
                    <a:pt x="348488" y="1170432"/>
                  </a:lnTo>
                  <a:lnTo>
                    <a:pt x="406019" y="1124331"/>
                  </a:lnTo>
                  <a:lnTo>
                    <a:pt x="439165" y="1102360"/>
                  </a:lnTo>
                  <a:lnTo>
                    <a:pt x="450723" y="1095120"/>
                  </a:lnTo>
                  <a:lnTo>
                    <a:pt x="462534" y="1088389"/>
                  </a:lnTo>
                  <a:lnTo>
                    <a:pt x="474472" y="1081913"/>
                  </a:lnTo>
                  <a:lnTo>
                    <a:pt x="489965" y="1075055"/>
                  </a:lnTo>
                  <a:lnTo>
                    <a:pt x="523748" y="1057402"/>
                  </a:lnTo>
                  <a:lnTo>
                    <a:pt x="551434" y="1038606"/>
                  </a:lnTo>
                  <a:lnTo>
                    <a:pt x="579501" y="1027811"/>
                  </a:lnTo>
                  <a:lnTo>
                    <a:pt x="584200" y="1025651"/>
                  </a:lnTo>
                </a:path>
                <a:path w="676910" h="2006600">
                  <a:moveTo>
                    <a:pt x="19812" y="1603502"/>
                  </a:moveTo>
                  <a:lnTo>
                    <a:pt x="23749" y="1602739"/>
                  </a:lnTo>
                  <a:lnTo>
                    <a:pt x="27686" y="1602105"/>
                  </a:lnTo>
                  <a:lnTo>
                    <a:pt x="32003" y="1601343"/>
                  </a:lnTo>
                  <a:lnTo>
                    <a:pt x="35940" y="1600200"/>
                  </a:lnTo>
                  <a:lnTo>
                    <a:pt x="39877" y="1599183"/>
                  </a:lnTo>
                  <a:lnTo>
                    <a:pt x="43941" y="1597787"/>
                  </a:lnTo>
                  <a:lnTo>
                    <a:pt x="47498" y="1596263"/>
                  </a:lnTo>
                  <a:lnTo>
                    <a:pt x="51435" y="1594485"/>
                  </a:lnTo>
                  <a:lnTo>
                    <a:pt x="54990" y="1592707"/>
                  </a:lnTo>
                  <a:lnTo>
                    <a:pt x="60833" y="1589405"/>
                  </a:lnTo>
                  <a:lnTo>
                    <a:pt x="64008" y="1587627"/>
                  </a:lnTo>
                  <a:lnTo>
                    <a:pt x="160147" y="1543050"/>
                  </a:lnTo>
                  <a:lnTo>
                    <a:pt x="210185" y="1512443"/>
                  </a:lnTo>
                  <a:lnTo>
                    <a:pt x="232918" y="1497711"/>
                  </a:lnTo>
                  <a:lnTo>
                    <a:pt x="256286" y="1483995"/>
                  </a:lnTo>
                  <a:lnTo>
                    <a:pt x="280415" y="1471040"/>
                  </a:lnTo>
                  <a:lnTo>
                    <a:pt x="318897" y="1453388"/>
                  </a:lnTo>
                  <a:lnTo>
                    <a:pt x="342264" y="1442593"/>
                  </a:lnTo>
                  <a:lnTo>
                    <a:pt x="385572" y="1418463"/>
                  </a:lnTo>
                  <a:lnTo>
                    <a:pt x="426974" y="1390395"/>
                  </a:lnTo>
                  <a:lnTo>
                    <a:pt x="456057" y="1365123"/>
                  </a:lnTo>
                  <a:lnTo>
                    <a:pt x="474090" y="1349756"/>
                  </a:lnTo>
                  <a:lnTo>
                    <a:pt x="506095" y="1317244"/>
                  </a:lnTo>
                  <a:lnTo>
                    <a:pt x="520826" y="1302131"/>
                  </a:lnTo>
                  <a:lnTo>
                    <a:pt x="540638" y="1279144"/>
                  </a:lnTo>
                  <a:lnTo>
                    <a:pt x="544957" y="1274826"/>
                  </a:lnTo>
                </a:path>
                <a:path w="676910" h="2006600">
                  <a:moveTo>
                    <a:pt x="4318" y="1856994"/>
                  </a:moveTo>
                  <a:lnTo>
                    <a:pt x="17907" y="1851533"/>
                  </a:lnTo>
                  <a:lnTo>
                    <a:pt x="96138" y="1806575"/>
                  </a:lnTo>
                  <a:lnTo>
                    <a:pt x="118745" y="1792477"/>
                  </a:lnTo>
                  <a:lnTo>
                    <a:pt x="275716" y="1694942"/>
                  </a:lnTo>
                  <a:lnTo>
                    <a:pt x="328295" y="1666875"/>
                  </a:lnTo>
                  <a:lnTo>
                    <a:pt x="369315" y="1648840"/>
                  </a:lnTo>
                  <a:lnTo>
                    <a:pt x="434848" y="1630171"/>
                  </a:lnTo>
                  <a:lnTo>
                    <a:pt x="482346" y="1617599"/>
                  </a:lnTo>
                  <a:lnTo>
                    <a:pt x="544322" y="1590548"/>
                  </a:lnTo>
                  <a:lnTo>
                    <a:pt x="547497" y="1589151"/>
                  </a:lnTo>
                  <a:lnTo>
                    <a:pt x="551180" y="1587627"/>
                  </a:lnTo>
                  <a:lnTo>
                    <a:pt x="554355" y="1585849"/>
                  </a:lnTo>
                  <a:lnTo>
                    <a:pt x="557657" y="1583689"/>
                  </a:lnTo>
                  <a:lnTo>
                    <a:pt x="560451" y="1581912"/>
                  </a:lnTo>
                  <a:lnTo>
                    <a:pt x="563752" y="1579752"/>
                  </a:lnTo>
                  <a:lnTo>
                    <a:pt x="566547" y="1577213"/>
                  </a:lnTo>
                  <a:lnTo>
                    <a:pt x="569468" y="1574673"/>
                  </a:lnTo>
                  <a:lnTo>
                    <a:pt x="572008" y="1572133"/>
                  </a:lnTo>
                  <a:lnTo>
                    <a:pt x="574548" y="1569720"/>
                  </a:lnTo>
                  <a:lnTo>
                    <a:pt x="577341" y="1566799"/>
                  </a:lnTo>
                  <a:lnTo>
                    <a:pt x="579501" y="1564258"/>
                  </a:lnTo>
                  <a:lnTo>
                    <a:pt x="590296" y="1556385"/>
                  </a:lnTo>
                  <a:lnTo>
                    <a:pt x="594995" y="1554226"/>
                  </a:lnTo>
                </a:path>
                <a:path w="676910" h="2006600">
                  <a:moveTo>
                    <a:pt x="218439" y="2006346"/>
                  </a:moveTo>
                  <a:lnTo>
                    <a:pt x="218821" y="2004568"/>
                  </a:lnTo>
                  <a:lnTo>
                    <a:pt x="219583" y="2003044"/>
                  </a:lnTo>
                  <a:lnTo>
                    <a:pt x="219963" y="2001265"/>
                  </a:lnTo>
                  <a:lnTo>
                    <a:pt x="220599" y="1999869"/>
                  </a:lnTo>
                  <a:lnTo>
                    <a:pt x="221361" y="1998472"/>
                  </a:lnTo>
                  <a:lnTo>
                    <a:pt x="222123" y="1996948"/>
                  </a:lnTo>
                  <a:lnTo>
                    <a:pt x="222758" y="1995551"/>
                  </a:lnTo>
                  <a:lnTo>
                    <a:pt x="223900" y="1994153"/>
                  </a:lnTo>
                  <a:lnTo>
                    <a:pt x="224536" y="1992629"/>
                  </a:lnTo>
                  <a:lnTo>
                    <a:pt x="225678" y="1991614"/>
                  </a:lnTo>
                  <a:lnTo>
                    <a:pt x="226822" y="1990089"/>
                  </a:lnTo>
                  <a:lnTo>
                    <a:pt x="227837" y="1989074"/>
                  </a:lnTo>
                  <a:lnTo>
                    <a:pt x="228981" y="1987677"/>
                  </a:lnTo>
                  <a:lnTo>
                    <a:pt x="230377" y="1986534"/>
                  </a:lnTo>
                  <a:lnTo>
                    <a:pt x="231394" y="1985518"/>
                  </a:lnTo>
                  <a:lnTo>
                    <a:pt x="232918" y="1984756"/>
                  </a:lnTo>
                  <a:lnTo>
                    <a:pt x="234314" y="1983613"/>
                  </a:lnTo>
                  <a:lnTo>
                    <a:pt x="235712" y="1982597"/>
                  </a:lnTo>
                  <a:lnTo>
                    <a:pt x="237236" y="1981835"/>
                  </a:lnTo>
                  <a:lnTo>
                    <a:pt x="240030" y="1980438"/>
                  </a:lnTo>
                  <a:lnTo>
                    <a:pt x="245110" y="1976754"/>
                  </a:lnTo>
                  <a:lnTo>
                    <a:pt x="280035" y="1954911"/>
                  </a:lnTo>
                  <a:lnTo>
                    <a:pt x="320675" y="1934718"/>
                  </a:lnTo>
                  <a:lnTo>
                    <a:pt x="396621" y="1905508"/>
                  </a:lnTo>
                  <a:lnTo>
                    <a:pt x="488061" y="1872107"/>
                  </a:lnTo>
                  <a:lnTo>
                    <a:pt x="492378" y="1870202"/>
                  </a:lnTo>
                  <a:lnTo>
                    <a:pt x="497077" y="1868424"/>
                  </a:lnTo>
                  <a:lnTo>
                    <a:pt x="501396" y="1866646"/>
                  </a:lnTo>
                  <a:lnTo>
                    <a:pt x="506095" y="1865249"/>
                  </a:lnTo>
                  <a:lnTo>
                    <a:pt x="510794" y="1864106"/>
                  </a:lnTo>
                  <a:lnTo>
                    <a:pt x="515874" y="1863089"/>
                  </a:lnTo>
                  <a:lnTo>
                    <a:pt x="521970" y="1861947"/>
                  </a:lnTo>
                  <a:lnTo>
                    <a:pt x="524128" y="1861947"/>
                  </a:lnTo>
                  <a:lnTo>
                    <a:pt x="526288" y="1861565"/>
                  </a:lnTo>
                  <a:lnTo>
                    <a:pt x="528447" y="1861312"/>
                  </a:lnTo>
                  <a:lnTo>
                    <a:pt x="530606" y="1860931"/>
                  </a:lnTo>
                  <a:lnTo>
                    <a:pt x="532384" y="1860169"/>
                  </a:lnTo>
                  <a:lnTo>
                    <a:pt x="534543" y="1859788"/>
                  </a:lnTo>
                  <a:lnTo>
                    <a:pt x="536321" y="1859152"/>
                  </a:lnTo>
                  <a:lnTo>
                    <a:pt x="538480" y="1858010"/>
                  </a:lnTo>
                  <a:lnTo>
                    <a:pt x="540258" y="1857248"/>
                  </a:lnTo>
                  <a:lnTo>
                    <a:pt x="587883" y="1827021"/>
                  </a:lnTo>
                  <a:lnTo>
                    <a:pt x="597915" y="1818767"/>
                  </a:lnTo>
                  <a:lnTo>
                    <a:pt x="601218" y="1815845"/>
                  </a:lnTo>
                  <a:lnTo>
                    <a:pt x="604012" y="1812670"/>
                  </a:lnTo>
                  <a:lnTo>
                    <a:pt x="606933" y="1809369"/>
                  </a:lnTo>
                  <a:lnTo>
                    <a:pt x="609473" y="1805813"/>
                  </a:lnTo>
                  <a:lnTo>
                    <a:pt x="614172" y="1799336"/>
                  </a:lnTo>
                  <a:lnTo>
                    <a:pt x="617347" y="1794256"/>
                  </a:lnTo>
                </a:path>
              </a:pathLst>
            </a:custGeom>
            <a:ln w="35999">
              <a:solidFill>
                <a:srgbClr val="F6620D"/>
              </a:solidFill>
            </a:ln>
          </p:spPr>
          <p:txBody>
            <a:bodyPr wrap="square" lIns="0" tIns="0" rIns="0" bIns="0" rtlCol="0"/>
            <a:lstStyle/>
            <a:p>
              <a:endParaRPr sz="1350"/>
            </a:p>
          </p:txBody>
        </p:sp>
        <p:sp>
          <p:nvSpPr>
            <p:cNvPr id="20" name="object 20"/>
            <p:cNvSpPr/>
            <p:nvPr/>
          </p:nvSpPr>
          <p:spPr>
            <a:xfrm>
              <a:off x="3180969" y="3142741"/>
              <a:ext cx="1501775" cy="2486025"/>
            </a:xfrm>
            <a:custGeom>
              <a:avLst/>
              <a:gdLst/>
              <a:ahLst/>
              <a:cxnLst/>
              <a:rect l="l" t="t" r="r" b="b"/>
              <a:pathLst>
                <a:path w="1501775" h="2486025">
                  <a:moveTo>
                    <a:pt x="363981" y="175006"/>
                  </a:moveTo>
                  <a:lnTo>
                    <a:pt x="363981" y="37465"/>
                  </a:lnTo>
                  <a:lnTo>
                    <a:pt x="363601" y="36322"/>
                  </a:lnTo>
                  <a:lnTo>
                    <a:pt x="363219" y="35306"/>
                  </a:lnTo>
                  <a:lnTo>
                    <a:pt x="363219" y="34544"/>
                  </a:lnTo>
                  <a:lnTo>
                    <a:pt x="363219" y="33528"/>
                  </a:lnTo>
                  <a:lnTo>
                    <a:pt x="362966" y="32385"/>
                  </a:lnTo>
                  <a:lnTo>
                    <a:pt x="362966" y="31750"/>
                  </a:lnTo>
                  <a:lnTo>
                    <a:pt x="362966" y="30607"/>
                  </a:lnTo>
                  <a:lnTo>
                    <a:pt x="363219" y="29591"/>
                  </a:lnTo>
                  <a:lnTo>
                    <a:pt x="363219" y="28829"/>
                  </a:lnTo>
                  <a:lnTo>
                    <a:pt x="363219" y="27686"/>
                  </a:lnTo>
                  <a:lnTo>
                    <a:pt x="363601" y="27050"/>
                  </a:lnTo>
                  <a:lnTo>
                    <a:pt x="363601" y="25908"/>
                  </a:lnTo>
                  <a:lnTo>
                    <a:pt x="363981" y="24892"/>
                  </a:lnTo>
                  <a:lnTo>
                    <a:pt x="364363" y="24130"/>
                  </a:lnTo>
                  <a:lnTo>
                    <a:pt x="364744" y="23113"/>
                  </a:lnTo>
                  <a:lnTo>
                    <a:pt x="365125" y="22352"/>
                  </a:lnTo>
                  <a:lnTo>
                    <a:pt x="365379" y="21209"/>
                  </a:lnTo>
                  <a:lnTo>
                    <a:pt x="365759" y="20574"/>
                  </a:lnTo>
                  <a:lnTo>
                    <a:pt x="366521" y="19812"/>
                  </a:lnTo>
                  <a:lnTo>
                    <a:pt x="366903" y="19050"/>
                  </a:lnTo>
                  <a:lnTo>
                    <a:pt x="367538" y="18034"/>
                  </a:lnTo>
                  <a:lnTo>
                    <a:pt x="367919" y="17272"/>
                  </a:lnTo>
                  <a:lnTo>
                    <a:pt x="368681" y="16637"/>
                  </a:lnTo>
                  <a:lnTo>
                    <a:pt x="369443" y="15875"/>
                  </a:lnTo>
                  <a:lnTo>
                    <a:pt x="370078" y="15112"/>
                  </a:lnTo>
                  <a:lnTo>
                    <a:pt x="370840" y="14732"/>
                  </a:lnTo>
                  <a:lnTo>
                    <a:pt x="371602" y="14097"/>
                  </a:lnTo>
                  <a:lnTo>
                    <a:pt x="372236" y="13335"/>
                  </a:lnTo>
                  <a:lnTo>
                    <a:pt x="372998" y="12954"/>
                  </a:lnTo>
                  <a:lnTo>
                    <a:pt x="373760" y="12319"/>
                  </a:lnTo>
                  <a:lnTo>
                    <a:pt x="374777" y="11937"/>
                  </a:lnTo>
                  <a:lnTo>
                    <a:pt x="375539" y="11557"/>
                  </a:lnTo>
                  <a:lnTo>
                    <a:pt x="376173" y="11175"/>
                  </a:lnTo>
                  <a:lnTo>
                    <a:pt x="378079" y="10413"/>
                  </a:lnTo>
                  <a:lnTo>
                    <a:pt x="383794" y="9779"/>
                  </a:lnTo>
                  <a:lnTo>
                    <a:pt x="389890" y="9017"/>
                  </a:lnTo>
                  <a:lnTo>
                    <a:pt x="395605" y="9017"/>
                  </a:lnTo>
                  <a:lnTo>
                    <a:pt x="401828" y="8636"/>
                  </a:lnTo>
                  <a:lnTo>
                    <a:pt x="407543" y="9017"/>
                  </a:lnTo>
                  <a:lnTo>
                    <a:pt x="415417" y="9779"/>
                  </a:lnTo>
                  <a:lnTo>
                    <a:pt x="428752" y="10413"/>
                  </a:lnTo>
                  <a:lnTo>
                    <a:pt x="624585" y="10795"/>
                  </a:lnTo>
                  <a:lnTo>
                    <a:pt x="818642" y="10795"/>
                  </a:lnTo>
                  <a:lnTo>
                    <a:pt x="875919" y="3302"/>
                  </a:lnTo>
                  <a:lnTo>
                    <a:pt x="904747" y="762"/>
                  </a:lnTo>
                  <a:lnTo>
                    <a:pt x="933450" y="0"/>
                  </a:lnTo>
                  <a:lnTo>
                    <a:pt x="968375" y="381"/>
                  </a:lnTo>
                  <a:lnTo>
                    <a:pt x="1001521" y="762"/>
                  </a:lnTo>
                  <a:lnTo>
                    <a:pt x="1340358" y="762"/>
                  </a:lnTo>
                  <a:lnTo>
                    <a:pt x="1400047" y="5842"/>
                  </a:lnTo>
                  <a:lnTo>
                    <a:pt x="1403604" y="5842"/>
                  </a:lnTo>
                  <a:lnTo>
                    <a:pt x="1406525" y="5842"/>
                  </a:lnTo>
                  <a:lnTo>
                    <a:pt x="1409445" y="5842"/>
                  </a:lnTo>
                  <a:lnTo>
                    <a:pt x="1412367" y="6096"/>
                  </a:lnTo>
                  <a:lnTo>
                    <a:pt x="1415160" y="6477"/>
                  </a:lnTo>
                  <a:lnTo>
                    <a:pt x="1418082" y="6858"/>
                  </a:lnTo>
                  <a:lnTo>
                    <a:pt x="1421003" y="7620"/>
                  </a:lnTo>
                  <a:lnTo>
                    <a:pt x="1423796" y="8255"/>
                  </a:lnTo>
                  <a:lnTo>
                    <a:pt x="1426718" y="9017"/>
                  </a:lnTo>
                  <a:lnTo>
                    <a:pt x="1430273" y="10413"/>
                  </a:lnTo>
                  <a:lnTo>
                    <a:pt x="1444752" y="17272"/>
                  </a:lnTo>
                  <a:lnTo>
                    <a:pt x="1448308" y="19812"/>
                  </a:lnTo>
                  <a:lnTo>
                    <a:pt x="1452626" y="21590"/>
                  </a:lnTo>
                  <a:lnTo>
                    <a:pt x="1456563" y="23749"/>
                  </a:lnTo>
                  <a:lnTo>
                    <a:pt x="1460881" y="25273"/>
                  </a:lnTo>
                  <a:lnTo>
                    <a:pt x="1464818" y="26670"/>
                  </a:lnTo>
                  <a:lnTo>
                    <a:pt x="1469135" y="28067"/>
                  </a:lnTo>
                  <a:lnTo>
                    <a:pt x="1475613" y="29845"/>
                  </a:lnTo>
                  <a:lnTo>
                    <a:pt x="1476756" y="29591"/>
                  </a:lnTo>
                  <a:lnTo>
                    <a:pt x="1477771" y="29591"/>
                  </a:lnTo>
                  <a:lnTo>
                    <a:pt x="1478915" y="29591"/>
                  </a:lnTo>
                  <a:lnTo>
                    <a:pt x="1479931" y="29845"/>
                  </a:lnTo>
                  <a:lnTo>
                    <a:pt x="1481073" y="29845"/>
                  </a:lnTo>
                  <a:lnTo>
                    <a:pt x="1482090" y="29845"/>
                  </a:lnTo>
                  <a:lnTo>
                    <a:pt x="1482852" y="30225"/>
                  </a:lnTo>
                  <a:lnTo>
                    <a:pt x="1483995" y="30225"/>
                  </a:lnTo>
                  <a:lnTo>
                    <a:pt x="1485010" y="30607"/>
                  </a:lnTo>
                  <a:lnTo>
                    <a:pt x="1486154" y="30987"/>
                  </a:lnTo>
                  <a:lnTo>
                    <a:pt x="1486789" y="31369"/>
                  </a:lnTo>
                  <a:lnTo>
                    <a:pt x="1487932" y="31750"/>
                  </a:lnTo>
                  <a:lnTo>
                    <a:pt x="1488947" y="32004"/>
                  </a:lnTo>
                  <a:lnTo>
                    <a:pt x="1489709" y="32766"/>
                  </a:lnTo>
                  <a:lnTo>
                    <a:pt x="1490726" y="33147"/>
                  </a:lnTo>
                  <a:lnTo>
                    <a:pt x="1491488" y="33909"/>
                  </a:lnTo>
                  <a:lnTo>
                    <a:pt x="1492631" y="34544"/>
                  </a:lnTo>
                  <a:lnTo>
                    <a:pt x="1493266" y="34925"/>
                  </a:lnTo>
                  <a:lnTo>
                    <a:pt x="1494028" y="35687"/>
                  </a:lnTo>
                  <a:lnTo>
                    <a:pt x="1494790" y="36322"/>
                  </a:lnTo>
                  <a:lnTo>
                    <a:pt x="1495425" y="37084"/>
                  </a:lnTo>
                  <a:lnTo>
                    <a:pt x="1496186" y="37846"/>
                  </a:lnTo>
                  <a:lnTo>
                    <a:pt x="1496948" y="38862"/>
                  </a:lnTo>
                  <a:lnTo>
                    <a:pt x="1497583" y="39624"/>
                  </a:lnTo>
                  <a:lnTo>
                    <a:pt x="1497965" y="40386"/>
                  </a:lnTo>
                  <a:lnTo>
                    <a:pt x="1498727" y="41402"/>
                  </a:lnTo>
                  <a:lnTo>
                    <a:pt x="1499108" y="42163"/>
                  </a:lnTo>
                  <a:lnTo>
                    <a:pt x="1499743" y="43180"/>
                  </a:lnTo>
                  <a:lnTo>
                    <a:pt x="1500123" y="44323"/>
                  </a:lnTo>
                  <a:lnTo>
                    <a:pt x="1500505" y="44958"/>
                  </a:lnTo>
                  <a:lnTo>
                    <a:pt x="1500885" y="46100"/>
                  </a:lnTo>
                  <a:lnTo>
                    <a:pt x="1501267" y="47244"/>
                  </a:lnTo>
                  <a:lnTo>
                    <a:pt x="1501647" y="49022"/>
                  </a:lnTo>
                  <a:lnTo>
                    <a:pt x="1497965" y="91059"/>
                  </a:lnTo>
                  <a:lnTo>
                    <a:pt x="1496568" y="181863"/>
                  </a:lnTo>
                  <a:lnTo>
                    <a:pt x="1496948" y="219583"/>
                  </a:lnTo>
                  <a:lnTo>
                    <a:pt x="1496948" y="2297938"/>
                  </a:lnTo>
                  <a:lnTo>
                    <a:pt x="1497203" y="2298954"/>
                  </a:lnTo>
                  <a:lnTo>
                    <a:pt x="1497203" y="2304034"/>
                  </a:lnTo>
                  <a:lnTo>
                    <a:pt x="1496948" y="2305050"/>
                  </a:lnTo>
                  <a:lnTo>
                    <a:pt x="1496948" y="2305812"/>
                  </a:lnTo>
                  <a:lnTo>
                    <a:pt x="1496568" y="2306955"/>
                  </a:lnTo>
                  <a:lnTo>
                    <a:pt x="1496568" y="2307590"/>
                  </a:lnTo>
                  <a:lnTo>
                    <a:pt x="1496186" y="2308352"/>
                  </a:lnTo>
                  <a:lnTo>
                    <a:pt x="1495806" y="2309368"/>
                  </a:lnTo>
                  <a:lnTo>
                    <a:pt x="1495425" y="2310130"/>
                  </a:lnTo>
                  <a:lnTo>
                    <a:pt x="1495044" y="2310892"/>
                  </a:lnTo>
                  <a:lnTo>
                    <a:pt x="1494790" y="2311527"/>
                  </a:lnTo>
                  <a:lnTo>
                    <a:pt x="1494408" y="2312289"/>
                  </a:lnTo>
                  <a:lnTo>
                    <a:pt x="1493646" y="2313051"/>
                  </a:lnTo>
                  <a:lnTo>
                    <a:pt x="1493266" y="2313686"/>
                  </a:lnTo>
                  <a:lnTo>
                    <a:pt x="1492631" y="2314448"/>
                  </a:lnTo>
                  <a:lnTo>
                    <a:pt x="1492250" y="2315210"/>
                  </a:lnTo>
                  <a:lnTo>
                    <a:pt x="1491488" y="2315845"/>
                  </a:lnTo>
                  <a:lnTo>
                    <a:pt x="1490726" y="2316226"/>
                  </a:lnTo>
                  <a:lnTo>
                    <a:pt x="1490471" y="2316988"/>
                  </a:lnTo>
                  <a:lnTo>
                    <a:pt x="1489709" y="2317750"/>
                  </a:lnTo>
                  <a:lnTo>
                    <a:pt x="1488947" y="2318004"/>
                  </a:lnTo>
                  <a:lnTo>
                    <a:pt x="1488313" y="2318385"/>
                  </a:lnTo>
                  <a:lnTo>
                    <a:pt x="1487170" y="2319147"/>
                  </a:lnTo>
                  <a:lnTo>
                    <a:pt x="1483614" y="2320163"/>
                  </a:lnTo>
                  <a:lnTo>
                    <a:pt x="1479677" y="2321306"/>
                  </a:lnTo>
                  <a:lnTo>
                    <a:pt x="1475994" y="2322068"/>
                  </a:lnTo>
                  <a:lnTo>
                    <a:pt x="1472057" y="2322703"/>
                  </a:lnTo>
                  <a:lnTo>
                    <a:pt x="1468120" y="2323084"/>
                  </a:lnTo>
                  <a:lnTo>
                    <a:pt x="1464564" y="2323465"/>
                  </a:lnTo>
                  <a:lnTo>
                    <a:pt x="1460500" y="2323846"/>
                  </a:lnTo>
                  <a:lnTo>
                    <a:pt x="1456563" y="2323846"/>
                  </a:lnTo>
                  <a:lnTo>
                    <a:pt x="1452626" y="2323465"/>
                  </a:lnTo>
                  <a:lnTo>
                    <a:pt x="1447165" y="2322703"/>
                  </a:lnTo>
                  <a:lnTo>
                    <a:pt x="1438529" y="2322322"/>
                  </a:lnTo>
                  <a:lnTo>
                    <a:pt x="1425575" y="2322068"/>
                  </a:lnTo>
                  <a:lnTo>
                    <a:pt x="1416304" y="2321306"/>
                  </a:lnTo>
                  <a:lnTo>
                    <a:pt x="1406906" y="2321306"/>
                  </a:lnTo>
                  <a:lnTo>
                    <a:pt x="1397508" y="2321306"/>
                  </a:lnTo>
                  <a:lnTo>
                    <a:pt x="1388236" y="2322068"/>
                  </a:lnTo>
                  <a:lnTo>
                    <a:pt x="1376298" y="2323465"/>
                  </a:lnTo>
                  <a:lnTo>
                    <a:pt x="1360170" y="2326640"/>
                  </a:lnTo>
                  <a:lnTo>
                    <a:pt x="1343533" y="2329180"/>
                  </a:lnTo>
                  <a:lnTo>
                    <a:pt x="1327404" y="2331085"/>
                  </a:lnTo>
                  <a:lnTo>
                    <a:pt x="1307845" y="2332482"/>
                  </a:lnTo>
                  <a:lnTo>
                    <a:pt x="1215390" y="2331720"/>
                  </a:lnTo>
                  <a:lnTo>
                    <a:pt x="1214246" y="2331720"/>
                  </a:lnTo>
                  <a:lnTo>
                    <a:pt x="1213231" y="2331720"/>
                  </a:lnTo>
                  <a:lnTo>
                    <a:pt x="1211833" y="2331339"/>
                  </a:lnTo>
                  <a:lnTo>
                    <a:pt x="1210691" y="2331339"/>
                  </a:lnTo>
                  <a:lnTo>
                    <a:pt x="1209675" y="2331339"/>
                  </a:lnTo>
                  <a:lnTo>
                    <a:pt x="1208532" y="2331720"/>
                  </a:lnTo>
                  <a:lnTo>
                    <a:pt x="1207134" y="2331720"/>
                  </a:lnTo>
                  <a:lnTo>
                    <a:pt x="1205992" y="2331720"/>
                  </a:lnTo>
                  <a:lnTo>
                    <a:pt x="1204976" y="2332101"/>
                  </a:lnTo>
                  <a:lnTo>
                    <a:pt x="1203452" y="2332482"/>
                  </a:lnTo>
                  <a:lnTo>
                    <a:pt x="1202435" y="2332863"/>
                  </a:lnTo>
                  <a:lnTo>
                    <a:pt x="1201293" y="2333244"/>
                  </a:lnTo>
                  <a:lnTo>
                    <a:pt x="1200277" y="2333498"/>
                  </a:lnTo>
                  <a:lnTo>
                    <a:pt x="1199133" y="2333879"/>
                  </a:lnTo>
                  <a:lnTo>
                    <a:pt x="1198118" y="2334641"/>
                  </a:lnTo>
                  <a:lnTo>
                    <a:pt x="1196975" y="2335022"/>
                  </a:lnTo>
                  <a:lnTo>
                    <a:pt x="1195958" y="2335657"/>
                  </a:lnTo>
                  <a:lnTo>
                    <a:pt x="1194816" y="2336419"/>
                  </a:lnTo>
                  <a:lnTo>
                    <a:pt x="1194181" y="2337181"/>
                  </a:lnTo>
                  <a:lnTo>
                    <a:pt x="1193038" y="2337816"/>
                  </a:lnTo>
                  <a:lnTo>
                    <a:pt x="1192403" y="2338578"/>
                  </a:lnTo>
                  <a:lnTo>
                    <a:pt x="1191259" y="2339340"/>
                  </a:lnTo>
                  <a:lnTo>
                    <a:pt x="1190497" y="2340356"/>
                  </a:lnTo>
                  <a:lnTo>
                    <a:pt x="1189863" y="2341118"/>
                  </a:lnTo>
                  <a:lnTo>
                    <a:pt x="1189101" y="2342134"/>
                  </a:lnTo>
                  <a:lnTo>
                    <a:pt x="1188339" y="2342896"/>
                  </a:lnTo>
                  <a:lnTo>
                    <a:pt x="1187704" y="2344039"/>
                  </a:lnTo>
                  <a:lnTo>
                    <a:pt x="1186942" y="2345055"/>
                  </a:lnTo>
                  <a:lnTo>
                    <a:pt x="1186180" y="2346198"/>
                  </a:lnTo>
                  <a:lnTo>
                    <a:pt x="1185926" y="2347214"/>
                  </a:lnTo>
                  <a:lnTo>
                    <a:pt x="1185545" y="2348357"/>
                  </a:lnTo>
                  <a:lnTo>
                    <a:pt x="1184783" y="2349373"/>
                  </a:lnTo>
                  <a:lnTo>
                    <a:pt x="1180845" y="2373884"/>
                  </a:lnTo>
                  <a:lnTo>
                    <a:pt x="1174750" y="2415286"/>
                  </a:lnTo>
                  <a:lnTo>
                    <a:pt x="1173607" y="2443353"/>
                  </a:lnTo>
                  <a:lnTo>
                    <a:pt x="1173988" y="2444369"/>
                  </a:lnTo>
                  <a:lnTo>
                    <a:pt x="1173988" y="2445131"/>
                  </a:lnTo>
                  <a:lnTo>
                    <a:pt x="1174369" y="2445867"/>
                  </a:lnTo>
                  <a:lnTo>
                    <a:pt x="1174369" y="2446947"/>
                  </a:lnTo>
                  <a:lnTo>
                    <a:pt x="1174369" y="2447658"/>
                  </a:lnTo>
                  <a:lnTo>
                    <a:pt x="1174369" y="2448382"/>
                  </a:lnTo>
                  <a:lnTo>
                    <a:pt x="1174369" y="2449461"/>
                  </a:lnTo>
                  <a:lnTo>
                    <a:pt x="1173988" y="2450185"/>
                  </a:lnTo>
                  <a:lnTo>
                    <a:pt x="1173988" y="2451265"/>
                  </a:lnTo>
                  <a:lnTo>
                    <a:pt x="1173607" y="2451976"/>
                  </a:lnTo>
                  <a:lnTo>
                    <a:pt x="1173607" y="2452700"/>
                  </a:lnTo>
                  <a:lnTo>
                    <a:pt x="1173226" y="2453424"/>
                  </a:lnTo>
                  <a:lnTo>
                    <a:pt x="1172845" y="2454503"/>
                  </a:lnTo>
                  <a:lnTo>
                    <a:pt x="1172845" y="2455227"/>
                  </a:lnTo>
                  <a:lnTo>
                    <a:pt x="1172591" y="2455938"/>
                  </a:lnTo>
                  <a:lnTo>
                    <a:pt x="1172209" y="2456662"/>
                  </a:lnTo>
                  <a:lnTo>
                    <a:pt x="1171447" y="2457386"/>
                  </a:lnTo>
                  <a:lnTo>
                    <a:pt x="1171067" y="2458097"/>
                  </a:lnTo>
                  <a:lnTo>
                    <a:pt x="1170685" y="2458821"/>
                  </a:lnTo>
                  <a:lnTo>
                    <a:pt x="1170051" y="2459545"/>
                  </a:lnTo>
                  <a:lnTo>
                    <a:pt x="1169670" y="2460256"/>
                  </a:lnTo>
                  <a:lnTo>
                    <a:pt x="1168908" y="2460980"/>
                  </a:lnTo>
                  <a:lnTo>
                    <a:pt x="1168527" y="2461336"/>
                  </a:lnTo>
                  <a:lnTo>
                    <a:pt x="1167892" y="2462060"/>
                  </a:lnTo>
                  <a:lnTo>
                    <a:pt x="1167130" y="2462784"/>
                  </a:lnTo>
                  <a:lnTo>
                    <a:pt x="1166368" y="2463139"/>
                  </a:lnTo>
                  <a:lnTo>
                    <a:pt x="1166114" y="2463863"/>
                  </a:lnTo>
                  <a:lnTo>
                    <a:pt x="1165352" y="2464219"/>
                  </a:lnTo>
                  <a:lnTo>
                    <a:pt x="1164590" y="2464587"/>
                  </a:lnTo>
                  <a:lnTo>
                    <a:pt x="1162811" y="2465298"/>
                  </a:lnTo>
                  <a:lnTo>
                    <a:pt x="1131823" y="2469261"/>
                  </a:lnTo>
                  <a:lnTo>
                    <a:pt x="1109598" y="2472143"/>
                  </a:lnTo>
                  <a:lnTo>
                    <a:pt x="1087628" y="2474302"/>
                  </a:lnTo>
                  <a:lnTo>
                    <a:pt x="1044067" y="2475738"/>
                  </a:lnTo>
                  <a:lnTo>
                    <a:pt x="386333" y="2475738"/>
                  </a:lnTo>
                  <a:lnTo>
                    <a:pt x="275081" y="2485466"/>
                  </a:lnTo>
                  <a:lnTo>
                    <a:pt x="143256" y="2485821"/>
                  </a:lnTo>
                  <a:lnTo>
                    <a:pt x="138938" y="2485821"/>
                  </a:lnTo>
                  <a:lnTo>
                    <a:pt x="131064" y="2485821"/>
                  </a:lnTo>
                  <a:lnTo>
                    <a:pt x="123443" y="2485821"/>
                  </a:lnTo>
                  <a:lnTo>
                    <a:pt x="115951" y="2485466"/>
                  </a:lnTo>
                  <a:lnTo>
                    <a:pt x="108077" y="2484386"/>
                  </a:lnTo>
                  <a:lnTo>
                    <a:pt x="100456" y="2483307"/>
                  </a:lnTo>
                  <a:lnTo>
                    <a:pt x="92202" y="2481859"/>
                  </a:lnTo>
                  <a:lnTo>
                    <a:pt x="87121" y="2480424"/>
                  </a:lnTo>
                  <a:lnTo>
                    <a:pt x="85725" y="2480424"/>
                  </a:lnTo>
                  <a:lnTo>
                    <a:pt x="83946" y="2480424"/>
                  </a:lnTo>
                  <a:lnTo>
                    <a:pt x="82168" y="2480056"/>
                  </a:lnTo>
                  <a:lnTo>
                    <a:pt x="80264" y="2479700"/>
                  </a:lnTo>
                  <a:lnTo>
                    <a:pt x="78485" y="2479344"/>
                  </a:lnTo>
                  <a:lnTo>
                    <a:pt x="77089" y="2478976"/>
                  </a:lnTo>
                  <a:lnTo>
                    <a:pt x="75310" y="2478265"/>
                  </a:lnTo>
                  <a:lnTo>
                    <a:pt x="73786" y="2477897"/>
                  </a:lnTo>
                  <a:lnTo>
                    <a:pt x="72008" y="2477185"/>
                  </a:lnTo>
                  <a:lnTo>
                    <a:pt x="70611" y="2476461"/>
                  </a:lnTo>
                  <a:lnTo>
                    <a:pt x="68833" y="2475382"/>
                  </a:lnTo>
                  <a:lnTo>
                    <a:pt x="67310" y="2474658"/>
                  </a:lnTo>
                  <a:lnTo>
                    <a:pt x="65912" y="2473579"/>
                  </a:lnTo>
                  <a:lnTo>
                    <a:pt x="64516" y="2472855"/>
                  </a:lnTo>
                  <a:lnTo>
                    <a:pt x="62992" y="2471775"/>
                  </a:lnTo>
                  <a:lnTo>
                    <a:pt x="61975" y="2470696"/>
                  </a:lnTo>
                  <a:lnTo>
                    <a:pt x="60451" y="2469261"/>
                  </a:lnTo>
                  <a:lnTo>
                    <a:pt x="59436" y="2468181"/>
                  </a:lnTo>
                  <a:lnTo>
                    <a:pt x="58038" y="2466746"/>
                  </a:lnTo>
                  <a:lnTo>
                    <a:pt x="56895" y="2465666"/>
                  </a:lnTo>
                  <a:lnTo>
                    <a:pt x="55880" y="2464219"/>
                  </a:lnTo>
                  <a:lnTo>
                    <a:pt x="55118" y="2462784"/>
                  </a:lnTo>
                  <a:lnTo>
                    <a:pt x="53975" y="2461336"/>
                  </a:lnTo>
                  <a:lnTo>
                    <a:pt x="53339" y="2459545"/>
                  </a:lnTo>
                  <a:lnTo>
                    <a:pt x="52197" y="2458097"/>
                  </a:lnTo>
                  <a:lnTo>
                    <a:pt x="51562" y="2456662"/>
                  </a:lnTo>
                  <a:lnTo>
                    <a:pt x="50418" y="2453779"/>
                  </a:lnTo>
                  <a:lnTo>
                    <a:pt x="46100" y="2419604"/>
                  </a:lnTo>
                  <a:lnTo>
                    <a:pt x="4699" y="2324227"/>
                  </a:lnTo>
                  <a:lnTo>
                    <a:pt x="3301" y="2317369"/>
                  </a:lnTo>
                  <a:lnTo>
                    <a:pt x="1778" y="2310511"/>
                  </a:lnTo>
                  <a:lnTo>
                    <a:pt x="1143" y="2303653"/>
                  </a:lnTo>
                  <a:lnTo>
                    <a:pt x="381" y="2296795"/>
                  </a:lnTo>
                  <a:lnTo>
                    <a:pt x="0" y="2289683"/>
                  </a:lnTo>
                  <a:lnTo>
                    <a:pt x="0" y="2282825"/>
                  </a:lnTo>
                  <a:lnTo>
                    <a:pt x="0" y="2275586"/>
                  </a:lnTo>
                  <a:lnTo>
                    <a:pt x="762" y="2267966"/>
                  </a:lnTo>
                  <a:lnTo>
                    <a:pt x="1524" y="2251075"/>
                  </a:lnTo>
                  <a:lnTo>
                    <a:pt x="1778" y="2200402"/>
                  </a:lnTo>
                  <a:lnTo>
                    <a:pt x="1778" y="2198878"/>
                  </a:lnTo>
                  <a:lnTo>
                    <a:pt x="2158" y="2197862"/>
                  </a:lnTo>
                  <a:lnTo>
                    <a:pt x="2539" y="2196338"/>
                  </a:lnTo>
                  <a:lnTo>
                    <a:pt x="2920" y="2195322"/>
                  </a:lnTo>
                  <a:lnTo>
                    <a:pt x="3301" y="2193925"/>
                  </a:lnTo>
                  <a:lnTo>
                    <a:pt x="3682" y="2192782"/>
                  </a:lnTo>
                  <a:lnTo>
                    <a:pt x="3937" y="2191639"/>
                  </a:lnTo>
                  <a:lnTo>
                    <a:pt x="4699" y="2190242"/>
                  </a:lnTo>
                  <a:lnTo>
                    <a:pt x="5080" y="2189226"/>
                  </a:lnTo>
                  <a:lnTo>
                    <a:pt x="5842" y="2188083"/>
                  </a:lnTo>
                  <a:lnTo>
                    <a:pt x="6476" y="2187067"/>
                  </a:lnTo>
                  <a:lnTo>
                    <a:pt x="7238" y="2185924"/>
                  </a:lnTo>
                  <a:lnTo>
                    <a:pt x="8000" y="2184908"/>
                  </a:lnTo>
                  <a:lnTo>
                    <a:pt x="8636" y="2184146"/>
                  </a:lnTo>
                  <a:lnTo>
                    <a:pt x="9779" y="2183003"/>
                  </a:lnTo>
                  <a:lnTo>
                    <a:pt x="10413" y="2182368"/>
                  </a:lnTo>
                  <a:lnTo>
                    <a:pt x="11556" y="2181225"/>
                  </a:lnTo>
                  <a:lnTo>
                    <a:pt x="12318" y="2180590"/>
                  </a:lnTo>
                  <a:lnTo>
                    <a:pt x="13335" y="2179828"/>
                  </a:lnTo>
                  <a:lnTo>
                    <a:pt x="14478" y="2179066"/>
                  </a:lnTo>
                  <a:lnTo>
                    <a:pt x="15875" y="2178050"/>
                  </a:lnTo>
                  <a:lnTo>
                    <a:pt x="30606" y="2163572"/>
                  </a:lnTo>
                  <a:lnTo>
                    <a:pt x="33528" y="2160397"/>
                  </a:lnTo>
                  <a:lnTo>
                    <a:pt x="35687" y="2156841"/>
                  </a:lnTo>
                  <a:lnTo>
                    <a:pt x="38607" y="2152777"/>
                  </a:lnTo>
                  <a:lnTo>
                    <a:pt x="40386" y="2149221"/>
                  </a:lnTo>
                  <a:lnTo>
                    <a:pt x="42163" y="2145284"/>
                  </a:lnTo>
                  <a:lnTo>
                    <a:pt x="43942" y="2141601"/>
                  </a:lnTo>
                  <a:lnTo>
                    <a:pt x="45338" y="2137664"/>
                  </a:lnTo>
                  <a:lnTo>
                    <a:pt x="46862" y="2133727"/>
                  </a:lnTo>
                  <a:lnTo>
                    <a:pt x="47879" y="2129790"/>
                  </a:lnTo>
                  <a:lnTo>
                    <a:pt x="49022" y="2125853"/>
                  </a:lnTo>
                  <a:lnTo>
                    <a:pt x="49656" y="2121535"/>
                  </a:lnTo>
                  <a:lnTo>
                    <a:pt x="50418" y="2117598"/>
                  </a:lnTo>
                  <a:lnTo>
                    <a:pt x="50800" y="2111375"/>
                  </a:lnTo>
                  <a:lnTo>
                    <a:pt x="51562" y="2106422"/>
                  </a:lnTo>
                  <a:lnTo>
                    <a:pt x="57276" y="2084451"/>
                  </a:lnTo>
                  <a:lnTo>
                    <a:pt x="59436" y="2067814"/>
                  </a:lnTo>
                  <a:lnTo>
                    <a:pt x="60832" y="2050923"/>
                  </a:lnTo>
                  <a:lnTo>
                    <a:pt x="61213" y="2034413"/>
                  </a:lnTo>
                  <a:lnTo>
                    <a:pt x="61213" y="2014220"/>
                  </a:lnTo>
                  <a:lnTo>
                    <a:pt x="61213" y="1999488"/>
                  </a:lnTo>
                  <a:lnTo>
                    <a:pt x="60832" y="1264666"/>
                  </a:lnTo>
                  <a:lnTo>
                    <a:pt x="60832" y="766826"/>
                  </a:lnTo>
                  <a:lnTo>
                    <a:pt x="55880" y="642620"/>
                  </a:lnTo>
                  <a:lnTo>
                    <a:pt x="56133" y="489585"/>
                  </a:lnTo>
                  <a:lnTo>
                    <a:pt x="60832" y="393192"/>
                  </a:lnTo>
                  <a:lnTo>
                    <a:pt x="60832" y="165988"/>
                  </a:lnTo>
                  <a:lnTo>
                    <a:pt x="60451" y="164846"/>
                  </a:lnTo>
                  <a:lnTo>
                    <a:pt x="60451" y="163830"/>
                  </a:lnTo>
                  <a:lnTo>
                    <a:pt x="60451" y="162687"/>
                  </a:lnTo>
                  <a:lnTo>
                    <a:pt x="60451" y="157734"/>
                  </a:lnTo>
                  <a:lnTo>
                    <a:pt x="60832" y="156972"/>
                  </a:lnTo>
                  <a:lnTo>
                    <a:pt x="61213" y="155956"/>
                  </a:lnTo>
                  <a:lnTo>
                    <a:pt x="61213" y="154812"/>
                  </a:lnTo>
                  <a:lnTo>
                    <a:pt x="61594" y="154050"/>
                  </a:lnTo>
                  <a:lnTo>
                    <a:pt x="61975" y="153035"/>
                  </a:lnTo>
                  <a:lnTo>
                    <a:pt x="62356" y="151892"/>
                  </a:lnTo>
                  <a:lnTo>
                    <a:pt x="62992" y="151257"/>
                  </a:lnTo>
                  <a:lnTo>
                    <a:pt x="63373" y="150495"/>
                  </a:lnTo>
                  <a:lnTo>
                    <a:pt x="64135" y="149479"/>
                  </a:lnTo>
                  <a:lnTo>
                    <a:pt x="64516" y="148717"/>
                  </a:lnTo>
                  <a:lnTo>
                    <a:pt x="65150" y="147955"/>
                  </a:lnTo>
                  <a:lnTo>
                    <a:pt x="65531" y="146938"/>
                  </a:lnTo>
                  <a:lnTo>
                    <a:pt x="66293" y="146177"/>
                  </a:lnTo>
                  <a:lnTo>
                    <a:pt x="66929" y="145415"/>
                  </a:lnTo>
                  <a:lnTo>
                    <a:pt x="67691" y="144780"/>
                  </a:lnTo>
                  <a:lnTo>
                    <a:pt x="68453" y="144018"/>
                  </a:lnTo>
                  <a:lnTo>
                    <a:pt x="69468" y="143637"/>
                  </a:lnTo>
                  <a:lnTo>
                    <a:pt x="70231" y="143002"/>
                  </a:lnTo>
                  <a:lnTo>
                    <a:pt x="70993" y="142240"/>
                  </a:lnTo>
                  <a:lnTo>
                    <a:pt x="72008" y="141859"/>
                  </a:lnTo>
                  <a:lnTo>
                    <a:pt x="75565" y="140843"/>
                  </a:lnTo>
                  <a:lnTo>
                    <a:pt x="79247" y="139700"/>
                  </a:lnTo>
                  <a:lnTo>
                    <a:pt x="82804" y="138937"/>
                  </a:lnTo>
                  <a:lnTo>
                    <a:pt x="86486" y="138303"/>
                  </a:lnTo>
                  <a:lnTo>
                    <a:pt x="90043" y="137922"/>
                  </a:lnTo>
                  <a:lnTo>
                    <a:pt x="93598" y="137541"/>
                  </a:lnTo>
                  <a:lnTo>
                    <a:pt x="97535" y="137541"/>
                  </a:lnTo>
                  <a:lnTo>
                    <a:pt x="101218" y="137541"/>
                  </a:lnTo>
                  <a:lnTo>
                    <a:pt x="104775" y="137922"/>
                  </a:lnTo>
                  <a:lnTo>
                    <a:pt x="111252" y="138684"/>
                  </a:lnTo>
                  <a:lnTo>
                    <a:pt x="121284" y="139319"/>
                  </a:lnTo>
                  <a:lnTo>
                    <a:pt x="188976" y="140081"/>
                  </a:lnTo>
                  <a:lnTo>
                    <a:pt x="248411" y="145161"/>
                  </a:lnTo>
                  <a:lnTo>
                    <a:pt x="316483" y="145161"/>
                  </a:lnTo>
                  <a:lnTo>
                    <a:pt x="323977" y="145161"/>
                  </a:lnTo>
                </a:path>
              </a:pathLst>
            </a:custGeom>
            <a:ln w="72000">
              <a:solidFill>
                <a:srgbClr val="004F8A"/>
              </a:solidFill>
            </a:ln>
          </p:spPr>
          <p:txBody>
            <a:bodyPr wrap="square" lIns="0" tIns="0" rIns="0" bIns="0" rtlCol="0"/>
            <a:lstStyle/>
            <a:p>
              <a:endParaRPr sz="1350"/>
            </a:p>
          </p:txBody>
        </p:sp>
        <p:sp>
          <p:nvSpPr>
            <p:cNvPr id="21" name="object 21"/>
            <p:cNvSpPr/>
            <p:nvPr/>
          </p:nvSpPr>
          <p:spPr>
            <a:xfrm>
              <a:off x="3962146" y="3113658"/>
              <a:ext cx="635" cy="0"/>
            </a:xfrm>
            <a:custGeom>
              <a:avLst/>
              <a:gdLst/>
              <a:ahLst/>
              <a:cxnLst/>
              <a:rect l="l" t="t" r="r" b="b"/>
              <a:pathLst>
                <a:path w="635">
                  <a:moveTo>
                    <a:pt x="190" y="-36000"/>
                  </a:moveTo>
                  <a:lnTo>
                    <a:pt x="190" y="36000"/>
                  </a:lnTo>
                </a:path>
              </a:pathLst>
            </a:custGeom>
            <a:ln w="3175">
              <a:solidFill>
                <a:srgbClr val="004F8A"/>
              </a:solidFill>
            </a:ln>
          </p:spPr>
          <p:txBody>
            <a:bodyPr wrap="square" lIns="0" tIns="0" rIns="0" bIns="0" rtlCol="0"/>
            <a:lstStyle/>
            <a:p>
              <a:endParaRPr sz="1350"/>
            </a:p>
          </p:txBody>
        </p:sp>
        <p:pic>
          <p:nvPicPr>
            <p:cNvPr id="22" name="object 22"/>
            <p:cNvPicPr/>
            <p:nvPr/>
          </p:nvPicPr>
          <p:blipFill>
            <a:blip r:embed="rId9" cstate="print"/>
            <a:stretch>
              <a:fillRect/>
            </a:stretch>
          </p:blipFill>
          <p:spPr>
            <a:xfrm>
              <a:off x="4166616" y="1604772"/>
              <a:ext cx="1774698" cy="730758"/>
            </a:xfrm>
            <a:prstGeom prst="rect">
              <a:avLst/>
            </a:prstGeom>
          </p:spPr>
        </p:pic>
        <p:pic>
          <p:nvPicPr>
            <p:cNvPr id="23" name="object 23"/>
            <p:cNvPicPr/>
            <p:nvPr/>
          </p:nvPicPr>
          <p:blipFill>
            <a:blip r:embed="rId10" cstate="print"/>
            <a:stretch>
              <a:fillRect/>
            </a:stretch>
          </p:blipFill>
          <p:spPr>
            <a:xfrm>
              <a:off x="3884676" y="2001012"/>
              <a:ext cx="2338578" cy="730758"/>
            </a:xfrm>
            <a:prstGeom prst="rect">
              <a:avLst/>
            </a:prstGeom>
          </p:spPr>
        </p:pic>
      </p:grpSp>
      <p:sp>
        <p:nvSpPr>
          <p:cNvPr id="24" name="object 24"/>
          <p:cNvSpPr txBox="1"/>
          <p:nvPr/>
        </p:nvSpPr>
        <p:spPr>
          <a:xfrm>
            <a:off x="3057620" y="2114893"/>
            <a:ext cx="1390650" cy="610263"/>
          </a:xfrm>
          <a:prstGeom prst="rect">
            <a:avLst/>
          </a:prstGeom>
        </p:spPr>
        <p:txBody>
          <a:bodyPr vert="horz" wrap="square" lIns="0" tIns="10001" rIns="0" bIns="0" rtlCol="0">
            <a:spAutoFit/>
          </a:bodyPr>
          <a:lstStyle/>
          <a:p>
            <a:pPr marL="9525" marR="3810" indent="211455">
              <a:spcBef>
                <a:spcPts val="79"/>
              </a:spcBef>
            </a:pPr>
            <a:r>
              <a:rPr sz="1950" spc="-8" dirty="0">
                <a:solidFill>
                  <a:srgbClr val="C00000"/>
                </a:solidFill>
                <a:latin typeface="Calibri"/>
                <a:cs typeface="Calibri"/>
              </a:rPr>
              <a:t>Estimated </a:t>
            </a:r>
            <a:r>
              <a:rPr sz="1950" spc="-4" dirty="0">
                <a:solidFill>
                  <a:srgbClr val="C00000"/>
                </a:solidFill>
                <a:latin typeface="Calibri"/>
                <a:cs typeface="Calibri"/>
              </a:rPr>
              <a:t> bounding</a:t>
            </a:r>
            <a:r>
              <a:rPr sz="1950" spc="-75" dirty="0">
                <a:solidFill>
                  <a:srgbClr val="C00000"/>
                </a:solidFill>
                <a:latin typeface="Calibri"/>
                <a:cs typeface="Calibri"/>
              </a:rPr>
              <a:t> </a:t>
            </a:r>
            <a:r>
              <a:rPr sz="1950" spc="-15" dirty="0">
                <a:solidFill>
                  <a:srgbClr val="C00000"/>
                </a:solidFill>
                <a:latin typeface="Calibri"/>
                <a:cs typeface="Calibri"/>
              </a:rPr>
              <a:t>box</a:t>
            </a:r>
            <a:endParaRPr sz="1950">
              <a:latin typeface="Calibri"/>
              <a:cs typeface="Calibri"/>
            </a:endParaRPr>
          </a:p>
        </p:txBody>
      </p:sp>
      <p:grpSp>
        <p:nvGrpSpPr>
          <p:cNvPr id="25" name="object 25"/>
          <p:cNvGrpSpPr/>
          <p:nvPr/>
        </p:nvGrpSpPr>
        <p:grpSpPr>
          <a:xfrm>
            <a:off x="2473217" y="2765108"/>
            <a:ext cx="1211580" cy="2455069"/>
            <a:chOff x="3297623" y="2543810"/>
            <a:chExt cx="1615440" cy="3273425"/>
          </a:xfrm>
        </p:grpSpPr>
        <p:sp>
          <p:nvSpPr>
            <p:cNvPr id="26" name="object 26"/>
            <p:cNvSpPr/>
            <p:nvPr/>
          </p:nvSpPr>
          <p:spPr>
            <a:xfrm>
              <a:off x="4645152" y="2543810"/>
              <a:ext cx="267970" cy="467995"/>
            </a:xfrm>
            <a:custGeom>
              <a:avLst/>
              <a:gdLst/>
              <a:ahLst/>
              <a:cxnLst/>
              <a:rect l="l" t="t" r="r" b="b"/>
              <a:pathLst>
                <a:path w="267970" h="467994">
                  <a:moveTo>
                    <a:pt x="4952" y="276351"/>
                  </a:moveTo>
                  <a:lnTo>
                    <a:pt x="0" y="467994"/>
                  </a:lnTo>
                  <a:lnTo>
                    <a:pt x="156337" y="356997"/>
                  </a:lnTo>
                  <a:lnTo>
                    <a:pt x="153237" y="355345"/>
                  </a:lnTo>
                  <a:lnTo>
                    <a:pt x="92456" y="355345"/>
                  </a:lnTo>
                  <a:lnTo>
                    <a:pt x="42037" y="328422"/>
                  </a:lnTo>
                  <a:lnTo>
                    <a:pt x="55449" y="303252"/>
                  </a:lnTo>
                  <a:lnTo>
                    <a:pt x="4952" y="276351"/>
                  </a:lnTo>
                  <a:close/>
                </a:path>
                <a:path w="267970" h="467994">
                  <a:moveTo>
                    <a:pt x="55449" y="303252"/>
                  </a:moveTo>
                  <a:lnTo>
                    <a:pt x="42037" y="328422"/>
                  </a:lnTo>
                  <a:lnTo>
                    <a:pt x="92456" y="355345"/>
                  </a:lnTo>
                  <a:lnTo>
                    <a:pt x="105895" y="330125"/>
                  </a:lnTo>
                  <a:lnTo>
                    <a:pt x="55449" y="303252"/>
                  </a:lnTo>
                  <a:close/>
                </a:path>
                <a:path w="267970" h="467994">
                  <a:moveTo>
                    <a:pt x="105895" y="330125"/>
                  </a:moveTo>
                  <a:lnTo>
                    <a:pt x="92456" y="355345"/>
                  </a:lnTo>
                  <a:lnTo>
                    <a:pt x="153237" y="355345"/>
                  </a:lnTo>
                  <a:lnTo>
                    <a:pt x="105895" y="330125"/>
                  </a:lnTo>
                  <a:close/>
                </a:path>
                <a:path w="267970" h="467994">
                  <a:moveTo>
                    <a:pt x="217043" y="0"/>
                  </a:moveTo>
                  <a:lnTo>
                    <a:pt x="55449" y="303252"/>
                  </a:lnTo>
                  <a:lnTo>
                    <a:pt x="105895" y="330125"/>
                  </a:lnTo>
                  <a:lnTo>
                    <a:pt x="267462" y="26924"/>
                  </a:lnTo>
                  <a:lnTo>
                    <a:pt x="217043" y="0"/>
                  </a:lnTo>
                  <a:close/>
                </a:path>
              </a:pathLst>
            </a:custGeom>
            <a:solidFill>
              <a:srgbClr val="0000FF"/>
            </a:solidFill>
          </p:spPr>
          <p:txBody>
            <a:bodyPr wrap="square" lIns="0" tIns="0" rIns="0" bIns="0" rtlCol="0"/>
            <a:lstStyle/>
            <a:p>
              <a:endParaRPr sz="1350"/>
            </a:p>
          </p:txBody>
        </p:sp>
        <p:sp>
          <p:nvSpPr>
            <p:cNvPr id="27" name="object 27"/>
            <p:cNvSpPr/>
            <p:nvPr/>
          </p:nvSpPr>
          <p:spPr>
            <a:xfrm>
              <a:off x="3333623" y="3295015"/>
              <a:ext cx="1501775" cy="2486025"/>
            </a:xfrm>
            <a:custGeom>
              <a:avLst/>
              <a:gdLst/>
              <a:ahLst/>
              <a:cxnLst/>
              <a:rect l="l" t="t" r="r" b="b"/>
              <a:pathLst>
                <a:path w="1501775" h="2486025">
                  <a:moveTo>
                    <a:pt x="363981" y="175006"/>
                  </a:moveTo>
                  <a:lnTo>
                    <a:pt x="363981" y="37464"/>
                  </a:lnTo>
                  <a:lnTo>
                    <a:pt x="363600" y="36449"/>
                  </a:lnTo>
                  <a:lnTo>
                    <a:pt x="363219" y="35306"/>
                  </a:lnTo>
                  <a:lnTo>
                    <a:pt x="363219" y="34544"/>
                  </a:lnTo>
                  <a:lnTo>
                    <a:pt x="363219" y="33527"/>
                  </a:lnTo>
                  <a:lnTo>
                    <a:pt x="362838" y="32385"/>
                  </a:lnTo>
                  <a:lnTo>
                    <a:pt x="362838" y="31750"/>
                  </a:lnTo>
                  <a:lnTo>
                    <a:pt x="362838" y="30607"/>
                  </a:lnTo>
                  <a:lnTo>
                    <a:pt x="363219" y="29590"/>
                  </a:lnTo>
                  <a:lnTo>
                    <a:pt x="363219" y="28829"/>
                  </a:lnTo>
                  <a:lnTo>
                    <a:pt x="363219" y="27686"/>
                  </a:lnTo>
                  <a:lnTo>
                    <a:pt x="363600" y="27050"/>
                  </a:lnTo>
                  <a:lnTo>
                    <a:pt x="363600" y="25908"/>
                  </a:lnTo>
                  <a:lnTo>
                    <a:pt x="363981" y="24892"/>
                  </a:lnTo>
                  <a:lnTo>
                    <a:pt x="364363" y="24130"/>
                  </a:lnTo>
                  <a:lnTo>
                    <a:pt x="364743" y="23113"/>
                  </a:lnTo>
                  <a:lnTo>
                    <a:pt x="364998" y="22351"/>
                  </a:lnTo>
                  <a:lnTo>
                    <a:pt x="365378" y="21209"/>
                  </a:lnTo>
                  <a:lnTo>
                    <a:pt x="365760" y="20574"/>
                  </a:lnTo>
                  <a:lnTo>
                    <a:pt x="366522" y="19812"/>
                  </a:lnTo>
                  <a:lnTo>
                    <a:pt x="366902" y="19050"/>
                  </a:lnTo>
                  <a:lnTo>
                    <a:pt x="367538" y="18034"/>
                  </a:lnTo>
                  <a:lnTo>
                    <a:pt x="367918" y="17272"/>
                  </a:lnTo>
                  <a:lnTo>
                    <a:pt x="368680" y="16637"/>
                  </a:lnTo>
                  <a:lnTo>
                    <a:pt x="369315" y="15875"/>
                  </a:lnTo>
                  <a:lnTo>
                    <a:pt x="370077" y="15112"/>
                  </a:lnTo>
                  <a:lnTo>
                    <a:pt x="370839" y="14732"/>
                  </a:lnTo>
                  <a:lnTo>
                    <a:pt x="371475" y="14097"/>
                  </a:lnTo>
                  <a:lnTo>
                    <a:pt x="372237" y="13335"/>
                  </a:lnTo>
                  <a:lnTo>
                    <a:pt x="372999" y="12954"/>
                  </a:lnTo>
                  <a:lnTo>
                    <a:pt x="373634" y="12319"/>
                  </a:lnTo>
                  <a:lnTo>
                    <a:pt x="374776" y="11937"/>
                  </a:lnTo>
                  <a:lnTo>
                    <a:pt x="375538" y="11557"/>
                  </a:lnTo>
                  <a:lnTo>
                    <a:pt x="376174" y="11175"/>
                  </a:lnTo>
                  <a:lnTo>
                    <a:pt x="377951" y="10413"/>
                  </a:lnTo>
                  <a:lnTo>
                    <a:pt x="383793" y="9779"/>
                  </a:lnTo>
                  <a:lnTo>
                    <a:pt x="389889" y="9017"/>
                  </a:lnTo>
                  <a:lnTo>
                    <a:pt x="395604" y="9017"/>
                  </a:lnTo>
                  <a:lnTo>
                    <a:pt x="401827" y="8636"/>
                  </a:lnTo>
                  <a:lnTo>
                    <a:pt x="407542" y="9017"/>
                  </a:lnTo>
                  <a:lnTo>
                    <a:pt x="415416" y="9779"/>
                  </a:lnTo>
                  <a:lnTo>
                    <a:pt x="428751" y="10413"/>
                  </a:lnTo>
                  <a:lnTo>
                    <a:pt x="624586" y="10795"/>
                  </a:lnTo>
                  <a:lnTo>
                    <a:pt x="818641" y="10795"/>
                  </a:lnTo>
                  <a:lnTo>
                    <a:pt x="875918" y="3301"/>
                  </a:lnTo>
                  <a:lnTo>
                    <a:pt x="904748" y="762"/>
                  </a:lnTo>
                  <a:lnTo>
                    <a:pt x="933450" y="0"/>
                  </a:lnTo>
                  <a:lnTo>
                    <a:pt x="968375" y="381"/>
                  </a:lnTo>
                  <a:lnTo>
                    <a:pt x="1001522" y="762"/>
                  </a:lnTo>
                  <a:lnTo>
                    <a:pt x="1340230" y="762"/>
                  </a:lnTo>
                  <a:lnTo>
                    <a:pt x="1400048" y="5842"/>
                  </a:lnTo>
                  <a:lnTo>
                    <a:pt x="1403603" y="5842"/>
                  </a:lnTo>
                  <a:lnTo>
                    <a:pt x="1406525" y="5842"/>
                  </a:lnTo>
                  <a:lnTo>
                    <a:pt x="1409446" y="5842"/>
                  </a:lnTo>
                  <a:lnTo>
                    <a:pt x="1412239" y="6096"/>
                  </a:lnTo>
                  <a:lnTo>
                    <a:pt x="1415161" y="6476"/>
                  </a:lnTo>
                  <a:lnTo>
                    <a:pt x="1418081" y="6858"/>
                  </a:lnTo>
                  <a:lnTo>
                    <a:pt x="1420876" y="7620"/>
                  </a:lnTo>
                  <a:lnTo>
                    <a:pt x="1423797" y="8255"/>
                  </a:lnTo>
                  <a:lnTo>
                    <a:pt x="1426717" y="9017"/>
                  </a:lnTo>
                  <a:lnTo>
                    <a:pt x="1430274" y="10413"/>
                  </a:lnTo>
                  <a:lnTo>
                    <a:pt x="1444752" y="17272"/>
                  </a:lnTo>
                  <a:lnTo>
                    <a:pt x="1448307" y="19812"/>
                  </a:lnTo>
                  <a:lnTo>
                    <a:pt x="1452626" y="21589"/>
                  </a:lnTo>
                  <a:lnTo>
                    <a:pt x="1456563" y="23749"/>
                  </a:lnTo>
                  <a:lnTo>
                    <a:pt x="1460880" y="25273"/>
                  </a:lnTo>
                  <a:lnTo>
                    <a:pt x="1464817" y="26670"/>
                  </a:lnTo>
                  <a:lnTo>
                    <a:pt x="1469136" y="28067"/>
                  </a:lnTo>
                  <a:lnTo>
                    <a:pt x="1475613" y="29845"/>
                  </a:lnTo>
                  <a:lnTo>
                    <a:pt x="1476755" y="29590"/>
                  </a:lnTo>
                  <a:lnTo>
                    <a:pt x="1477772" y="29590"/>
                  </a:lnTo>
                  <a:lnTo>
                    <a:pt x="1478914" y="29590"/>
                  </a:lnTo>
                  <a:lnTo>
                    <a:pt x="1479930" y="29845"/>
                  </a:lnTo>
                  <a:lnTo>
                    <a:pt x="1481074" y="29845"/>
                  </a:lnTo>
                  <a:lnTo>
                    <a:pt x="1482089" y="29845"/>
                  </a:lnTo>
                  <a:lnTo>
                    <a:pt x="1482852" y="30225"/>
                  </a:lnTo>
                  <a:lnTo>
                    <a:pt x="1483994" y="30225"/>
                  </a:lnTo>
                  <a:lnTo>
                    <a:pt x="1485011" y="30607"/>
                  </a:lnTo>
                  <a:lnTo>
                    <a:pt x="1486153" y="30987"/>
                  </a:lnTo>
                  <a:lnTo>
                    <a:pt x="1486789" y="31369"/>
                  </a:lnTo>
                  <a:lnTo>
                    <a:pt x="1487931" y="31750"/>
                  </a:lnTo>
                  <a:lnTo>
                    <a:pt x="1488948" y="32131"/>
                  </a:lnTo>
                  <a:lnTo>
                    <a:pt x="1489710" y="32765"/>
                  </a:lnTo>
                  <a:lnTo>
                    <a:pt x="1490726" y="33147"/>
                  </a:lnTo>
                  <a:lnTo>
                    <a:pt x="1491488" y="33909"/>
                  </a:lnTo>
                  <a:lnTo>
                    <a:pt x="1492630" y="34544"/>
                  </a:lnTo>
                  <a:lnTo>
                    <a:pt x="1493265" y="34925"/>
                  </a:lnTo>
                  <a:lnTo>
                    <a:pt x="1494027" y="35687"/>
                  </a:lnTo>
                  <a:lnTo>
                    <a:pt x="1494789" y="36449"/>
                  </a:lnTo>
                  <a:lnTo>
                    <a:pt x="1495425" y="37084"/>
                  </a:lnTo>
                  <a:lnTo>
                    <a:pt x="1496187" y="37846"/>
                  </a:lnTo>
                  <a:lnTo>
                    <a:pt x="1496949" y="38862"/>
                  </a:lnTo>
                  <a:lnTo>
                    <a:pt x="1497584" y="39624"/>
                  </a:lnTo>
                  <a:lnTo>
                    <a:pt x="1497964" y="40386"/>
                  </a:lnTo>
                  <a:lnTo>
                    <a:pt x="1498727" y="41401"/>
                  </a:lnTo>
                  <a:lnTo>
                    <a:pt x="1499107" y="42163"/>
                  </a:lnTo>
                  <a:lnTo>
                    <a:pt x="1499742" y="43180"/>
                  </a:lnTo>
                  <a:lnTo>
                    <a:pt x="1500124" y="44323"/>
                  </a:lnTo>
                  <a:lnTo>
                    <a:pt x="1500504" y="45085"/>
                  </a:lnTo>
                  <a:lnTo>
                    <a:pt x="1500886" y="46100"/>
                  </a:lnTo>
                  <a:lnTo>
                    <a:pt x="1501266" y="47244"/>
                  </a:lnTo>
                  <a:lnTo>
                    <a:pt x="1501521" y="49022"/>
                  </a:lnTo>
                  <a:lnTo>
                    <a:pt x="1497964" y="91059"/>
                  </a:lnTo>
                  <a:lnTo>
                    <a:pt x="1496567" y="181863"/>
                  </a:lnTo>
                  <a:lnTo>
                    <a:pt x="1496949" y="219583"/>
                  </a:lnTo>
                  <a:lnTo>
                    <a:pt x="1496949" y="2297912"/>
                  </a:lnTo>
                  <a:lnTo>
                    <a:pt x="1497202" y="2298992"/>
                  </a:lnTo>
                  <a:lnTo>
                    <a:pt x="1497202" y="2304034"/>
                  </a:lnTo>
                  <a:lnTo>
                    <a:pt x="1496949" y="2305113"/>
                  </a:lnTo>
                  <a:lnTo>
                    <a:pt x="1496949" y="2305824"/>
                  </a:lnTo>
                  <a:lnTo>
                    <a:pt x="1496567" y="2306904"/>
                  </a:lnTo>
                  <a:lnTo>
                    <a:pt x="1496567" y="2307628"/>
                  </a:lnTo>
                  <a:lnTo>
                    <a:pt x="1496187" y="2308352"/>
                  </a:lnTo>
                  <a:lnTo>
                    <a:pt x="1495805" y="2309431"/>
                  </a:lnTo>
                  <a:lnTo>
                    <a:pt x="1495425" y="2310142"/>
                  </a:lnTo>
                  <a:lnTo>
                    <a:pt x="1495043" y="2310866"/>
                  </a:lnTo>
                  <a:lnTo>
                    <a:pt x="1494789" y="2311590"/>
                  </a:lnTo>
                  <a:lnTo>
                    <a:pt x="1494409" y="2312301"/>
                  </a:lnTo>
                  <a:lnTo>
                    <a:pt x="1493647" y="2313025"/>
                  </a:lnTo>
                  <a:lnTo>
                    <a:pt x="1493265" y="2313749"/>
                  </a:lnTo>
                  <a:lnTo>
                    <a:pt x="1492630" y="2314473"/>
                  </a:lnTo>
                  <a:lnTo>
                    <a:pt x="1492250" y="2315184"/>
                  </a:lnTo>
                  <a:lnTo>
                    <a:pt x="1491488" y="2315908"/>
                  </a:lnTo>
                  <a:lnTo>
                    <a:pt x="1490726" y="2316264"/>
                  </a:lnTo>
                  <a:lnTo>
                    <a:pt x="1490472" y="2316988"/>
                  </a:lnTo>
                  <a:lnTo>
                    <a:pt x="1489710" y="2317711"/>
                  </a:lnTo>
                  <a:lnTo>
                    <a:pt x="1488948" y="2318067"/>
                  </a:lnTo>
                  <a:lnTo>
                    <a:pt x="1488313" y="2318423"/>
                  </a:lnTo>
                  <a:lnTo>
                    <a:pt x="1468119" y="2323109"/>
                  </a:lnTo>
                  <a:lnTo>
                    <a:pt x="1464437" y="2323465"/>
                  </a:lnTo>
                  <a:lnTo>
                    <a:pt x="1460500" y="2323833"/>
                  </a:lnTo>
                  <a:lnTo>
                    <a:pt x="1456563" y="2323833"/>
                  </a:lnTo>
                  <a:lnTo>
                    <a:pt x="1452626" y="2323465"/>
                  </a:lnTo>
                  <a:lnTo>
                    <a:pt x="1447164" y="2322753"/>
                  </a:lnTo>
                  <a:lnTo>
                    <a:pt x="1438528" y="2322385"/>
                  </a:lnTo>
                  <a:lnTo>
                    <a:pt x="1425575" y="2322029"/>
                  </a:lnTo>
                  <a:lnTo>
                    <a:pt x="1416303" y="2321306"/>
                  </a:lnTo>
                  <a:lnTo>
                    <a:pt x="1406905" y="2321306"/>
                  </a:lnTo>
                  <a:lnTo>
                    <a:pt x="1397507" y="2321306"/>
                  </a:lnTo>
                  <a:lnTo>
                    <a:pt x="1388110" y="2322029"/>
                  </a:lnTo>
                  <a:lnTo>
                    <a:pt x="1376299" y="2323465"/>
                  </a:lnTo>
                  <a:lnTo>
                    <a:pt x="1360042" y="2326703"/>
                  </a:lnTo>
                  <a:lnTo>
                    <a:pt x="1343532" y="2329230"/>
                  </a:lnTo>
                  <a:lnTo>
                    <a:pt x="1327277" y="2331021"/>
                  </a:lnTo>
                  <a:lnTo>
                    <a:pt x="1307846" y="2332469"/>
                  </a:lnTo>
                  <a:lnTo>
                    <a:pt x="1215389" y="2331745"/>
                  </a:lnTo>
                  <a:lnTo>
                    <a:pt x="1214247" y="2331745"/>
                  </a:lnTo>
                  <a:lnTo>
                    <a:pt x="1213230" y="2331745"/>
                  </a:lnTo>
                  <a:lnTo>
                    <a:pt x="1211834" y="2331389"/>
                  </a:lnTo>
                  <a:lnTo>
                    <a:pt x="1210690" y="2331389"/>
                  </a:lnTo>
                  <a:lnTo>
                    <a:pt x="1209675" y="2331389"/>
                  </a:lnTo>
                  <a:lnTo>
                    <a:pt x="1208531" y="2331745"/>
                  </a:lnTo>
                  <a:lnTo>
                    <a:pt x="1207135" y="2331745"/>
                  </a:lnTo>
                  <a:lnTo>
                    <a:pt x="1205991" y="2331745"/>
                  </a:lnTo>
                  <a:lnTo>
                    <a:pt x="1204976" y="2332113"/>
                  </a:lnTo>
                  <a:lnTo>
                    <a:pt x="1203452" y="2332469"/>
                  </a:lnTo>
                  <a:lnTo>
                    <a:pt x="1202436" y="2332824"/>
                  </a:lnTo>
                  <a:lnTo>
                    <a:pt x="1201292" y="2333193"/>
                  </a:lnTo>
                  <a:lnTo>
                    <a:pt x="1200277" y="2333548"/>
                  </a:lnTo>
                  <a:lnTo>
                    <a:pt x="1199134" y="2333904"/>
                  </a:lnTo>
                  <a:lnTo>
                    <a:pt x="1198117" y="2334628"/>
                  </a:lnTo>
                  <a:lnTo>
                    <a:pt x="1196975" y="2334983"/>
                  </a:lnTo>
                  <a:lnTo>
                    <a:pt x="1195959" y="2335707"/>
                  </a:lnTo>
                  <a:lnTo>
                    <a:pt x="1194815" y="2336431"/>
                  </a:lnTo>
                  <a:lnTo>
                    <a:pt x="1194180" y="2337142"/>
                  </a:lnTo>
                  <a:lnTo>
                    <a:pt x="1193038" y="2337866"/>
                  </a:lnTo>
                  <a:lnTo>
                    <a:pt x="1192276" y="2338590"/>
                  </a:lnTo>
                  <a:lnTo>
                    <a:pt x="1191260" y="2339301"/>
                  </a:lnTo>
                  <a:lnTo>
                    <a:pt x="1190498" y="2340394"/>
                  </a:lnTo>
                  <a:lnTo>
                    <a:pt x="1189863" y="2341105"/>
                  </a:lnTo>
                  <a:lnTo>
                    <a:pt x="1189101" y="2342184"/>
                  </a:lnTo>
                  <a:lnTo>
                    <a:pt x="1188339" y="2342908"/>
                  </a:lnTo>
                  <a:lnTo>
                    <a:pt x="1187703" y="2343988"/>
                  </a:lnTo>
                  <a:lnTo>
                    <a:pt x="1186941" y="2345067"/>
                  </a:lnTo>
                  <a:lnTo>
                    <a:pt x="1186179" y="2346147"/>
                  </a:lnTo>
                  <a:lnTo>
                    <a:pt x="1185799" y="2347226"/>
                  </a:lnTo>
                  <a:lnTo>
                    <a:pt x="1185544" y="2348306"/>
                  </a:lnTo>
                  <a:lnTo>
                    <a:pt x="1184782" y="2349385"/>
                  </a:lnTo>
                  <a:lnTo>
                    <a:pt x="1180846" y="2373871"/>
                  </a:lnTo>
                  <a:lnTo>
                    <a:pt x="1178305" y="2387549"/>
                  </a:lnTo>
                  <a:lnTo>
                    <a:pt x="1176147" y="2401582"/>
                  </a:lnTo>
                  <a:lnTo>
                    <a:pt x="1174750" y="2415273"/>
                  </a:lnTo>
                  <a:lnTo>
                    <a:pt x="1173988" y="2429306"/>
                  </a:lnTo>
                  <a:lnTo>
                    <a:pt x="1173606" y="2443353"/>
                  </a:lnTo>
                  <a:lnTo>
                    <a:pt x="1173988" y="2444432"/>
                  </a:lnTo>
                  <a:lnTo>
                    <a:pt x="1173988" y="2445143"/>
                  </a:lnTo>
                  <a:lnTo>
                    <a:pt x="1174368" y="2445867"/>
                  </a:lnTo>
                  <a:lnTo>
                    <a:pt x="1174368" y="2446947"/>
                  </a:lnTo>
                  <a:lnTo>
                    <a:pt x="1174368" y="2447671"/>
                  </a:lnTo>
                  <a:lnTo>
                    <a:pt x="1174368" y="2448382"/>
                  </a:lnTo>
                  <a:lnTo>
                    <a:pt x="1174368" y="2449461"/>
                  </a:lnTo>
                  <a:lnTo>
                    <a:pt x="1173988" y="2450185"/>
                  </a:lnTo>
                  <a:lnTo>
                    <a:pt x="1173988" y="2451265"/>
                  </a:lnTo>
                  <a:lnTo>
                    <a:pt x="1173606" y="2451989"/>
                  </a:lnTo>
                  <a:lnTo>
                    <a:pt x="1173606" y="2452712"/>
                  </a:lnTo>
                  <a:lnTo>
                    <a:pt x="1173226" y="2453424"/>
                  </a:lnTo>
                  <a:lnTo>
                    <a:pt x="1172844" y="2454503"/>
                  </a:lnTo>
                  <a:lnTo>
                    <a:pt x="1172844" y="2455227"/>
                  </a:lnTo>
                  <a:lnTo>
                    <a:pt x="1172590" y="2455951"/>
                  </a:lnTo>
                  <a:lnTo>
                    <a:pt x="1172210" y="2456662"/>
                  </a:lnTo>
                  <a:lnTo>
                    <a:pt x="1171448" y="2457386"/>
                  </a:lnTo>
                  <a:lnTo>
                    <a:pt x="1171066" y="2458110"/>
                  </a:lnTo>
                  <a:lnTo>
                    <a:pt x="1170686" y="2458821"/>
                  </a:lnTo>
                  <a:lnTo>
                    <a:pt x="1170051" y="2459545"/>
                  </a:lnTo>
                  <a:lnTo>
                    <a:pt x="1169669" y="2460269"/>
                  </a:lnTo>
                  <a:lnTo>
                    <a:pt x="1168907" y="2460993"/>
                  </a:lnTo>
                  <a:lnTo>
                    <a:pt x="1168527" y="2461348"/>
                  </a:lnTo>
                  <a:lnTo>
                    <a:pt x="1167891" y="2462072"/>
                  </a:lnTo>
                  <a:lnTo>
                    <a:pt x="1167129" y="2462784"/>
                  </a:lnTo>
                  <a:lnTo>
                    <a:pt x="1166367" y="2463152"/>
                  </a:lnTo>
                  <a:lnTo>
                    <a:pt x="1166114" y="2463863"/>
                  </a:lnTo>
                  <a:lnTo>
                    <a:pt x="1165352" y="2464231"/>
                  </a:lnTo>
                  <a:lnTo>
                    <a:pt x="1164589" y="2464587"/>
                  </a:lnTo>
                  <a:lnTo>
                    <a:pt x="1162812" y="2465311"/>
                  </a:lnTo>
                  <a:lnTo>
                    <a:pt x="1131824" y="2469273"/>
                  </a:lnTo>
                  <a:lnTo>
                    <a:pt x="1109472" y="2472143"/>
                  </a:lnTo>
                  <a:lnTo>
                    <a:pt x="1087627" y="2474302"/>
                  </a:lnTo>
                  <a:lnTo>
                    <a:pt x="1044066" y="2475750"/>
                  </a:lnTo>
                  <a:lnTo>
                    <a:pt x="386334" y="2475750"/>
                  </a:lnTo>
                  <a:lnTo>
                    <a:pt x="275081" y="2485466"/>
                  </a:lnTo>
                  <a:lnTo>
                    <a:pt x="143255" y="2485821"/>
                  </a:lnTo>
                  <a:lnTo>
                    <a:pt x="138937" y="2485821"/>
                  </a:lnTo>
                  <a:lnTo>
                    <a:pt x="131063" y="2485821"/>
                  </a:lnTo>
                  <a:lnTo>
                    <a:pt x="123443" y="2485821"/>
                  </a:lnTo>
                  <a:lnTo>
                    <a:pt x="115950" y="2485466"/>
                  </a:lnTo>
                  <a:lnTo>
                    <a:pt x="107950" y="2484386"/>
                  </a:lnTo>
                  <a:lnTo>
                    <a:pt x="100456" y="2483307"/>
                  </a:lnTo>
                  <a:lnTo>
                    <a:pt x="92201" y="2481872"/>
                  </a:lnTo>
                  <a:lnTo>
                    <a:pt x="87122" y="2480424"/>
                  </a:lnTo>
                  <a:lnTo>
                    <a:pt x="85725" y="2480424"/>
                  </a:lnTo>
                  <a:lnTo>
                    <a:pt x="83947" y="2480424"/>
                  </a:lnTo>
                  <a:lnTo>
                    <a:pt x="82041" y="2480068"/>
                  </a:lnTo>
                  <a:lnTo>
                    <a:pt x="80263" y="2479713"/>
                  </a:lnTo>
                  <a:lnTo>
                    <a:pt x="78486" y="2479344"/>
                  </a:lnTo>
                  <a:lnTo>
                    <a:pt x="77088" y="2478989"/>
                  </a:lnTo>
                  <a:lnTo>
                    <a:pt x="75311" y="2478265"/>
                  </a:lnTo>
                  <a:lnTo>
                    <a:pt x="73787" y="2477909"/>
                  </a:lnTo>
                  <a:lnTo>
                    <a:pt x="72009" y="2477185"/>
                  </a:lnTo>
                  <a:lnTo>
                    <a:pt x="70612" y="2476461"/>
                  </a:lnTo>
                  <a:lnTo>
                    <a:pt x="68834" y="2475382"/>
                  </a:lnTo>
                  <a:lnTo>
                    <a:pt x="67310" y="2474671"/>
                  </a:lnTo>
                  <a:lnTo>
                    <a:pt x="65912" y="2473591"/>
                  </a:lnTo>
                  <a:lnTo>
                    <a:pt x="64388" y="2472867"/>
                  </a:lnTo>
                  <a:lnTo>
                    <a:pt x="62991" y="2471788"/>
                  </a:lnTo>
                  <a:lnTo>
                    <a:pt x="61975" y="2470708"/>
                  </a:lnTo>
                  <a:lnTo>
                    <a:pt x="60451" y="2469273"/>
                  </a:lnTo>
                  <a:lnTo>
                    <a:pt x="59436" y="2468181"/>
                  </a:lnTo>
                  <a:lnTo>
                    <a:pt x="57912" y="2466746"/>
                  </a:lnTo>
                  <a:lnTo>
                    <a:pt x="56896" y="2465666"/>
                  </a:lnTo>
                  <a:lnTo>
                    <a:pt x="55752" y="2464231"/>
                  </a:lnTo>
                  <a:lnTo>
                    <a:pt x="55117" y="2462784"/>
                  </a:lnTo>
                  <a:lnTo>
                    <a:pt x="53975" y="2461348"/>
                  </a:lnTo>
                  <a:lnTo>
                    <a:pt x="53339" y="2459545"/>
                  </a:lnTo>
                  <a:lnTo>
                    <a:pt x="52197" y="2458110"/>
                  </a:lnTo>
                  <a:lnTo>
                    <a:pt x="51435" y="2456662"/>
                  </a:lnTo>
                  <a:lnTo>
                    <a:pt x="50418" y="2453792"/>
                  </a:lnTo>
                  <a:lnTo>
                    <a:pt x="46100" y="2419591"/>
                  </a:lnTo>
                  <a:lnTo>
                    <a:pt x="4699" y="2324188"/>
                  </a:lnTo>
                  <a:lnTo>
                    <a:pt x="3301" y="2317343"/>
                  </a:lnTo>
                  <a:lnTo>
                    <a:pt x="1777" y="2310511"/>
                  </a:lnTo>
                  <a:lnTo>
                    <a:pt x="1142" y="2303665"/>
                  </a:lnTo>
                  <a:lnTo>
                    <a:pt x="380" y="2296833"/>
                  </a:lnTo>
                  <a:lnTo>
                    <a:pt x="0" y="2289683"/>
                  </a:lnTo>
                  <a:lnTo>
                    <a:pt x="0" y="2282825"/>
                  </a:lnTo>
                  <a:lnTo>
                    <a:pt x="0" y="2275586"/>
                  </a:lnTo>
                  <a:lnTo>
                    <a:pt x="762" y="2267966"/>
                  </a:lnTo>
                  <a:lnTo>
                    <a:pt x="1397" y="2251075"/>
                  </a:lnTo>
                  <a:lnTo>
                    <a:pt x="1777" y="2200402"/>
                  </a:lnTo>
                  <a:lnTo>
                    <a:pt x="1777" y="2198878"/>
                  </a:lnTo>
                  <a:lnTo>
                    <a:pt x="2159" y="2197862"/>
                  </a:lnTo>
                  <a:lnTo>
                    <a:pt x="2539" y="2196338"/>
                  </a:lnTo>
                  <a:lnTo>
                    <a:pt x="2921" y="2195322"/>
                  </a:lnTo>
                  <a:lnTo>
                    <a:pt x="3301" y="2193925"/>
                  </a:lnTo>
                  <a:lnTo>
                    <a:pt x="3555" y="2192782"/>
                  </a:lnTo>
                  <a:lnTo>
                    <a:pt x="3937" y="2191766"/>
                  </a:lnTo>
                  <a:lnTo>
                    <a:pt x="4699" y="2190242"/>
                  </a:lnTo>
                  <a:lnTo>
                    <a:pt x="5079" y="2189226"/>
                  </a:lnTo>
                  <a:lnTo>
                    <a:pt x="5714" y="2188083"/>
                  </a:lnTo>
                  <a:lnTo>
                    <a:pt x="6476" y="2187067"/>
                  </a:lnTo>
                  <a:lnTo>
                    <a:pt x="7238" y="2185924"/>
                  </a:lnTo>
                  <a:lnTo>
                    <a:pt x="7874" y="2184908"/>
                  </a:lnTo>
                  <a:lnTo>
                    <a:pt x="8636" y="2184146"/>
                  </a:lnTo>
                  <a:lnTo>
                    <a:pt x="9778" y="2183130"/>
                  </a:lnTo>
                  <a:lnTo>
                    <a:pt x="10413" y="2182368"/>
                  </a:lnTo>
                  <a:lnTo>
                    <a:pt x="11556" y="2181225"/>
                  </a:lnTo>
                  <a:lnTo>
                    <a:pt x="12191" y="2180590"/>
                  </a:lnTo>
                  <a:lnTo>
                    <a:pt x="13335" y="2179828"/>
                  </a:lnTo>
                  <a:lnTo>
                    <a:pt x="14350" y="2179066"/>
                  </a:lnTo>
                  <a:lnTo>
                    <a:pt x="30606" y="2163572"/>
                  </a:lnTo>
                  <a:lnTo>
                    <a:pt x="33527" y="2160397"/>
                  </a:lnTo>
                  <a:lnTo>
                    <a:pt x="35687" y="2156841"/>
                  </a:lnTo>
                  <a:lnTo>
                    <a:pt x="38480" y="2152777"/>
                  </a:lnTo>
                  <a:lnTo>
                    <a:pt x="40386" y="2149221"/>
                  </a:lnTo>
                  <a:lnTo>
                    <a:pt x="42163" y="2145284"/>
                  </a:lnTo>
                  <a:lnTo>
                    <a:pt x="43941" y="2141728"/>
                  </a:lnTo>
                  <a:lnTo>
                    <a:pt x="45338" y="2137664"/>
                  </a:lnTo>
                  <a:lnTo>
                    <a:pt x="46862" y="2133727"/>
                  </a:lnTo>
                  <a:lnTo>
                    <a:pt x="47878" y="2129790"/>
                  </a:lnTo>
                  <a:lnTo>
                    <a:pt x="49022" y="2125853"/>
                  </a:lnTo>
                  <a:lnTo>
                    <a:pt x="49656" y="2121535"/>
                  </a:lnTo>
                  <a:lnTo>
                    <a:pt x="50418" y="2117598"/>
                  </a:lnTo>
                  <a:lnTo>
                    <a:pt x="50800" y="2111375"/>
                  </a:lnTo>
                  <a:lnTo>
                    <a:pt x="51435" y="2106422"/>
                  </a:lnTo>
                  <a:lnTo>
                    <a:pt x="57276" y="2084451"/>
                  </a:lnTo>
                  <a:lnTo>
                    <a:pt x="59436" y="2067814"/>
                  </a:lnTo>
                  <a:lnTo>
                    <a:pt x="60832" y="2050923"/>
                  </a:lnTo>
                  <a:lnTo>
                    <a:pt x="61213" y="2034413"/>
                  </a:lnTo>
                  <a:lnTo>
                    <a:pt x="61213" y="2014220"/>
                  </a:lnTo>
                  <a:lnTo>
                    <a:pt x="61213" y="1999488"/>
                  </a:lnTo>
                  <a:lnTo>
                    <a:pt x="60832" y="1264666"/>
                  </a:lnTo>
                  <a:lnTo>
                    <a:pt x="60832" y="766826"/>
                  </a:lnTo>
                  <a:lnTo>
                    <a:pt x="55752" y="642620"/>
                  </a:lnTo>
                  <a:lnTo>
                    <a:pt x="56134" y="489585"/>
                  </a:lnTo>
                  <a:lnTo>
                    <a:pt x="60832" y="393192"/>
                  </a:lnTo>
                  <a:lnTo>
                    <a:pt x="60832" y="165988"/>
                  </a:lnTo>
                  <a:lnTo>
                    <a:pt x="60451" y="164846"/>
                  </a:lnTo>
                  <a:lnTo>
                    <a:pt x="60451" y="163830"/>
                  </a:lnTo>
                  <a:lnTo>
                    <a:pt x="60451" y="162687"/>
                  </a:lnTo>
                  <a:lnTo>
                    <a:pt x="60451" y="157734"/>
                  </a:lnTo>
                  <a:lnTo>
                    <a:pt x="60832" y="156972"/>
                  </a:lnTo>
                  <a:lnTo>
                    <a:pt x="61213" y="155956"/>
                  </a:lnTo>
                  <a:lnTo>
                    <a:pt x="61213" y="154812"/>
                  </a:lnTo>
                  <a:lnTo>
                    <a:pt x="61594" y="154050"/>
                  </a:lnTo>
                  <a:lnTo>
                    <a:pt x="61975" y="153035"/>
                  </a:lnTo>
                  <a:lnTo>
                    <a:pt x="62229" y="151892"/>
                  </a:lnTo>
                  <a:lnTo>
                    <a:pt x="62991" y="151257"/>
                  </a:lnTo>
                  <a:lnTo>
                    <a:pt x="63373" y="150495"/>
                  </a:lnTo>
                  <a:lnTo>
                    <a:pt x="64135" y="149479"/>
                  </a:lnTo>
                  <a:lnTo>
                    <a:pt x="64388" y="148717"/>
                  </a:lnTo>
                  <a:lnTo>
                    <a:pt x="65150" y="147955"/>
                  </a:lnTo>
                  <a:lnTo>
                    <a:pt x="65531" y="146938"/>
                  </a:lnTo>
                  <a:lnTo>
                    <a:pt x="66293" y="146176"/>
                  </a:lnTo>
                  <a:lnTo>
                    <a:pt x="66928" y="145414"/>
                  </a:lnTo>
                  <a:lnTo>
                    <a:pt x="67690" y="144780"/>
                  </a:lnTo>
                  <a:lnTo>
                    <a:pt x="68452" y="144018"/>
                  </a:lnTo>
                  <a:lnTo>
                    <a:pt x="69468" y="143637"/>
                  </a:lnTo>
                  <a:lnTo>
                    <a:pt x="70230" y="143001"/>
                  </a:lnTo>
                  <a:lnTo>
                    <a:pt x="70992" y="142239"/>
                  </a:lnTo>
                  <a:lnTo>
                    <a:pt x="72009" y="141859"/>
                  </a:lnTo>
                  <a:lnTo>
                    <a:pt x="75564" y="140843"/>
                  </a:lnTo>
                  <a:lnTo>
                    <a:pt x="79248" y="139700"/>
                  </a:lnTo>
                  <a:lnTo>
                    <a:pt x="82803" y="138937"/>
                  </a:lnTo>
                  <a:lnTo>
                    <a:pt x="86360" y="138302"/>
                  </a:lnTo>
                  <a:lnTo>
                    <a:pt x="90042" y="137922"/>
                  </a:lnTo>
                  <a:lnTo>
                    <a:pt x="93599" y="137540"/>
                  </a:lnTo>
                  <a:lnTo>
                    <a:pt x="97536" y="137540"/>
                  </a:lnTo>
                  <a:lnTo>
                    <a:pt x="101218" y="137540"/>
                  </a:lnTo>
                  <a:lnTo>
                    <a:pt x="104775" y="137922"/>
                  </a:lnTo>
                  <a:lnTo>
                    <a:pt x="111251" y="138684"/>
                  </a:lnTo>
                  <a:lnTo>
                    <a:pt x="121285" y="139319"/>
                  </a:lnTo>
                  <a:lnTo>
                    <a:pt x="188975" y="140081"/>
                  </a:lnTo>
                  <a:lnTo>
                    <a:pt x="248412" y="145161"/>
                  </a:lnTo>
                  <a:lnTo>
                    <a:pt x="316484" y="145161"/>
                  </a:lnTo>
                  <a:lnTo>
                    <a:pt x="323976" y="145161"/>
                  </a:lnTo>
                </a:path>
              </a:pathLst>
            </a:custGeom>
            <a:ln w="72000">
              <a:solidFill>
                <a:srgbClr val="004F8A"/>
              </a:solidFill>
            </a:ln>
          </p:spPr>
          <p:txBody>
            <a:bodyPr wrap="square" lIns="0" tIns="0" rIns="0" bIns="0" rtlCol="0"/>
            <a:lstStyle/>
            <a:p>
              <a:endParaRPr sz="1350"/>
            </a:p>
          </p:txBody>
        </p:sp>
        <p:sp>
          <p:nvSpPr>
            <p:cNvPr id="28" name="object 28"/>
            <p:cNvSpPr/>
            <p:nvPr/>
          </p:nvSpPr>
          <p:spPr>
            <a:xfrm>
              <a:off x="4114800" y="3265932"/>
              <a:ext cx="635" cy="0"/>
            </a:xfrm>
            <a:custGeom>
              <a:avLst/>
              <a:gdLst/>
              <a:ahLst/>
              <a:cxnLst/>
              <a:rect l="l" t="t" r="r" b="b"/>
              <a:pathLst>
                <a:path w="635">
                  <a:moveTo>
                    <a:pt x="190" y="-36000"/>
                  </a:moveTo>
                  <a:lnTo>
                    <a:pt x="190" y="36000"/>
                  </a:lnTo>
                </a:path>
              </a:pathLst>
            </a:custGeom>
            <a:ln w="3175">
              <a:solidFill>
                <a:srgbClr val="004F8A"/>
              </a:solidFill>
            </a:ln>
          </p:spPr>
          <p:txBody>
            <a:bodyPr wrap="square" lIns="0" tIns="0" rIns="0" bIns="0" rtlCol="0"/>
            <a:lstStyle/>
            <a:p>
              <a:endParaRPr sz="1350"/>
            </a:p>
          </p:txBody>
        </p:sp>
      </p:grpSp>
      <p:grpSp>
        <p:nvGrpSpPr>
          <p:cNvPr id="29" name="object 29"/>
          <p:cNvGrpSpPr/>
          <p:nvPr/>
        </p:nvGrpSpPr>
        <p:grpSpPr>
          <a:xfrm>
            <a:off x="5173218" y="3178683"/>
            <a:ext cx="1008221" cy="1787843"/>
            <a:chOff x="6897623" y="3095244"/>
            <a:chExt cx="1344295" cy="2383790"/>
          </a:xfrm>
        </p:grpSpPr>
        <p:sp>
          <p:nvSpPr>
            <p:cNvPr id="30" name="object 30"/>
            <p:cNvSpPr/>
            <p:nvPr/>
          </p:nvSpPr>
          <p:spPr>
            <a:xfrm>
              <a:off x="6916673" y="3249930"/>
              <a:ext cx="993775" cy="2209800"/>
            </a:xfrm>
            <a:custGeom>
              <a:avLst/>
              <a:gdLst/>
              <a:ahLst/>
              <a:cxnLst/>
              <a:rect l="l" t="t" r="r" b="b"/>
              <a:pathLst>
                <a:path w="993775" h="2209800">
                  <a:moveTo>
                    <a:pt x="0" y="2209800"/>
                  </a:moveTo>
                  <a:lnTo>
                    <a:pt x="993648" y="2209800"/>
                  </a:lnTo>
                  <a:lnTo>
                    <a:pt x="993648" y="0"/>
                  </a:lnTo>
                  <a:lnTo>
                    <a:pt x="0" y="0"/>
                  </a:lnTo>
                  <a:lnTo>
                    <a:pt x="0" y="2209800"/>
                  </a:lnTo>
                  <a:close/>
                </a:path>
              </a:pathLst>
            </a:custGeom>
            <a:ln w="38100">
              <a:solidFill>
                <a:srgbClr val="FFC000"/>
              </a:solidFill>
            </a:ln>
          </p:spPr>
          <p:txBody>
            <a:bodyPr wrap="square" lIns="0" tIns="0" rIns="0" bIns="0" rtlCol="0"/>
            <a:lstStyle/>
            <a:p>
              <a:endParaRPr sz="1350"/>
            </a:p>
          </p:txBody>
        </p:sp>
        <p:sp>
          <p:nvSpPr>
            <p:cNvPr id="31" name="object 31"/>
            <p:cNvSpPr/>
            <p:nvPr/>
          </p:nvSpPr>
          <p:spPr>
            <a:xfrm>
              <a:off x="7230617" y="3114294"/>
              <a:ext cx="992505" cy="2209800"/>
            </a:xfrm>
            <a:custGeom>
              <a:avLst/>
              <a:gdLst/>
              <a:ahLst/>
              <a:cxnLst/>
              <a:rect l="l" t="t" r="r" b="b"/>
              <a:pathLst>
                <a:path w="992504" h="2209800">
                  <a:moveTo>
                    <a:pt x="0" y="2209799"/>
                  </a:moveTo>
                  <a:lnTo>
                    <a:pt x="992124" y="2209799"/>
                  </a:lnTo>
                  <a:lnTo>
                    <a:pt x="992124" y="0"/>
                  </a:lnTo>
                  <a:lnTo>
                    <a:pt x="0" y="0"/>
                  </a:lnTo>
                  <a:lnTo>
                    <a:pt x="0" y="2209799"/>
                  </a:lnTo>
                  <a:close/>
                </a:path>
              </a:pathLst>
            </a:custGeom>
            <a:ln w="38100">
              <a:solidFill>
                <a:srgbClr val="0000FF"/>
              </a:solidFill>
            </a:ln>
          </p:spPr>
          <p:txBody>
            <a:bodyPr wrap="square" lIns="0" tIns="0" rIns="0" bIns="0" rtlCol="0"/>
            <a:lstStyle/>
            <a:p>
              <a:endParaRPr sz="1350"/>
            </a:p>
          </p:txBody>
        </p:sp>
        <p:sp>
          <p:nvSpPr>
            <p:cNvPr id="32" name="object 32"/>
            <p:cNvSpPr/>
            <p:nvPr/>
          </p:nvSpPr>
          <p:spPr>
            <a:xfrm>
              <a:off x="7232141" y="3266694"/>
              <a:ext cx="680085" cy="2057400"/>
            </a:xfrm>
            <a:custGeom>
              <a:avLst/>
              <a:gdLst/>
              <a:ahLst/>
              <a:cxnLst/>
              <a:rect l="l" t="t" r="r" b="b"/>
              <a:pathLst>
                <a:path w="680084" h="2057400">
                  <a:moveTo>
                    <a:pt x="679703" y="0"/>
                  </a:moveTo>
                  <a:lnTo>
                    <a:pt x="0" y="0"/>
                  </a:lnTo>
                  <a:lnTo>
                    <a:pt x="0" y="2057399"/>
                  </a:lnTo>
                  <a:lnTo>
                    <a:pt x="679703" y="2057399"/>
                  </a:lnTo>
                  <a:lnTo>
                    <a:pt x="679703" y="0"/>
                  </a:lnTo>
                  <a:close/>
                </a:path>
              </a:pathLst>
            </a:custGeom>
            <a:solidFill>
              <a:srgbClr val="C55A11"/>
            </a:solidFill>
          </p:spPr>
          <p:txBody>
            <a:bodyPr wrap="square" lIns="0" tIns="0" rIns="0" bIns="0" rtlCol="0"/>
            <a:lstStyle/>
            <a:p>
              <a:endParaRPr sz="1350"/>
            </a:p>
          </p:txBody>
        </p:sp>
        <p:sp>
          <p:nvSpPr>
            <p:cNvPr id="33" name="object 33"/>
            <p:cNvSpPr/>
            <p:nvPr/>
          </p:nvSpPr>
          <p:spPr>
            <a:xfrm>
              <a:off x="7232141" y="3266694"/>
              <a:ext cx="680085" cy="2057400"/>
            </a:xfrm>
            <a:custGeom>
              <a:avLst/>
              <a:gdLst/>
              <a:ahLst/>
              <a:cxnLst/>
              <a:rect l="l" t="t" r="r" b="b"/>
              <a:pathLst>
                <a:path w="680084" h="2057400">
                  <a:moveTo>
                    <a:pt x="0" y="2057399"/>
                  </a:moveTo>
                  <a:lnTo>
                    <a:pt x="679703" y="2057399"/>
                  </a:lnTo>
                  <a:lnTo>
                    <a:pt x="679703" y="0"/>
                  </a:lnTo>
                  <a:lnTo>
                    <a:pt x="0" y="0"/>
                  </a:lnTo>
                  <a:lnTo>
                    <a:pt x="0" y="2057399"/>
                  </a:lnTo>
                  <a:close/>
                </a:path>
              </a:pathLst>
            </a:custGeom>
            <a:ln w="38100">
              <a:solidFill>
                <a:srgbClr val="FFC000"/>
              </a:solidFill>
            </a:ln>
          </p:spPr>
          <p:txBody>
            <a:bodyPr wrap="square" lIns="0" tIns="0" rIns="0" bIns="0" rtlCol="0"/>
            <a:lstStyle/>
            <a:p>
              <a:endParaRPr sz="1350"/>
            </a:p>
          </p:txBody>
        </p:sp>
      </p:grpSp>
      <p:grpSp>
        <p:nvGrpSpPr>
          <p:cNvPr id="34" name="object 34"/>
          <p:cNvGrpSpPr/>
          <p:nvPr/>
        </p:nvGrpSpPr>
        <p:grpSpPr>
          <a:xfrm>
            <a:off x="5546978" y="5082921"/>
            <a:ext cx="418148" cy="342424"/>
            <a:chOff x="7395971" y="5634228"/>
            <a:chExt cx="557530" cy="456565"/>
          </a:xfrm>
        </p:grpSpPr>
        <p:pic>
          <p:nvPicPr>
            <p:cNvPr id="35" name="object 35"/>
            <p:cNvPicPr/>
            <p:nvPr/>
          </p:nvPicPr>
          <p:blipFill>
            <a:blip r:embed="rId11" cstate="print"/>
            <a:stretch>
              <a:fillRect/>
            </a:stretch>
          </p:blipFill>
          <p:spPr>
            <a:xfrm>
              <a:off x="7395971" y="5634228"/>
              <a:ext cx="474713" cy="424421"/>
            </a:xfrm>
            <a:prstGeom prst="rect">
              <a:avLst/>
            </a:prstGeom>
          </p:spPr>
        </p:pic>
        <p:pic>
          <p:nvPicPr>
            <p:cNvPr id="36" name="object 36"/>
            <p:cNvPicPr/>
            <p:nvPr/>
          </p:nvPicPr>
          <p:blipFill>
            <a:blip r:embed="rId12" cstate="print"/>
            <a:stretch>
              <a:fillRect/>
            </a:stretch>
          </p:blipFill>
          <p:spPr>
            <a:xfrm>
              <a:off x="7624571" y="5789676"/>
              <a:ext cx="328409" cy="300977"/>
            </a:xfrm>
            <a:prstGeom prst="rect">
              <a:avLst/>
            </a:prstGeom>
          </p:spPr>
        </p:pic>
      </p:grpSp>
      <p:grpSp>
        <p:nvGrpSpPr>
          <p:cNvPr id="37" name="object 37"/>
          <p:cNvGrpSpPr/>
          <p:nvPr/>
        </p:nvGrpSpPr>
        <p:grpSpPr>
          <a:xfrm>
            <a:off x="5576697" y="1729359"/>
            <a:ext cx="2218849" cy="3237071"/>
            <a:chOff x="7435595" y="1162811"/>
            <a:chExt cx="2958465" cy="4316095"/>
          </a:xfrm>
        </p:grpSpPr>
        <p:sp>
          <p:nvSpPr>
            <p:cNvPr id="38" name="object 38"/>
            <p:cNvSpPr/>
            <p:nvPr/>
          </p:nvSpPr>
          <p:spPr>
            <a:xfrm>
              <a:off x="9068561" y="3249929"/>
              <a:ext cx="993775" cy="2209800"/>
            </a:xfrm>
            <a:custGeom>
              <a:avLst/>
              <a:gdLst/>
              <a:ahLst/>
              <a:cxnLst/>
              <a:rect l="l" t="t" r="r" b="b"/>
              <a:pathLst>
                <a:path w="993775" h="2209800">
                  <a:moveTo>
                    <a:pt x="993648" y="0"/>
                  </a:moveTo>
                  <a:lnTo>
                    <a:pt x="0" y="0"/>
                  </a:lnTo>
                  <a:lnTo>
                    <a:pt x="0" y="2209800"/>
                  </a:lnTo>
                  <a:lnTo>
                    <a:pt x="993648" y="2209800"/>
                  </a:lnTo>
                  <a:lnTo>
                    <a:pt x="993648" y="0"/>
                  </a:lnTo>
                  <a:close/>
                </a:path>
              </a:pathLst>
            </a:custGeom>
            <a:solidFill>
              <a:srgbClr val="2D75B6"/>
            </a:solidFill>
          </p:spPr>
          <p:txBody>
            <a:bodyPr wrap="square" lIns="0" tIns="0" rIns="0" bIns="0" rtlCol="0"/>
            <a:lstStyle/>
            <a:p>
              <a:endParaRPr sz="1350"/>
            </a:p>
          </p:txBody>
        </p:sp>
        <p:sp>
          <p:nvSpPr>
            <p:cNvPr id="39" name="object 39"/>
            <p:cNvSpPr/>
            <p:nvPr/>
          </p:nvSpPr>
          <p:spPr>
            <a:xfrm>
              <a:off x="9068561" y="3249929"/>
              <a:ext cx="993775" cy="2209800"/>
            </a:xfrm>
            <a:custGeom>
              <a:avLst/>
              <a:gdLst/>
              <a:ahLst/>
              <a:cxnLst/>
              <a:rect l="l" t="t" r="r" b="b"/>
              <a:pathLst>
                <a:path w="993775" h="2209800">
                  <a:moveTo>
                    <a:pt x="0" y="2209800"/>
                  </a:moveTo>
                  <a:lnTo>
                    <a:pt x="993648" y="2209800"/>
                  </a:lnTo>
                  <a:lnTo>
                    <a:pt x="993648" y="0"/>
                  </a:lnTo>
                  <a:lnTo>
                    <a:pt x="0" y="0"/>
                  </a:lnTo>
                  <a:lnTo>
                    <a:pt x="0" y="2209800"/>
                  </a:lnTo>
                  <a:close/>
                </a:path>
              </a:pathLst>
            </a:custGeom>
            <a:ln w="38100">
              <a:solidFill>
                <a:srgbClr val="FFC000"/>
              </a:solidFill>
            </a:ln>
          </p:spPr>
          <p:txBody>
            <a:bodyPr wrap="square" lIns="0" tIns="0" rIns="0" bIns="0" rtlCol="0"/>
            <a:lstStyle/>
            <a:p>
              <a:endParaRPr sz="1350"/>
            </a:p>
          </p:txBody>
        </p:sp>
        <p:sp>
          <p:nvSpPr>
            <p:cNvPr id="40" name="object 40"/>
            <p:cNvSpPr/>
            <p:nvPr/>
          </p:nvSpPr>
          <p:spPr>
            <a:xfrm>
              <a:off x="9380981" y="3114294"/>
              <a:ext cx="993775" cy="2209800"/>
            </a:xfrm>
            <a:custGeom>
              <a:avLst/>
              <a:gdLst/>
              <a:ahLst/>
              <a:cxnLst/>
              <a:rect l="l" t="t" r="r" b="b"/>
              <a:pathLst>
                <a:path w="993775" h="2209800">
                  <a:moveTo>
                    <a:pt x="993648" y="0"/>
                  </a:moveTo>
                  <a:lnTo>
                    <a:pt x="0" y="0"/>
                  </a:lnTo>
                  <a:lnTo>
                    <a:pt x="0" y="2209799"/>
                  </a:lnTo>
                  <a:lnTo>
                    <a:pt x="993648" y="2209799"/>
                  </a:lnTo>
                  <a:lnTo>
                    <a:pt x="993648" y="0"/>
                  </a:lnTo>
                  <a:close/>
                </a:path>
              </a:pathLst>
            </a:custGeom>
            <a:solidFill>
              <a:srgbClr val="2D75B6"/>
            </a:solidFill>
          </p:spPr>
          <p:txBody>
            <a:bodyPr wrap="square" lIns="0" tIns="0" rIns="0" bIns="0" rtlCol="0"/>
            <a:lstStyle/>
            <a:p>
              <a:endParaRPr sz="1350"/>
            </a:p>
          </p:txBody>
        </p:sp>
        <p:sp>
          <p:nvSpPr>
            <p:cNvPr id="41" name="object 41"/>
            <p:cNvSpPr/>
            <p:nvPr/>
          </p:nvSpPr>
          <p:spPr>
            <a:xfrm>
              <a:off x="9380981" y="3114294"/>
              <a:ext cx="993775" cy="2209800"/>
            </a:xfrm>
            <a:custGeom>
              <a:avLst/>
              <a:gdLst/>
              <a:ahLst/>
              <a:cxnLst/>
              <a:rect l="l" t="t" r="r" b="b"/>
              <a:pathLst>
                <a:path w="993775" h="2209800">
                  <a:moveTo>
                    <a:pt x="0" y="2209799"/>
                  </a:moveTo>
                  <a:lnTo>
                    <a:pt x="993648" y="2209799"/>
                  </a:lnTo>
                  <a:lnTo>
                    <a:pt x="993648" y="0"/>
                  </a:lnTo>
                  <a:lnTo>
                    <a:pt x="0" y="0"/>
                  </a:lnTo>
                  <a:lnTo>
                    <a:pt x="0" y="2209799"/>
                  </a:lnTo>
                  <a:close/>
                </a:path>
              </a:pathLst>
            </a:custGeom>
            <a:ln w="38100">
              <a:solidFill>
                <a:srgbClr val="0000FF"/>
              </a:solidFill>
            </a:ln>
          </p:spPr>
          <p:txBody>
            <a:bodyPr wrap="square" lIns="0" tIns="0" rIns="0" bIns="0" rtlCol="0"/>
            <a:lstStyle/>
            <a:p>
              <a:endParaRPr sz="1350"/>
            </a:p>
          </p:txBody>
        </p:sp>
        <p:pic>
          <p:nvPicPr>
            <p:cNvPr id="42" name="object 42"/>
            <p:cNvPicPr/>
            <p:nvPr/>
          </p:nvPicPr>
          <p:blipFill>
            <a:blip r:embed="rId13" cstate="print"/>
            <a:stretch>
              <a:fillRect/>
            </a:stretch>
          </p:blipFill>
          <p:spPr>
            <a:xfrm>
              <a:off x="7435595" y="1990331"/>
              <a:ext cx="825246" cy="462546"/>
            </a:xfrm>
            <a:prstGeom prst="rect">
              <a:avLst/>
            </a:prstGeom>
          </p:spPr>
        </p:pic>
        <p:pic>
          <p:nvPicPr>
            <p:cNvPr id="43" name="object 43"/>
            <p:cNvPicPr/>
            <p:nvPr/>
          </p:nvPicPr>
          <p:blipFill>
            <a:blip r:embed="rId14" cstate="print"/>
            <a:stretch>
              <a:fillRect/>
            </a:stretch>
          </p:blipFill>
          <p:spPr>
            <a:xfrm>
              <a:off x="8103107" y="2090915"/>
              <a:ext cx="457974" cy="316242"/>
            </a:xfrm>
            <a:prstGeom prst="rect">
              <a:avLst/>
            </a:prstGeom>
          </p:spPr>
        </p:pic>
        <p:pic>
          <p:nvPicPr>
            <p:cNvPr id="44" name="object 44"/>
            <p:cNvPicPr/>
            <p:nvPr/>
          </p:nvPicPr>
          <p:blipFill>
            <a:blip r:embed="rId15" cstate="print"/>
            <a:stretch>
              <a:fillRect/>
            </a:stretch>
          </p:blipFill>
          <p:spPr>
            <a:xfrm>
              <a:off x="8584691" y="2160995"/>
              <a:ext cx="1140713" cy="92238"/>
            </a:xfrm>
            <a:prstGeom prst="rect">
              <a:avLst/>
            </a:prstGeom>
          </p:spPr>
        </p:pic>
        <p:sp>
          <p:nvSpPr>
            <p:cNvPr id="45" name="object 45"/>
            <p:cNvSpPr/>
            <p:nvPr/>
          </p:nvSpPr>
          <p:spPr>
            <a:xfrm>
              <a:off x="8597010" y="2173477"/>
              <a:ext cx="1069975" cy="21590"/>
            </a:xfrm>
            <a:custGeom>
              <a:avLst/>
              <a:gdLst/>
              <a:ahLst/>
              <a:cxnLst/>
              <a:rect l="l" t="t" r="r" b="b"/>
              <a:pathLst>
                <a:path w="1069975" h="21589">
                  <a:moveTo>
                    <a:pt x="1069848" y="0"/>
                  </a:moveTo>
                  <a:lnTo>
                    <a:pt x="0" y="0"/>
                  </a:lnTo>
                  <a:lnTo>
                    <a:pt x="0" y="21336"/>
                  </a:lnTo>
                  <a:lnTo>
                    <a:pt x="1069848" y="21336"/>
                  </a:lnTo>
                  <a:lnTo>
                    <a:pt x="1069848" y="0"/>
                  </a:lnTo>
                  <a:close/>
                </a:path>
              </a:pathLst>
            </a:custGeom>
            <a:solidFill>
              <a:srgbClr val="C00000"/>
            </a:solidFill>
          </p:spPr>
          <p:txBody>
            <a:bodyPr wrap="square" lIns="0" tIns="0" rIns="0" bIns="0" rtlCol="0"/>
            <a:lstStyle/>
            <a:p>
              <a:endParaRPr sz="1350"/>
            </a:p>
          </p:txBody>
        </p:sp>
        <p:pic>
          <p:nvPicPr>
            <p:cNvPr id="46" name="object 46"/>
            <p:cNvPicPr/>
            <p:nvPr/>
          </p:nvPicPr>
          <p:blipFill>
            <a:blip r:embed="rId16" cstate="print"/>
            <a:stretch>
              <a:fillRect/>
            </a:stretch>
          </p:blipFill>
          <p:spPr>
            <a:xfrm>
              <a:off x="8474963" y="1740395"/>
              <a:ext cx="508266" cy="457974"/>
            </a:xfrm>
            <a:prstGeom prst="rect">
              <a:avLst/>
            </a:prstGeom>
          </p:spPr>
        </p:pic>
        <p:pic>
          <p:nvPicPr>
            <p:cNvPr id="47" name="object 47"/>
            <p:cNvPicPr/>
            <p:nvPr/>
          </p:nvPicPr>
          <p:blipFill>
            <a:blip r:embed="rId17" cstate="print"/>
            <a:stretch>
              <a:fillRect/>
            </a:stretch>
          </p:blipFill>
          <p:spPr>
            <a:xfrm>
              <a:off x="8703563" y="1895843"/>
              <a:ext cx="361962" cy="334530"/>
            </a:xfrm>
            <a:prstGeom prst="rect">
              <a:avLst/>
            </a:prstGeom>
          </p:spPr>
        </p:pic>
        <p:pic>
          <p:nvPicPr>
            <p:cNvPr id="48" name="object 48"/>
            <p:cNvPicPr/>
            <p:nvPr/>
          </p:nvPicPr>
          <p:blipFill>
            <a:blip r:embed="rId18" cstate="print"/>
            <a:stretch>
              <a:fillRect/>
            </a:stretch>
          </p:blipFill>
          <p:spPr>
            <a:xfrm>
              <a:off x="8482583" y="1162811"/>
              <a:ext cx="1814322" cy="1841754"/>
            </a:xfrm>
            <a:prstGeom prst="rect">
              <a:avLst/>
            </a:prstGeom>
          </p:spPr>
        </p:pic>
        <p:pic>
          <p:nvPicPr>
            <p:cNvPr id="49" name="object 49"/>
            <p:cNvPicPr/>
            <p:nvPr/>
          </p:nvPicPr>
          <p:blipFill>
            <a:blip r:embed="rId16" cstate="print"/>
            <a:stretch>
              <a:fillRect/>
            </a:stretch>
          </p:blipFill>
          <p:spPr>
            <a:xfrm>
              <a:off x="9188195" y="1740395"/>
              <a:ext cx="508266" cy="457974"/>
            </a:xfrm>
            <a:prstGeom prst="rect">
              <a:avLst/>
            </a:prstGeom>
          </p:spPr>
        </p:pic>
        <p:pic>
          <p:nvPicPr>
            <p:cNvPr id="50" name="object 50"/>
            <p:cNvPicPr/>
            <p:nvPr/>
          </p:nvPicPr>
          <p:blipFill>
            <a:blip r:embed="rId19" cstate="print"/>
            <a:stretch>
              <a:fillRect/>
            </a:stretch>
          </p:blipFill>
          <p:spPr>
            <a:xfrm>
              <a:off x="9422891" y="1892820"/>
              <a:ext cx="363474" cy="337553"/>
            </a:xfrm>
            <a:prstGeom prst="rect">
              <a:avLst/>
            </a:prstGeom>
          </p:spPr>
        </p:pic>
      </p:grpSp>
      <p:sp>
        <p:nvSpPr>
          <p:cNvPr id="51" name="object 51"/>
          <p:cNvSpPr txBox="1"/>
          <p:nvPr/>
        </p:nvSpPr>
        <p:spPr>
          <a:xfrm>
            <a:off x="5607368" y="5038877"/>
            <a:ext cx="307181" cy="309700"/>
          </a:xfrm>
          <a:prstGeom prst="rect">
            <a:avLst/>
          </a:prstGeom>
        </p:spPr>
        <p:txBody>
          <a:bodyPr vert="horz" wrap="square" lIns="0" tIns="9525" rIns="0" bIns="0" rtlCol="0">
            <a:spAutoFit/>
          </a:bodyPr>
          <a:lstStyle/>
          <a:p>
            <a:pPr marL="28575">
              <a:spcBef>
                <a:spcPts val="75"/>
              </a:spcBef>
            </a:pPr>
            <a:r>
              <a:rPr sz="1950" spc="-53" dirty="0">
                <a:solidFill>
                  <a:srgbClr val="C00000"/>
                </a:solidFill>
                <a:latin typeface="Cambria Math"/>
                <a:cs typeface="Cambria Math"/>
              </a:rPr>
              <a:t>𝐵</a:t>
            </a:r>
            <a:r>
              <a:rPr sz="2138" spc="-78" baseline="-16081" dirty="0">
                <a:solidFill>
                  <a:srgbClr val="C00000"/>
                </a:solidFill>
                <a:latin typeface="Cambria Math"/>
                <a:cs typeface="Cambria Math"/>
              </a:rPr>
              <a:t>1</a:t>
            </a:r>
            <a:endParaRPr sz="2138" baseline="-16081">
              <a:latin typeface="Cambria Math"/>
              <a:cs typeface="Cambria Math"/>
            </a:endParaRPr>
          </a:p>
        </p:txBody>
      </p:sp>
      <p:grpSp>
        <p:nvGrpSpPr>
          <p:cNvPr id="52" name="object 52"/>
          <p:cNvGrpSpPr/>
          <p:nvPr/>
        </p:nvGrpSpPr>
        <p:grpSpPr>
          <a:xfrm>
            <a:off x="6923151" y="5082921"/>
            <a:ext cx="424815" cy="342424"/>
            <a:chOff x="9230868" y="5634228"/>
            <a:chExt cx="566420" cy="456565"/>
          </a:xfrm>
        </p:grpSpPr>
        <p:pic>
          <p:nvPicPr>
            <p:cNvPr id="53" name="object 53"/>
            <p:cNvPicPr/>
            <p:nvPr/>
          </p:nvPicPr>
          <p:blipFill>
            <a:blip r:embed="rId20" cstate="print"/>
            <a:stretch>
              <a:fillRect/>
            </a:stretch>
          </p:blipFill>
          <p:spPr>
            <a:xfrm>
              <a:off x="9230868" y="5634228"/>
              <a:ext cx="474713" cy="424421"/>
            </a:xfrm>
            <a:prstGeom prst="rect">
              <a:avLst/>
            </a:prstGeom>
          </p:spPr>
        </p:pic>
        <p:pic>
          <p:nvPicPr>
            <p:cNvPr id="54" name="object 54"/>
            <p:cNvPicPr/>
            <p:nvPr/>
          </p:nvPicPr>
          <p:blipFill>
            <a:blip r:embed="rId21" cstate="print"/>
            <a:stretch>
              <a:fillRect/>
            </a:stretch>
          </p:blipFill>
          <p:spPr>
            <a:xfrm>
              <a:off x="9467088" y="5786628"/>
              <a:ext cx="329958" cy="304038"/>
            </a:xfrm>
            <a:prstGeom prst="rect">
              <a:avLst/>
            </a:prstGeom>
          </p:spPr>
        </p:pic>
      </p:grpSp>
      <p:sp>
        <p:nvSpPr>
          <p:cNvPr id="55" name="object 55"/>
          <p:cNvSpPr txBox="1"/>
          <p:nvPr/>
        </p:nvSpPr>
        <p:spPr>
          <a:xfrm>
            <a:off x="6983539" y="5038877"/>
            <a:ext cx="312896" cy="309700"/>
          </a:xfrm>
          <a:prstGeom prst="rect">
            <a:avLst/>
          </a:prstGeom>
        </p:spPr>
        <p:txBody>
          <a:bodyPr vert="horz" wrap="square" lIns="0" tIns="9525" rIns="0" bIns="0" rtlCol="0">
            <a:spAutoFit/>
          </a:bodyPr>
          <a:lstStyle/>
          <a:p>
            <a:pPr marL="28575">
              <a:spcBef>
                <a:spcPts val="75"/>
              </a:spcBef>
            </a:pPr>
            <a:r>
              <a:rPr sz="1950" spc="-30" dirty="0">
                <a:solidFill>
                  <a:srgbClr val="C00000"/>
                </a:solidFill>
                <a:latin typeface="Cambria Math"/>
                <a:cs typeface="Cambria Math"/>
              </a:rPr>
              <a:t>𝐵</a:t>
            </a:r>
            <a:r>
              <a:rPr sz="2138" spc="-45" baseline="-16081" dirty="0">
                <a:solidFill>
                  <a:srgbClr val="C00000"/>
                </a:solidFill>
                <a:latin typeface="Cambria Math"/>
                <a:cs typeface="Cambria Math"/>
              </a:rPr>
              <a:t>2</a:t>
            </a:r>
            <a:endParaRPr sz="2138" baseline="-16081">
              <a:latin typeface="Cambria Math"/>
              <a:cs typeface="Cambria Math"/>
            </a:endParaRPr>
          </a:p>
        </p:txBody>
      </p:sp>
      <p:sp>
        <p:nvSpPr>
          <p:cNvPr id="56" name="object 56"/>
          <p:cNvSpPr txBox="1"/>
          <p:nvPr/>
        </p:nvSpPr>
        <p:spPr>
          <a:xfrm>
            <a:off x="5641372" y="2130418"/>
            <a:ext cx="1626394" cy="497412"/>
          </a:xfrm>
          <a:prstGeom prst="rect">
            <a:avLst/>
          </a:prstGeom>
        </p:spPr>
        <p:txBody>
          <a:bodyPr vert="horz" wrap="square" lIns="0" tIns="10001" rIns="0" bIns="0" rtlCol="0">
            <a:spAutoFit/>
          </a:bodyPr>
          <a:lstStyle/>
          <a:p>
            <a:pPr marL="806768">
              <a:lnSpc>
                <a:spcPts val="1871"/>
              </a:lnSpc>
              <a:spcBef>
                <a:spcPts val="79"/>
              </a:spcBef>
            </a:pPr>
            <a:r>
              <a:rPr sz="2925" spc="-203" baseline="2136" dirty="0">
                <a:solidFill>
                  <a:srgbClr val="C00000"/>
                </a:solidFill>
                <a:latin typeface="Cambria Math"/>
                <a:cs typeface="Cambria Math"/>
              </a:rPr>
              <a:t>𝐵</a:t>
            </a:r>
            <a:r>
              <a:rPr sz="2138" spc="50" baseline="-13157" dirty="0">
                <a:solidFill>
                  <a:srgbClr val="C00000"/>
                </a:solidFill>
                <a:latin typeface="Cambria Math"/>
                <a:cs typeface="Cambria Math"/>
              </a:rPr>
              <a:t>1</a:t>
            </a:r>
            <a:r>
              <a:rPr sz="2138" spc="152" baseline="-13157" dirty="0">
                <a:solidFill>
                  <a:srgbClr val="C00000"/>
                </a:solidFill>
                <a:latin typeface="Cambria Math"/>
                <a:cs typeface="Cambria Math"/>
              </a:rPr>
              <a:t> </a:t>
            </a:r>
            <a:r>
              <a:rPr sz="1950" spc="-446" dirty="0">
                <a:solidFill>
                  <a:srgbClr val="C00000"/>
                </a:solidFill>
                <a:latin typeface="Cambria Math"/>
                <a:cs typeface="Cambria Math"/>
              </a:rPr>
              <a:t>ځ</a:t>
            </a:r>
            <a:r>
              <a:rPr sz="1950" spc="-113" dirty="0">
                <a:solidFill>
                  <a:srgbClr val="C00000"/>
                </a:solidFill>
                <a:latin typeface="Cambria Math"/>
                <a:cs typeface="Cambria Math"/>
              </a:rPr>
              <a:t> </a:t>
            </a:r>
            <a:r>
              <a:rPr sz="2925" spc="-140" baseline="2136" dirty="0">
                <a:solidFill>
                  <a:srgbClr val="C00000"/>
                </a:solidFill>
                <a:latin typeface="Cambria Math"/>
                <a:cs typeface="Cambria Math"/>
              </a:rPr>
              <a:t>𝐵</a:t>
            </a:r>
            <a:r>
              <a:rPr sz="2138" spc="50" baseline="-13157" dirty="0">
                <a:solidFill>
                  <a:srgbClr val="C00000"/>
                </a:solidFill>
                <a:latin typeface="Cambria Math"/>
                <a:cs typeface="Cambria Math"/>
              </a:rPr>
              <a:t>2</a:t>
            </a:r>
            <a:endParaRPr sz="2138" baseline="-13157">
              <a:latin typeface="Cambria Math"/>
              <a:cs typeface="Cambria Math"/>
            </a:endParaRPr>
          </a:p>
          <a:p>
            <a:pPr marL="28575">
              <a:lnSpc>
                <a:spcPts val="1871"/>
              </a:lnSpc>
            </a:pPr>
            <a:r>
              <a:rPr sz="1950" dirty="0">
                <a:solidFill>
                  <a:srgbClr val="C00000"/>
                </a:solidFill>
                <a:latin typeface="Cambria Math"/>
                <a:cs typeface="Cambria Math"/>
              </a:rPr>
              <a:t>𝐼𝑜𝑈</a:t>
            </a:r>
            <a:r>
              <a:rPr sz="1950" spc="109" dirty="0">
                <a:solidFill>
                  <a:srgbClr val="C00000"/>
                </a:solidFill>
                <a:latin typeface="Cambria Math"/>
                <a:cs typeface="Cambria Math"/>
              </a:rPr>
              <a:t> </a:t>
            </a:r>
            <a:r>
              <a:rPr sz="1950" dirty="0">
                <a:solidFill>
                  <a:srgbClr val="C00000"/>
                </a:solidFill>
                <a:latin typeface="Cambria Math"/>
                <a:cs typeface="Cambria Math"/>
              </a:rPr>
              <a:t>=</a:t>
            </a:r>
            <a:endParaRPr sz="1950">
              <a:latin typeface="Cambria Math"/>
              <a:cs typeface="Cambria Math"/>
            </a:endParaRPr>
          </a:p>
        </p:txBody>
      </p:sp>
      <p:grpSp>
        <p:nvGrpSpPr>
          <p:cNvPr id="57" name="object 57"/>
          <p:cNvGrpSpPr/>
          <p:nvPr/>
        </p:nvGrpSpPr>
        <p:grpSpPr>
          <a:xfrm>
            <a:off x="6356224" y="2087118"/>
            <a:ext cx="1364456" cy="1373504"/>
            <a:chOff x="8474964" y="1639823"/>
            <a:chExt cx="1819275" cy="1831339"/>
          </a:xfrm>
        </p:grpSpPr>
        <p:pic>
          <p:nvPicPr>
            <p:cNvPr id="58" name="object 58"/>
            <p:cNvPicPr/>
            <p:nvPr/>
          </p:nvPicPr>
          <p:blipFill>
            <a:blip r:embed="rId16" cstate="print"/>
            <a:stretch>
              <a:fillRect/>
            </a:stretch>
          </p:blipFill>
          <p:spPr>
            <a:xfrm>
              <a:off x="8474964" y="2211311"/>
              <a:ext cx="508266" cy="457974"/>
            </a:xfrm>
            <a:prstGeom prst="rect">
              <a:avLst/>
            </a:prstGeom>
          </p:spPr>
        </p:pic>
        <p:pic>
          <p:nvPicPr>
            <p:cNvPr id="59" name="object 59"/>
            <p:cNvPicPr/>
            <p:nvPr/>
          </p:nvPicPr>
          <p:blipFill>
            <a:blip r:embed="rId17" cstate="print"/>
            <a:stretch>
              <a:fillRect/>
            </a:stretch>
          </p:blipFill>
          <p:spPr>
            <a:xfrm>
              <a:off x="8703564" y="2366759"/>
              <a:ext cx="361962" cy="334530"/>
            </a:xfrm>
            <a:prstGeom prst="rect">
              <a:avLst/>
            </a:prstGeom>
          </p:spPr>
        </p:pic>
        <p:pic>
          <p:nvPicPr>
            <p:cNvPr id="60" name="object 60"/>
            <p:cNvPicPr/>
            <p:nvPr/>
          </p:nvPicPr>
          <p:blipFill>
            <a:blip r:embed="rId22" cstate="print"/>
            <a:stretch>
              <a:fillRect/>
            </a:stretch>
          </p:blipFill>
          <p:spPr>
            <a:xfrm>
              <a:off x="8485632" y="1639823"/>
              <a:ext cx="1808226" cy="1831086"/>
            </a:xfrm>
            <a:prstGeom prst="rect">
              <a:avLst/>
            </a:prstGeom>
          </p:spPr>
        </p:pic>
        <p:pic>
          <p:nvPicPr>
            <p:cNvPr id="61" name="object 61"/>
            <p:cNvPicPr/>
            <p:nvPr/>
          </p:nvPicPr>
          <p:blipFill>
            <a:blip r:embed="rId16" cstate="print"/>
            <a:stretch>
              <a:fillRect/>
            </a:stretch>
          </p:blipFill>
          <p:spPr>
            <a:xfrm>
              <a:off x="9188196" y="2211311"/>
              <a:ext cx="508266" cy="457974"/>
            </a:xfrm>
            <a:prstGeom prst="rect">
              <a:avLst/>
            </a:prstGeom>
          </p:spPr>
        </p:pic>
        <p:pic>
          <p:nvPicPr>
            <p:cNvPr id="62" name="object 62"/>
            <p:cNvPicPr/>
            <p:nvPr/>
          </p:nvPicPr>
          <p:blipFill>
            <a:blip r:embed="rId19" cstate="print"/>
            <a:stretch>
              <a:fillRect/>
            </a:stretch>
          </p:blipFill>
          <p:spPr>
            <a:xfrm>
              <a:off x="9422892" y="2363736"/>
              <a:ext cx="363474" cy="337553"/>
            </a:xfrm>
            <a:prstGeom prst="rect">
              <a:avLst/>
            </a:prstGeom>
          </p:spPr>
        </p:pic>
      </p:grpSp>
      <p:sp>
        <p:nvSpPr>
          <p:cNvPr id="63" name="object 63"/>
          <p:cNvSpPr txBox="1"/>
          <p:nvPr/>
        </p:nvSpPr>
        <p:spPr>
          <a:xfrm>
            <a:off x="6419755" y="2484025"/>
            <a:ext cx="848201" cy="310181"/>
          </a:xfrm>
          <a:prstGeom prst="rect">
            <a:avLst/>
          </a:prstGeom>
        </p:spPr>
        <p:txBody>
          <a:bodyPr vert="horz" wrap="square" lIns="0" tIns="10001" rIns="0" bIns="0" rtlCol="0">
            <a:spAutoFit/>
          </a:bodyPr>
          <a:lstStyle/>
          <a:p>
            <a:pPr marL="28575">
              <a:spcBef>
                <a:spcPts val="79"/>
              </a:spcBef>
            </a:pPr>
            <a:r>
              <a:rPr sz="2925" spc="-208" baseline="2136" dirty="0">
                <a:solidFill>
                  <a:srgbClr val="C00000"/>
                </a:solidFill>
                <a:latin typeface="Cambria Math"/>
                <a:cs typeface="Cambria Math"/>
              </a:rPr>
              <a:t>𝐵</a:t>
            </a:r>
            <a:r>
              <a:rPr sz="2138" spc="50" baseline="-13157" dirty="0">
                <a:solidFill>
                  <a:srgbClr val="C00000"/>
                </a:solidFill>
                <a:latin typeface="Cambria Math"/>
                <a:cs typeface="Cambria Math"/>
              </a:rPr>
              <a:t>1</a:t>
            </a:r>
            <a:r>
              <a:rPr sz="2138" spc="157" baseline="-13157" dirty="0">
                <a:solidFill>
                  <a:srgbClr val="C00000"/>
                </a:solidFill>
                <a:latin typeface="Cambria Math"/>
                <a:cs typeface="Cambria Math"/>
              </a:rPr>
              <a:t> </a:t>
            </a:r>
            <a:r>
              <a:rPr sz="1950" spc="-446" dirty="0">
                <a:solidFill>
                  <a:srgbClr val="C00000"/>
                </a:solidFill>
                <a:latin typeface="Cambria Math"/>
                <a:cs typeface="Cambria Math"/>
              </a:rPr>
              <a:t>ڂ</a:t>
            </a:r>
            <a:r>
              <a:rPr sz="1950" spc="-109" dirty="0">
                <a:solidFill>
                  <a:srgbClr val="C00000"/>
                </a:solidFill>
                <a:latin typeface="Cambria Math"/>
                <a:cs typeface="Cambria Math"/>
              </a:rPr>
              <a:t> </a:t>
            </a:r>
            <a:r>
              <a:rPr sz="2925" spc="-140" baseline="2136" dirty="0">
                <a:solidFill>
                  <a:srgbClr val="C00000"/>
                </a:solidFill>
                <a:latin typeface="Cambria Math"/>
                <a:cs typeface="Cambria Math"/>
              </a:rPr>
              <a:t>𝐵</a:t>
            </a:r>
            <a:r>
              <a:rPr sz="2138" spc="50" baseline="-13157" dirty="0">
                <a:solidFill>
                  <a:srgbClr val="C00000"/>
                </a:solidFill>
                <a:latin typeface="Cambria Math"/>
                <a:cs typeface="Cambria Math"/>
              </a:rPr>
              <a:t>2</a:t>
            </a:r>
            <a:endParaRPr sz="2138" baseline="-13157">
              <a:latin typeface="Cambria Math"/>
              <a:cs typeface="Cambria Math"/>
            </a:endParaRPr>
          </a:p>
        </p:txBody>
      </p:sp>
      <p:sp>
        <p:nvSpPr>
          <p:cNvPr id="64" name="Title 1">
            <a:extLst>
              <a:ext uri="{FF2B5EF4-FFF2-40B4-BE49-F238E27FC236}">
                <a16:creationId xmlns:a16="http://schemas.microsoft.com/office/drawing/2014/main" id="{A33CE06C-DCC4-45ED-662A-62C55D87D5E7}"/>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65" name="Picture 2" descr="E:\NIET\Project\xLogo11.png.pagespeed.ic.pydHLuCQEZ.png">
            <a:extLst>
              <a:ext uri="{FF2B5EF4-FFF2-40B4-BE49-F238E27FC236}">
                <a16:creationId xmlns:a16="http://schemas.microsoft.com/office/drawing/2014/main" id="{004B911E-3784-1563-4F38-A45A3FCE7AE7}"/>
              </a:ext>
            </a:extLst>
          </p:cNvPr>
          <p:cNvPicPr>
            <a:picLocks noChangeAspect="1" noChangeArrowheads="1"/>
          </p:cNvPicPr>
          <p:nvPr/>
        </p:nvPicPr>
        <p:blipFill>
          <a:blip r:embed="rId2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340342459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7768" y="957834"/>
            <a:ext cx="5626418" cy="921830"/>
          </a:xfrm>
          <a:prstGeom prst="rect">
            <a:avLst/>
          </a:prstGeom>
        </p:spPr>
      </p:pic>
      <p:sp>
        <p:nvSpPr>
          <p:cNvPr id="3" name="object 3"/>
          <p:cNvSpPr txBox="1">
            <a:spLocks noGrp="1"/>
          </p:cNvSpPr>
          <p:nvPr>
            <p:ph type="title"/>
          </p:nvPr>
        </p:nvSpPr>
        <p:spPr>
          <a:xfrm>
            <a:off x="687705" y="1057107"/>
            <a:ext cx="5103494" cy="517449"/>
          </a:xfrm>
          <a:prstGeom prst="rect">
            <a:avLst/>
          </a:prstGeom>
        </p:spPr>
        <p:txBody>
          <a:bodyPr vert="horz" wrap="square" lIns="0" tIns="9525" rIns="0" bIns="0" rtlCol="0" anchor="ctr">
            <a:spAutoFit/>
          </a:bodyPr>
          <a:lstStyle/>
          <a:p>
            <a:pPr marL="9525">
              <a:lnSpc>
                <a:spcPct val="100000"/>
              </a:lnSpc>
              <a:spcBef>
                <a:spcPts val="75"/>
              </a:spcBef>
            </a:pPr>
            <a:r>
              <a:rPr spc="-34" dirty="0">
                <a:solidFill>
                  <a:srgbClr val="000000"/>
                </a:solidFill>
              </a:rPr>
              <a:t>First</a:t>
            </a:r>
            <a:r>
              <a:rPr spc="-68" dirty="0">
                <a:solidFill>
                  <a:srgbClr val="000000"/>
                </a:solidFill>
              </a:rPr>
              <a:t> </a:t>
            </a:r>
            <a:r>
              <a:rPr spc="-30" dirty="0">
                <a:solidFill>
                  <a:srgbClr val="000000"/>
                </a:solidFill>
              </a:rPr>
              <a:t>Level</a:t>
            </a:r>
            <a:r>
              <a:rPr spc="-71" dirty="0">
                <a:solidFill>
                  <a:srgbClr val="000000"/>
                </a:solidFill>
              </a:rPr>
              <a:t> </a:t>
            </a:r>
            <a:r>
              <a:rPr spc="-23" dirty="0">
                <a:solidFill>
                  <a:srgbClr val="000000"/>
                </a:solidFill>
              </a:rPr>
              <a:t>Filtering</a:t>
            </a:r>
            <a:r>
              <a:rPr spc="-79" dirty="0">
                <a:solidFill>
                  <a:srgbClr val="000000"/>
                </a:solidFill>
              </a:rPr>
              <a:t> </a:t>
            </a:r>
            <a:r>
              <a:rPr spc="-19" dirty="0">
                <a:solidFill>
                  <a:srgbClr val="000000"/>
                </a:solidFill>
              </a:rPr>
              <a:t>Out</a:t>
            </a:r>
            <a:r>
              <a:rPr spc="-68" dirty="0">
                <a:solidFill>
                  <a:srgbClr val="000000"/>
                </a:solidFill>
              </a:rPr>
              <a:t> </a:t>
            </a:r>
            <a:r>
              <a:rPr spc="-45" dirty="0">
                <a:solidFill>
                  <a:srgbClr val="000000"/>
                </a:solidFill>
              </a:rPr>
              <a:t>(Boxes)</a:t>
            </a:r>
            <a:endParaRPr/>
          </a:p>
        </p:txBody>
      </p:sp>
      <p:pic>
        <p:nvPicPr>
          <p:cNvPr id="4" name="object 4"/>
          <p:cNvPicPr/>
          <p:nvPr/>
        </p:nvPicPr>
        <p:blipFill>
          <a:blip r:embed="rId3" cstate="print"/>
          <a:stretch>
            <a:fillRect/>
          </a:stretch>
        </p:blipFill>
        <p:spPr>
          <a:xfrm>
            <a:off x="3603879" y="3230118"/>
            <a:ext cx="1936241" cy="1851659"/>
          </a:xfrm>
          <a:prstGeom prst="rect">
            <a:avLst/>
          </a:prstGeom>
        </p:spPr>
      </p:pic>
      <p:pic>
        <p:nvPicPr>
          <p:cNvPr id="5" name="object 5"/>
          <p:cNvPicPr/>
          <p:nvPr/>
        </p:nvPicPr>
        <p:blipFill>
          <a:blip r:embed="rId4" cstate="print"/>
          <a:stretch>
            <a:fillRect/>
          </a:stretch>
        </p:blipFill>
        <p:spPr>
          <a:xfrm>
            <a:off x="1586483" y="2534030"/>
            <a:ext cx="6553391" cy="548069"/>
          </a:xfrm>
          <a:prstGeom prst="rect">
            <a:avLst/>
          </a:prstGeom>
        </p:spPr>
      </p:pic>
      <p:grpSp>
        <p:nvGrpSpPr>
          <p:cNvPr id="6" name="object 6"/>
          <p:cNvGrpSpPr/>
          <p:nvPr/>
        </p:nvGrpSpPr>
        <p:grpSpPr>
          <a:xfrm>
            <a:off x="3590163" y="3313557"/>
            <a:ext cx="1267778" cy="1783080"/>
            <a:chOff x="4786884" y="3275076"/>
            <a:chExt cx="1690370" cy="2377440"/>
          </a:xfrm>
        </p:grpSpPr>
        <p:sp>
          <p:nvSpPr>
            <p:cNvPr id="7" name="object 7"/>
            <p:cNvSpPr/>
            <p:nvPr/>
          </p:nvSpPr>
          <p:spPr>
            <a:xfrm>
              <a:off x="5272278" y="3313938"/>
              <a:ext cx="993775" cy="2209800"/>
            </a:xfrm>
            <a:custGeom>
              <a:avLst/>
              <a:gdLst/>
              <a:ahLst/>
              <a:cxnLst/>
              <a:rect l="l" t="t" r="r" b="b"/>
              <a:pathLst>
                <a:path w="993775" h="2209800">
                  <a:moveTo>
                    <a:pt x="0" y="2209800"/>
                  </a:moveTo>
                  <a:lnTo>
                    <a:pt x="993648" y="2209800"/>
                  </a:lnTo>
                  <a:lnTo>
                    <a:pt x="993648" y="0"/>
                  </a:lnTo>
                  <a:lnTo>
                    <a:pt x="0" y="0"/>
                  </a:lnTo>
                  <a:lnTo>
                    <a:pt x="0" y="2209800"/>
                  </a:lnTo>
                  <a:close/>
                </a:path>
              </a:pathLst>
            </a:custGeom>
            <a:ln w="38100">
              <a:solidFill>
                <a:srgbClr val="FFFF00"/>
              </a:solidFill>
            </a:ln>
          </p:spPr>
          <p:txBody>
            <a:bodyPr wrap="square" lIns="0" tIns="0" rIns="0" bIns="0" rtlCol="0"/>
            <a:lstStyle/>
            <a:p>
              <a:endParaRPr sz="1350"/>
            </a:p>
          </p:txBody>
        </p:sp>
        <p:sp>
          <p:nvSpPr>
            <p:cNvPr id="8" name="object 8"/>
            <p:cNvSpPr/>
            <p:nvPr/>
          </p:nvSpPr>
          <p:spPr>
            <a:xfrm>
              <a:off x="5464302" y="3294126"/>
              <a:ext cx="993775" cy="2209800"/>
            </a:xfrm>
            <a:custGeom>
              <a:avLst/>
              <a:gdLst/>
              <a:ahLst/>
              <a:cxnLst/>
              <a:rect l="l" t="t" r="r" b="b"/>
              <a:pathLst>
                <a:path w="993775" h="2209800">
                  <a:moveTo>
                    <a:pt x="0" y="2209800"/>
                  </a:moveTo>
                  <a:lnTo>
                    <a:pt x="993648" y="2209800"/>
                  </a:lnTo>
                  <a:lnTo>
                    <a:pt x="993648" y="0"/>
                  </a:lnTo>
                  <a:lnTo>
                    <a:pt x="0" y="0"/>
                  </a:lnTo>
                  <a:lnTo>
                    <a:pt x="0" y="2209800"/>
                  </a:lnTo>
                  <a:close/>
                </a:path>
              </a:pathLst>
            </a:custGeom>
            <a:ln w="38100">
              <a:solidFill>
                <a:srgbClr val="00FFFF"/>
              </a:solidFill>
            </a:ln>
          </p:spPr>
          <p:txBody>
            <a:bodyPr wrap="square" lIns="0" tIns="0" rIns="0" bIns="0" rtlCol="0"/>
            <a:lstStyle/>
            <a:p>
              <a:endParaRPr sz="1350"/>
            </a:p>
          </p:txBody>
        </p:sp>
        <p:sp>
          <p:nvSpPr>
            <p:cNvPr id="9" name="object 9"/>
            <p:cNvSpPr/>
            <p:nvPr/>
          </p:nvSpPr>
          <p:spPr>
            <a:xfrm>
              <a:off x="4805934" y="3391662"/>
              <a:ext cx="1633855" cy="2242185"/>
            </a:xfrm>
            <a:custGeom>
              <a:avLst/>
              <a:gdLst/>
              <a:ahLst/>
              <a:cxnLst/>
              <a:rect l="l" t="t" r="r" b="b"/>
              <a:pathLst>
                <a:path w="1633854" h="2242185">
                  <a:moveTo>
                    <a:pt x="0" y="1583436"/>
                  </a:moveTo>
                  <a:lnTo>
                    <a:pt x="1491996" y="1583436"/>
                  </a:lnTo>
                  <a:lnTo>
                    <a:pt x="1491996" y="483108"/>
                  </a:lnTo>
                  <a:lnTo>
                    <a:pt x="0" y="483108"/>
                  </a:lnTo>
                  <a:lnTo>
                    <a:pt x="0" y="1583436"/>
                  </a:lnTo>
                  <a:close/>
                </a:path>
                <a:path w="1633854" h="2242185">
                  <a:moveTo>
                    <a:pt x="640079" y="1101852"/>
                  </a:moveTo>
                  <a:lnTo>
                    <a:pt x="1633727" y="1101852"/>
                  </a:lnTo>
                  <a:lnTo>
                    <a:pt x="1633727" y="0"/>
                  </a:lnTo>
                  <a:lnTo>
                    <a:pt x="640079" y="0"/>
                  </a:lnTo>
                  <a:lnTo>
                    <a:pt x="640079" y="1101852"/>
                  </a:lnTo>
                  <a:close/>
                </a:path>
                <a:path w="1633854" h="2242185">
                  <a:moveTo>
                    <a:pt x="553212" y="2241804"/>
                  </a:moveTo>
                  <a:lnTo>
                    <a:pt x="1138427" y="2241804"/>
                  </a:lnTo>
                  <a:lnTo>
                    <a:pt x="1138427" y="310896"/>
                  </a:lnTo>
                  <a:lnTo>
                    <a:pt x="553212" y="310896"/>
                  </a:lnTo>
                  <a:lnTo>
                    <a:pt x="553212" y="2241804"/>
                  </a:lnTo>
                  <a:close/>
                </a:path>
              </a:pathLst>
            </a:custGeom>
            <a:ln w="38100">
              <a:solidFill>
                <a:srgbClr val="FFC000"/>
              </a:solidFill>
            </a:ln>
          </p:spPr>
          <p:txBody>
            <a:bodyPr wrap="square" lIns="0" tIns="0" rIns="0" bIns="0" rtlCol="0"/>
            <a:lstStyle/>
            <a:p>
              <a:endParaRPr sz="1350"/>
            </a:p>
          </p:txBody>
        </p:sp>
        <p:sp>
          <p:nvSpPr>
            <p:cNvPr id="10" name="object 10"/>
            <p:cNvSpPr/>
            <p:nvPr/>
          </p:nvSpPr>
          <p:spPr>
            <a:xfrm>
              <a:off x="5135118" y="3313938"/>
              <a:ext cx="993775" cy="2209800"/>
            </a:xfrm>
            <a:custGeom>
              <a:avLst/>
              <a:gdLst/>
              <a:ahLst/>
              <a:cxnLst/>
              <a:rect l="l" t="t" r="r" b="b"/>
              <a:pathLst>
                <a:path w="993775" h="2209800">
                  <a:moveTo>
                    <a:pt x="0" y="2209800"/>
                  </a:moveTo>
                  <a:lnTo>
                    <a:pt x="993648" y="2209800"/>
                  </a:lnTo>
                  <a:lnTo>
                    <a:pt x="993648" y="0"/>
                  </a:lnTo>
                  <a:lnTo>
                    <a:pt x="0" y="0"/>
                  </a:lnTo>
                  <a:lnTo>
                    <a:pt x="0" y="2209800"/>
                  </a:lnTo>
                  <a:close/>
                </a:path>
              </a:pathLst>
            </a:custGeom>
            <a:ln w="38100">
              <a:solidFill>
                <a:srgbClr val="0000FF"/>
              </a:solidFill>
            </a:ln>
          </p:spPr>
          <p:txBody>
            <a:bodyPr wrap="square" lIns="0" tIns="0" rIns="0" bIns="0" rtlCol="0"/>
            <a:lstStyle/>
            <a:p>
              <a:endParaRPr sz="1350"/>
            </a:p>
          </p:txBody>
        </p:sp>
      </p:grpSp>
      <p:sp>
        <p:nvSpPr>
          <p:cNvPr id="11" name="object 11"/>
          <p:cNvSpPr txBox="1"/>
          <p:nvPr/>
        </p:nvSpPr>
        <p:spPr>
          <a:xfrm>
            <a:off x="1730788" y="2587848"/>
            <a:ext cx="6250781" cy="310181"/>
          </a:xfrm>
          <a:prstGeom prst="rect">
            <a:avLst/>
          </a:prstGeom>
        </p:spPr>
        <p:txBody>
          <a:bodyPr vert="horz" wrap="square" lIns="0" tIns="10001" rIns="0" bIns="0" rtlCol="0">
            <a:spAutoFit/>
          </a:bodyPr>
          <a:lstStyle/>
          <a:p>
            <a:pPr marL="9525">
              <a:spcBef>
                <a:spcPts val="79"/>
              </a:spcBef>
            </a:pPr>
            <a:r>
              <a:rPr sz="1950" spc="-11" dirty="0">
                <a:solidFill>
                  <a:srgbClr val="C00000"/>
                </a:solidFill>
                <a:latin typeface="Calibri"/>
                <a:cs typeface="Calibri"/>
              </a:rPr>
              <a:t>Remove</a:t>
            </a:r>
            <a:r>
              <a:rPr sz="1950" spc="-8" dirty="0">
                <a:solidFill>
                  <a:srgbClr val="C00000"/>
                </a:solidFill>
                <a:latin typeface="Calibri"/>
                <a:cs typeface="Calibri"/>
              </a:rPr>
              <a:t> </a:t>
            </a:r>
            <a:r>
              <a:rPr sz="1950" dirty="0">
                <a:solidFill>
                  <a:srgbClr val="C00000"/>
                </a:solidFill>
                <a:latin typeface="Calibri"/>
                <a:cs typeface="Calibri"/>
              </a:rPr>
              <a:t>all those</a:t>
            </a:r>
            <a:r>
              <a:rPr sz="1950" spc="-8" dirty="0">
                <a:solidFill>
                  <a:srgbClr val="C00000"/>
                </a:solidFill>
                <a:latin typeface="Calibri"/>
                <a:cs typeface="Calibri"/>
              </a:rPr>
              <a:t> </a:t>
            </a:r>
            <a:r>
              <a:rPr sz="1950" spc="-23" dirty="0">
                <a:solidFill>
                  <a:srgbClr val="C00000"/>
                </a:solidFill>
                <a:latin typeface="Calibri"/>
                <a:cs typeface="Calibri"/>
              </a:rPr>
              <a:t>boxes</a:t>
            </a:r>
            <a:r>
              <a:rPr sz="1950" spc="-19" dirty="0">
                <a:solidFill>
                  <a:srgbClr val="C00000"/>
                </a:solidFill>
                <a:latin typeface="Calibri"/>
                <a:cs typeface="Calibri"/>
              </a:rPr>
              <a:t> </a:t>
            </a:r>
            <a:r>
              <a:rPr sz="1950" dirty="0">
                <a:solidFill>
                  <a:srgbClr val="C00000"/>
                </a:solidFill>
                <a:latin typeface="Calibri"/>
                <a:cs typeface="Calibri"/>
              </a:rPr>
              <a:t>whose</a:t>
            </a:r>
            <a:r>
              <a:rPr sz="1950" spc="-8" dirty="0">
                <a:solidFill>
                  <a:srgbClr val="C00000"/>
                </a:solidFill>
                <a:latin typeface="Calibri"/>
                <a:cs typeface="Calibri"/>
              </a:rPr>
              <a:t> </a:t>
            </a:r>
            <a:r>
              <a:rPr sz="1950" spc="-11" dirty="0">
                <a:solidFill>
                  <a:srgbClr val="C00000"/>
                </a:solidFill>
                <a:latin typeface="Calibri"/>
                <a:cs typeface="Calibri"/>
              </a:rPr>
              <a:t>score</a:t>
            </a:r>
            <a:r>
              <a:rPr sz="1950" spc="-8" dirty="0">
                <a:solidFill>
                  <a:srgbClr val="C00000"/>
                </a:solidFill>
                <a:latin typeface="Calibri"/>
                <a:cs typeface="Calibri"/>
              </a:rPr>
              <a:t> </a:t>
            </a:r>
            <a:r>
              <a:rPr sz="1950" dirty="0">
                <a:solidFill>
                  <a:srgbClr val="C00000"/>
                </a:solidFill>
                <a:latin typeface="Calibri"/>
                <a:cs typeface="Calibri"/>
              </a:rPr>
              <a:t>is less</a:t>
            </a:r>
            <a:r>
              <a:rPr sz="1950" spc="-11" dirty="0">
                <a:solidFill>
                  <a:srgbClr val="C00000"/>
                </a:solidFill>
                <a:latin typeface="Calibri"/>
                <a:cs typeface="Calibri"/>
              </a:rPr>
              <a:t> </a:t>
            </a:r>
            <a:r>
              <a:rPr sz="1950" dirty="0">
                <a:solidFill>
                  <a:srgbClr val="C00000"/>
                </a:solidFill>
                <a:latin typeface="Calibri"/>
                <a:cs typeface="Calibri"/>
              </a:rPr>
              <a:t>than</a:t>
            </a:r>
            <a:r>
              <a:rPr sz="1950" spc="4" dirty="0">
                <a:solidFill>
                  <a:srgbClr val="C00000"/>
                </a:solidFill>
                <a:latin typeface="Calibri"/>
                <a:cs typeface="Calibri"/>
              </a:rPr>
              <a:t> </a:t>
            </a:r>
            <a:r>
              <a:rPr sz="1950" dirty="0">
                <a:solidFill>
                  <a:srgbClr val="C00000"/>
                </a:solidFill>
                <a:latin typeface="Calibri"/>
                <a:cs typeface="Calibri"/>
              </a:rPr>
              <a:t>the</a:t>
            </a:r>
            <a:r>
              <a:rPr sz="1950" spc="-11" dirty="0">
                <a:solidFill>
                  <a:srgbClr val="C00000"/>
                </a:solidFill>
                <a:latin typeface="Calibri"/>
                <a:cs typeface="Calibri"/>
              </a:rPr>
              <a:t> </a:t>
            </a:r>
            <a:r>
              <a:rPr sz="1950" spc="-4" dirty="0">
                <a:solidFill>
                  <a:srgbClr val="C00000"/>
                </a:solidFill>
                <a:latin typeface="Calibri"/>
                <a:cs typeface="Calibri"/>
              </a:rPr>
              <a:t>threshold</a:t>
            </a:r>
            <a:endParaRPr sz="1950">
              <a:latin typeface="Calibri"/>
              <a:cs typeface="Calibri"/>
            </a:endParaRPr>
          </a:p>
        </p:txBody>
      </p:sp>
      <p:sp>
        <p:nvSpPr>
          <p:cNvPr id="12" name="Title 1">
            <a:extLst>
              <a:ext uri="{FF2B5EF4-FFF2-40B4-BE49-F238E27FC236}">
                <a16:creationId xmlns:a16="http://schemas.microsoft.com/office/drawing/2014/main" id="{9C306CD9-0D7A-D508-72AE-4E0CD2317B38}"/>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13" name="Picture 2" descr="E:\NIET\Project\xLogo11.png.pagespeed.ic.pydHLuCQEZ.png">
            <a:extLst>
              <a:ext uri="{FF2B5EF4-FFF2-40B4-BE49-F238E27FC236}">
                <a16:creationId xmlns:a16="http://schemas.microsoft.com/office/drawing/2014/main" id="{8D815840-5F72-1220-3574-BC76169DD3FD}"/>
              </a:ext>
            </a:extLst>
          </p:cNvPr>
          <p:cNvPicPr>
            <a:picLocks noChangeAspect="1" noChangeArrowheads="1"/>
          </p:cNvPicPr>
          <p:nvPr/>
        </p:nvPicPr>
        <p:blipFill>
          <a:blip r:embed="rId5"/>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347226063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37769" y="957834"/>
            <a:ext cx="8439626" cy="4653915"/>
            <a:chOff x="583691" y="134112"/>
            <a:chExt cx="11252835" cy="6205220"/>
          </a:xfrm>
        </p:grpSpPr>
        <p:pic>
          <p:nvPicPr>
            <p:cNvPr id="3" name="object 3"/>
            <p:cNvPicPr/>
            <p:nvPr/>
          </p:nvPicPr>
          <p:blipFill>
            <a:blip r:embed="rId2" cstate="print"/>
            <a:stretch>
              <a:fillRect/>
            </a:stretch>
          </p:blipFill>
          <p:spPr>
            <a:xfrm>
              <a:off x="583691" y="134112"/>
              <a:ext cx="2718054" cy="1229106"/>
            </a:xfrm>
            <a:prstGeom prst="rect">
              <a:avLst/>
            </a:prstGeom>
          </p:spPr>
        </p:pic>
        <p:pic>
          <p:nvPicPr>
            <p:cNvPr id="4" name="object 4"/>
            <p:cNvPicPr/>
            <p:nvPr/>
          </p:nvPicPr>
          <p:blipFill>
            <a:blip r:embed="rId3" cstate="print"/>
            <a:stretch>
              <a:fillRect/>
            </a:stretch>
          </p:blipFill>
          <p:spPr>
            <a:xfrm>
              <a:off x="2697480" y="134112"/>
              <a:ext cx="3518154" cy="1229106"/>
            </a:xfrm>
            <a:prstGeom prst="rect">
              <a:avLst/>
            </a:prstGeom>
          </p:spPr>
        </p:pic>
      </p:grpSp>
      <p:sp>
        <p:nvSpPr>
          <p:cNvPr id="5" name="object 5"/>
          <p:cNvSpPr txBox="1">
            <a:spLocks noGrp="1"/>
          </p:cNvSpPr>
          <p:nvPr>
            <p:ph type="title"/>
          </p:nvPr>
        </p:nvSpPr>
        <p:spPr>
          <a:xfrm>
            <a:off x="687705" y="1057107"/>
            <a:ext cx="3614261" cy="517449"/>
          </a:xfrm>
          <a:prstGeom prst="rect">
            <a:avLst/>
          </a:prstGeom>
        </p:spPr>
        <p:txBody>
          <a:bodyPr vert="horz" wrap="square" lIns="0" tIns="9525" rIns="0" bIns="0" rtlCol="0" anchor="ctr">
            <a:spAutoFit/>
          </a:bodyPr>
          <a:lstStyle/>
          <a:p>
            <a:pPr marL="9525">
              <a:lnSpc>
                <a:spcPct val="100000"/>
              </a:lnSpc>
              <a:spcBef>
                <a:spcPts val="75"/>
              </a:spcBef>
            </a:pPr>
            <a:r>
              <a:rPr spc="-23" dirty="0">
                <a:solidFill>
                  <a:srgbClr val="000000"/>
                </a:solidFill>
              </a:rPr>
              <a:t>Non</a:t>
            </a:r>
            <a:r>
              <a:rPr spc="-101" dirty="0">
                <a:solidFill>
                  <a:srgbClr val="000000"/>
                </a:solidFill>
              </a:rPr>
              <a:t> </a:t>
            </a:r>
            <a:r>
              <a:rPr spc="-38" dirty="0">
                <a:solidFill>
                  <a:srgbClr val="000000"/>
                </a:solidFill>
              </a:rPr>
              <a:t>Max</a:t>
            </a:r>
            <a:r>
              <a:rPr spc="-71" dirty="0">
                <a:solidFill>
                  <a:srgbClr val="000000"/>
                </a:solidFill>
              </a:rPr>
              <a:t> </a:t>
            </a:r>
            <a:r>
              <a:rPr spc="-30" dirty="0">
                <a:solidFill>
                  <a:srgbClr val="000000"/>
                </a:solidFill>
              </a:rPr>
              <a:t>Suppression</a:t>
            </a:r>
            <a:endParaRPr/>
          </a:p>
        </p:txBody>
      </p:sp>
      <p:sp>
        <p:nvSpPr>
          <p:cNvPr id="6" name="object 6"/>
          <p:cNvSpPr txBox="1"/>
          <p:nvPr/>
        </p:nvSpPr>
        <p:spPr>
          <a:xfrm>
            <a:off x="687705" y="1927193"/>
            <a:ext cx="7317581" cy="2479044"/>
          </a:xfrm>
          <a:prstGeom prst="rect">
            <a:avLst/>
          </a:prstGeom>
        </p:spPr>
        <p:txBody>
          <a:bodyPr vert="horz" wrap="square" lIns="0" tIns="9049" rIns="0" bIns="0" rtlCol="0">
            <a:spAutoFit/>
          </a:bodyPr>
          <a:lstStyle/>
          <a:p>
            <a:pPr marL="180975" indent="-171450">
              <a:spcBef>
                <a:spcPts val="71"/>
              </a:spcBef>
              <a:buFont typeface="Arial MT"/>
              <a:buChar char="•"/>
              <a:tabLst>
                <a:tab pos="180975" algn="l"/>
              </a:tabLst>
            </a:pPr>
            <a:r>
              <a:rPr sz="2100" spc="-8" dirty="0">
                <a:latin typeface="Calibri"/>
                <a:cs typeface="Calibri"/>
              </a:rPr>
              <a:t>Second</a:t>
            </a:r>
            <a:r>
              <a:rPr sz="2100" spc="15" dirty="0">
                <a:latin typeface="Calibri"/>
                <a:cs typeface="Calibri"/>
              </a:rPr>
              <a:t> </a:t>
            </a:r>
            <a:r>
              <a:rPr sz="2100" spc="-11" dirty="0">
                <a:latin typeface="Calibri"/>
                <a:cs typeface="Calibri"/>
              </a:rPr>
              <a:t>level</a:t>
            </a:r>
            <a:r>
              <a:rPr sz="2100" spc="-8" dirty="0">
                <a:latin typeface="Calibri"/>
                <a:cs typeface="Calibri"/>
              </a:rPr>
              <a:t> </a:t>
            </a:r>
            <a:r>
              <a:rPr sz="2100" spc="-11" dirty="0">
                <a:latin typeface="Calibri"/>
                <a:cs typeface="Calibri"/>
              </a:rPr>
              <a:t>filter</a:t>
            </a:r>
            <a:r>
              <a:rPr sz="2100" spc="4" dirty="0">
                <a:latin typeface="Calibri"/>
                <a:cs typeface="Calibri"/>
              </a:rPr>
              <a:t> </a:t>
            </a:r>
            <a:r>
              <a:rPr sz="2100" spc="-19" dirty="0">
                <a:latin typeface="Calibri"/>
                <a:cs typeface="Calibri"/>
              </a:rPr>
              <a:t>for</a:t>
            </a:r>
            <a:r>
              <a:rPr sz="2100" spc="-4" dirty="0">
                <a:latin typeface="Calibri"/>
                <a:cs typeface="Calibri"/>
              </a:rPr>
              <a:t> </a:t>
            </a:r>
            <a:r>
              <a:rPr sz="2100" spc="-8" dirty="0">
                <a:latin typeface="Calibri"/>
                <a:cs typeface="Calibri"/>
              </a:rPr>
              <a:t>selecting</a:t>
            </a:r>
            <a:r>
              <a:rPr sz="2100" spc="11" dirty="0">
                <a:latin typeface="Calibri"/>
                <a:cs typeface="Calibri"/>
              </a:rPr>
              <a:t> </a:t>
            </a:r>
            <a:r>
              <a:rPr sz="2100" spc="-4" dirty="0">
                <a:latin typeface="Calibri"/>
                <a:cs typeface="Calibri"/>
              </a:rPr>
              <a:t>the</a:t>
            </a:r>
            <a:r>
              <a:rPr sz="2100" spc="11" dirty="0">
                <a:latin typeface="Calibri"/>
                <a:cs typeface="Calibri"/>
              </a:rPr>
              <a:t> </a:t>
            </a:r>
            <a:r>
              <a:rPr sz="2100" spc="-8" dirty="0">
                <a:latin typeface="Calibri"/>
                <a:cs typeface="Calibri"/>
              </a:rPr>
              <a:t>right</a:t>
            </a:r>
            <a:r>
              <a:rPr sz="2100" spc="-4" dirty="0">
                <a:latin typeface="Calibri"/>
                <a:cs typeface="Calibri"/>
              </a:rPr>
              <a:t> </a:t>
            </a:r>
            <a:r>
              <a:rPr sz="2100" spc="-23" dirty="0">
                <a:latin typeface="Calibri"/>
                <a:cs typeface="Calibri"/>
              </a:rPr>
              <a:t>boxes.</a:t>
            </a:r>
            <a:endParaRPr sz="2100">
              <a:latin typeface="Calibri"/>
              <a:cs typeface="Calibri"/>
            </a:endParaRPr>
          </a:p>
          <a:p>
            <a:pPr>
              <a:spcBef>
                <a:spcPts val="41"/>
              </a:spcBef>
            </a:pPr>
            <a:endParaRPr sz="2850">
              <a:latin typeface="Calibri"/>
              <a:cs typeface="Calibri"/>
            </a:endParaRPr>
          </a:p>
          <a:p>
            <a:pPr marL="395764" indent="-386715">
              <a:buAutoNum type="arabicPeriod"/>
              <a:tabLst>
                <a:tab pos="395764" algn="l"/>
                <a:tab pos="396240" algn="l"/>
              </a:tabLst>
            </a:pPr>
            <a:r>
              <a:rPr sz="2100" spc="-8" dirty="0">
                <a:latin typeface="Calibri"/>
                <a:cs typeface="Calibri"/>
              </a:rPr>
              <a:t>Select</a:t>
            </a:r>
            <a:r>
              <a:rPr sz="2100" spc="-4" dirty="0">
                <a:latin typeface="Calibri"/>
                <a:cs typeface="Calibri"/>
              </a:rPr>
              <a:t> the</a:t>
            </a:r>
            <a:r>
              <a:rPr sz="2100" spc="8" dirty="0">
                <a:latin typeface="Calibri"/>
                <a:cs typeface="Calibri"/>
              </a:rPr>
              <a:t> </a:t>
            </a:r>
            <a:r>
              <a:rPr sz="2100" spc="-23" dirty="0">
                <a:latin typeface="Calibri"/>
                <a:cs typeface="Calibri"/>
              </a:rPr>
              <a:t>box</a:t>
            </a:r>
            <a:r>
              <a:rPr sz="2100" spc="11" dirty="0">
                <a:latin typeface="Calibri"/>
                <a:cs typeface="Calibri"/>
              </a:rPr>
              <a:t> </a:t>
            </a:r>
            <a:r>
              <a:rPr sz="2100" spc="-8" dirty="0">
                <a:latin typeface="Calibri"/>
                <a:cs typeface="Calibri"/>
              </a:rPr>
              <a:t>that</a:t>
            </a:r>
            <a:r>
              <a:rPr sz="2100" spc="8" dirty="0">
                <a:latin typeface="Calibri"/>
                <a:cs typeface="Calibri"/>
              </a:rPr>
              <a:t> </a:t>
            </a:r>
            <a:r>
              <a:rPr sz="2100" spc="-8" dirty="0">
                <a:latin typeface="Calibri"/>
                <a:cs typeface="Calibri"/>
              </a:rPr>
              <a:t>has</a:t>
            </a:r>
            <a:r>
              <a:rPr sz="2100" spc="11" dirty="0">
                <a:latin typeface="Calibri"/>
                <a:cs typeface="Calibri"/>
              </a:rPr>
              <a:t> </a:t>
            </a:r>
            <a:r>
              <a:rPr sz="2100" spc="-4" dirty="0">
                <a:latin typeface="Calibri"/>
                <a:cs typeface="Calibri"/>
              </a:rPr>
              <a:t>the</a:t>
            </a:r>
            <a:r>
              <a:rPr sz="2100" spc="4" dirty="0">
                <a:latin typeface="Calibri"/>
                <a:cs typeface="Calibri"/>
              </a:rPr>
              <a:t> </a:t>
            </a:r>
            <a:r>
              <a:rPr sz="2100" spc="-11" dirty="0">
                <a:latin typeface="Calibri"/>
                <a:cs typeface="Calibri"/>
              </a:rPr>
              <a:t>highest</a:t>
            </a:r>
            <a:r>
              <a:rPr sz="2100" spc="19" dirty="0">
                <a:latin typeface="Calibri"/>
                <a:cs typeface="Calibri"/>
              </a:rPr>
              <a:t> </a:t>
            </a:r>
            <a:r>
              <a:rPr sz="2100" spc="-11" dirty="0">
                <a:latin typeface="Calibri"/>
                <a:cs typeface="Calibri"/>
              </a:rPr>
              <a:t>score.</a:t>
            </a:r>
            <a:endParaRPr sz="2100">
              <a:latin typeface="Calibri"/>
              <a:cs typeface="Calibri"/>
            </a:endParaRPr>
          </a:p>
          <a:p>
            <a:pPr marL="395764" marR="3810" indent="-386715">
              <a:lnSpc>
                <a:spcPts val="2265"/>
              </a:lnSpc>
              <a:spcBef>
                <a:spcPts val="784"/>
              </a:spcBef>
              <a:buAutoNum type="arabicPeriod"/>
              <a:tabLst>
                <a:tab pos="395764" algn="l"/>
                <a:tab pos="396240" algn="l"/>
                <a:tab pos="2733199" algn="l"/>
              </a:tabLst>
            </a:pPr>
            <a:r>
              <a:rPr sz="2100" spc="-11" dirty="0">
                <a:latin typeface="Calibri"/>
                <a:cs typeface="Calibri"/>
              </a:rPr>
              <a:t>Compute</a:t>
            </a:r>
            <a:r>
              <a:rPr sz="2100" spc="23" dirty="0">
                <a:latin typeface="Calibri"/>
                <a:cs typeface="Calibri"/>
              </a:rPr>
              <a:t> </a:t>
            </a:r>
            <a:r>
              <a:rPr sz="2100" spc="-4" dirty="0">
                <a:latin typeface="Calibri"/>
                <a:cs typeface="Calibri"/>
              </a:rPr>
              <a:t>its</a:t>
            </a:r>
            <a:r>
              <a:rPr sz="2100" spc="8" dirty="0">
                <a:latin typeface="Calibri"/>
                <a:cs typeface="Calibri"/>
              </a:rPr>
              <a:t> </a:t>
            </a:r>
            <a:r>
              <a:rPr sz="2100" spc="-8" dirty="0">
                <a:latin typeface="Calibri"/>
                <a:cs typeface="Calibri"/>
              </a:rPr>
              <a:t>overlap</a:t>
            </a:r>
            <a:r>
              <a:rPr sz="2100" spc="4" dirty="0">
                <a:latin typeface="Calibri"/>
                <a:cs typeface="Calibri"/>
              </a:rPr>
              <a:t> </a:t>
            </a:r>
            <a:r>
              <a:rPr sz="2100" spc="-4" dirty="0">
                <a:latin typeface="Calibri"/>
                <a:cs typeface="Calibri"/>
              </a:rPr>
              <a:t>with</a:t>
            </a:r>
            <a:r>
              <a:rPr sz="2100" spc="4" dirty="0">
                <a:latin typeface="Calibri"/>
                <a:cs typeface="Calibri"/>
              </a:rPr>
              <a:t> </a:t>
            </a:r>
            <a:r>
              <a:rPr sz="2100" spc="-4" dirty="0">
                <a:latin typeface="Calibri"/>
                <a:cs typeface="Calibri"/>
              </a:rPr>
              <a:t>all</a:t>
            </a:r>
            <a:r>
              <a:rPr sz="2100" dirty="0">
                <a:latin typeface="Calibri"/>
                <a:cs typeface="Calibri"/>
              </a:rPr>
              <a:t> </a:t>
            </a:r>
            <a:r>
              <a:rPr sz="2100" spc="-8" dirty="0">
                <a:latin typeface="Calibri"/>
                <a:cs typeface="Calibri"/>
              </a:rPr>
              <a:t>other</a:t>
            </a:r>
            <a:r>
              <a:rPr sz="2100" spc="19" dirty="0">
                <a:latin typeface="Calibri"/>
                <a:cs typeface="Calibri"/>
              </a:rPr>
              <a:t> </a:t>
            </a:r>
            <a:r>
              <a:rPr sz="2100" spc="-26" dirty="0">
                <a:latin typeface="Calibri"/>
                <a:cs typeface="Calibri"/>
              </a:rPr>
              <a:t>boxes</a:t>
            </a:r>
            <a:r>
              <a:rPr sz="2100" spc="15" dirty="0">
                <a:latin typeface="Calibri"/>
                <a:cs typeface="Calibri"/>
              </a:rPr>
              <a:t> </a:t>
            </a:r>
            <a:r>
              <a:rPr sz="2100" spc="-4" dirty="0">
                <a:latin typeface="Calibri"/>
                <a:cs typeface="Calibri"/>
              </a:rPr>
              <a:t>and</a:t>
            </a:r>
            <a:r>
              <a:rPr sz="2100" spc="19" dirty="0">
                <a:latin typeface="Calibri"/>
                <a:cs typeface="Calibri"/>
              </a:rPr>
              <a:t> </a:t>
            </a:r>
            <a:r>
              <a:rPr sz="2100" spc="-15" dirty="0">
                <a:latin typeface="Calibri"/>
                <a:cs typeface="Calibri"/>
              </a:rPr>
              <a:t>remove</a:t>
            </a:r>
            <a:r>
              <a:rPr sz="2100" spc="8" dirty="0">
                <a:latin typeface="Calibri"/>
                <a:cs typeface="Calibri"/>
              </a:rPr>
              <a:t> </a:t>
            </a:r>
            <a:r>
              <a:rPr sz="2100" spc="-26" dirty="0">
                <a:latin typeface="Calibri"/>
                <a:cs typeface="Calibri"/>
              </a:rPr>
              <a:t>boxes</a:t>
            </a:r>
            <a:r>
              <a:rPr sz="2100" spc="19" dirty="0">
                <a:latin typeface="Calibri"/>
                <a:cs typeface="Calibri"/>
              </a:rPr>
              <a:t> </a:t>
            </a:r>
            <a:r>
              <a:rPr sz="2100" spc="-8" dirty="0">
                <a:latin typeface="Calibri"/>
                <a:cs typeface="Calibri"/>
              </a:rPr>
              <a:t>that </a:t>
            </a:r>
            <a:r>
              <a:rPr sz="2100" spc="-461" dirty="0">
                <a:latin typeface="Calibri"/>
                <a:cs typeface="Calibri"/>
              </a:rPr>
              <a:t> </a:t>
            </a:r>
            <a:r>
              <a:rPr sz="2100" spc="-8" dirty="0">
                <a:latin typeface="Calibri"/>
                <a:cs typeface="Calibri"/>
              </a:rPr>
              <a:t>overlap</a:t>
            </a:r>
            <a:r>
              <a:rPr sz="2100" spc="4" dirty="0">
                <a:latin typeface="Calibri"/>
                <a:cs typeface="Calibri"/>
              </a:rPr>
              <a:t> </a:t>
            </a:r>
            <a:r>
              <a:rPr sz="2100" spc="-4" dirty="0">
                <a:latin typeface="Calibri"/>
                <a:cs typeface="Calibri"/>
              </a:rPr>
              <a:t>it</a:t>
            </a:r>
            <a:r>
              <a:rPr sz="2100" spc="15" dirty="0">
                <a:latin typeface="Calibri"/>
                <a:cs typeface="Calibri"/>
              </a:rPr>
              <a:t> </a:t>
            </a:r>
            <a:r>
              <a:rPr sz="2100" spc="-11" dirty="0">
                <a:latin typeface="Calibri"/>
                <a:cs typeface="Calibri"/>
              </a:rPr>
              <a:t>more</a:t>
            </a:r>
            <a:r>
              <a:rPr sz="2100" spc="8" dirty="0">
                <a:latin typeface="Calibri"/>
                <a:cs typeface="Calibri"/>
              </a:rPr>
              <a:t> </a:t>
            </a:r>
            <a:r>
              <a:rPr sz="2100" spc="-4" dirty="0">
                <a:latin typeface="Calibri"/>
                <a:cs typeface="Calibri"/>
              </a:rPr>
              <a:t>than	the</a:t>
            </a:r>
            <a:r>
              <a:rPr sz="2100" spc="-8" dirty="0">
                <a:latin typeface="Calibri"/>
                <a:cs typeface="Calibri"/>
              </a:rPr>
              <a:t> threshold</a:t>
            </a:r>
            <a:r>
              <a:rPr sz="2100" spc="30" dirty="0">
                <a:latin typeface="Calibri"/>
                <a:cs typeface="Calibri"/>
              </a:rPr>
              <a:t> </a:t>
            </a:r>
            <a:r>
              <a:rPr sz="2100" spc="-8" dirty="0">
                <a:latin typeface="Calibri"/>
                <a:cs typeface="Calibri"/>
              </a:rPr>
              <a:t>set</a:t>
            </a:r>
            <a:r>
              <a:rPr sz="2100" spc="-4" dirty="0">
                <a:latin typeface="Calibri"/>
                <a:cs typeface="Calibri"/>
              </a:rPr>
              <a:t> </a:t>
            </a:r>
            <a:r>
              <a:rPr sz="2100" spc="-19" dirty="0">
                <a:latin typeface="Calibri"/>
                <a:cs typeface="Calibri"/>
              </a:rPr>
              <a:t>for</a:t>
            </a:r>
            <a:r>
              <a:rPr sz="2100" spc="4" dirty="0">
                <a:latin typeface="Calibri"/>
                <a:cs typeface="Calibri"/>
              </a:rPr>
              <a:t> </a:t>
            </a:r>
            <a:r>
              <a:rPr sz="2100" spc="-11" dirty="0">
                <a:latin typeface="Calibri"/>
                <a:cs typeface="Calibri"/>
              </a:rPr>
              <a:t>IoU.</a:t>
            </a:r>
            <a:endParaRPr sz="2100">
              <a:latin typeface="Calibri"/>
              <a:cs typeface="Calibri"/>
            </a:endParaRPr>
          </a:p>
          <a:p>
            <a:pPr marL="395764" marR="52388" indent="-386715">
              <a:lnSpc>
                <a:spcPts val="2273"/>
              </a:lnSpc>
              <a:spcBef>
                <a:spcPts val="754"/>
              </a:spcBef>
              <a:buAutoNum type="arabicPeriod"/>
              <a:tabLst>
                <a:tab pos="395764" algn="l"/>
                <a:tab pos="396240" algn="l"/>
              </a:tabLst>
            </a:pPr>
            <a:r>
              <a:rPr sz="2100" spc="-4" dirty="0">
                <a:latin typeface="Calibri"/>
                <a:cs typeface="Calibri"/>
              </a:rPr>
              <a:t>Go</a:t>
            </a:r>
            <a:r>
              <a:rPr sz="2100" dirty="0">
                <a:latin typeface="Calibri"/>
                <a:cs typeface="Calibri"/>
              </a:rPr>
              <a:t> </a:t>
            </a:r>
            <a:r>
              <a:rPr sz="2100" spc="-4" dirty="0">
                <a:latin typeface="Calibri"/>
                <a:cs typeface="Calibri"/>
              </a:rPr>
              <a:t>back</a:t>
            </a:r>
            <a:r>
              <a:rPr sz="2100" spc="11" dirty="0">
                <a:latin typeface="Calibri"/>
                <a:cs typeface="Calibri"/>
              </a:rPr>
              <a:t> </a:t>
            </a:r>
            <a:r>
              <a:rPr sz="2100" spc="-15" dirty="0">
                <a:latin typeface="Calibri"/>
                <a:cs typeface="Calibri"/>
              </a:rPr>
              <a:t>to</a:t>
            </a:r>
            <a:r>
              <a:rPr sz="2100" spc="-4" dirty="0">
                <a:latin typeface="Calibri"/>
                <a:cs typeface="Calibri"/>
              </a:rPr>
              <a:t> </a:t>
            </a:r>
            <a:r>
              <a:rPr sz="2100" spc="-15" dirty="0">
                <a:latin typeface="Calibri"/>
                <a:cs typeface="Calibri"/>
              </a:rPr>
              <a:t>step</a:t>
            </a:r>
            <a:r>
              <a:rPr sz="2100" spc="8" dirty="0">
                <a:latin typeface="Calibri"/>
                <a:cs typeface="Calibri"/>
              </a:rPr>
              <a:t> </a:t>
            </a:r>
            <a:r>
              <a:rPr sz="2100" spc="-4" dirty="0">
                <a:latin typeface="Calibri"/>
                <a:cs typeface="Calibri"/>
              </a:rPr>
              <a:t>1</a:t>
            </a:r>
            <a:r>
              <a:rPr sz="2100" spc="8" dirty="0">
                <a:latin typeface="Calibri"/>
                <a:cs typeface="Calibri"/>
              </a:rPr>
              <a:t> </a:t>
            </a:r>
            <a:r>
              <a:rPr sz="2100" spc="-4" dirty="0">
                <a:latin typeface="Calibri"/>
                <a:cs typeface="Calibri"/>
              </a:rPr>
              <a:t>and</a:t>
            </a:r>
            <a:r>
              <a:rPr sz="2100" spc="8" dirty="0">
                <a:latin typeface="Calibri"/>
                <a:cs typeface="Calibri"/>
              </a:rPr>
              <a:t> </a:t>
            </a:r>
            <a:r>
              <a:rPr sz="2100" spc="-19" dirty="0">
                <a:latin typeface="Calibri"/>
                <a:cs typeface="Calibri"/>
              </a:rPr>
              <a:t>iterate</a:t>
            </a:r>
            <a:r>
              <a:rPr sz="2100" spc="-4" dirty="0">
                <a:latin typeface="Calibri"/>
                <a:cs typeface="Calibri"/>
              </a:rPr>
              <a:t> </a:t>
            </a:r>
            <a:r>
              <a:rPr sz="2100" spc="-11" dirty="0">
                <a:latin typeface="Calibri"/>
                <a:cs typeface="Calibri"/>
              </a:rPr>
              <a:t>until</a:t>
            </a:r>
            <a:r>
              <a:rPr sz="2100" spc="11" dirty="0">
                <a:latin typeface="Calibri"/>
                <a:cs typeface="Calibri"/>
              </a:rPr>
              <a:t> </a:t>
            </a:r>
            <a:r>
              <a:rPr sz="2100" spc="-8" dirty="0">
                <a:latin typeface="Calibri"/>
                <a:cs typeface="Calibri"/>
              </a:rPr>
              <a:t>there's</a:t>
            </a:r>
            <a:r>
              <a:rPr sz="2100" spc="4" dirty="0">
                <a:latin typeface="Calibri"/>
                <a:cs typeface="Calibri"/>
              </a:rPr>
              <a:t> </a:t>
            </a:r>
            <a:r>
              <a:rPr sz="2100" spc="-4" dirty="0">
                <a:latin typeface="Calibri"/>
                <a:cs typeface="Calibri"/>
              </a:rPr>
              <a:t>no</a:t>
            </a:r>
            <a:r>
              <a:rPr sz="2100" spc="4" dirty="0">
                <a:latin typeface="Calibri"/>
                <a:cs typeface="Calibri"/>
              </a:rPr>
              <a:t> </a:t>
            </a:r>
            <a:r>
              <a:rPr sz="2100" spc="-11" dirty="0">
                <a:latin typeface="Calibri"/>
                <a:cs typeface="Calibri"/>
              </a:rPr>
              <a:t>more</a:t>
            </a:r>
            <a:r>
              <a:rPr sz="2100" spc="4" dirty="0">
                <a:latin typeface="Calibri"/>
                <a:cs typeface="Calibri"/>
              </a:rPr>
              <a:t> </a:t>
            </a:r>
            <a:r>
              <a:rPr sz="2100" spc="-23" dirty="0">
                <a:latin typeface="Calibri"/>
                <a:cs typeface="Calibri"/>
              </a:rPr>
              <a:t>boxes</a:t>
            </a:r>
            <a:r>
              <a:rPr sz="2100" spc="19" dirty="0">
                <a:latin typeface="Calibri"/>
                <a:cs typeface="Calibri"/>
              </a:rPr>
              <a:t> </a:t>
            </a:r>
            <a:r>
              <a:rPr sz="2100" spc="-4" dirty="0">
                <a:latin typeface="Calibri"/>
                <a:cs typeface="Calibri"/>
              </a:rPr>
              <a:t>with</a:t>
            </a:r>
            <a:r>
              <a:rPr sz="2100" dirty="0">
                <a:latin typeface="Calibri"/>
                <a:cs typeface="Calibri"/>
              </a:rPr>
              <a:t> </a:t>
            </a:r>
            <a:r>
              <a:rPr sz="2100" spc="-4" dirty="0">
                <a:latin typeface="Calibri"/>
                <a:cs typeface="Calibri"/>
              </a:rPr>
              <a:t>a </a:t>
            </a:r>
            <a:r>
              <a:rPr sz="2100" spc="-465" dirty="0">
                <a:latin typeface="Calibri"/>
                <a:cs typeface="Calibri"/>
              </a:rPr>
              <a:t> </a:t>
            </a:r>
            <a:r>
              <a:rPr sz="2100" spc="-8" dirty="0">
                <a:latin typeface="Calibri"/>
                <a:cs typeface="Calibri"/>
              </a:rPr>
              <a:t>lower</a:t>
            </a:r>
            <a:r>
              <a:rPr sz="2100" dirty="0">
                <a:latin typeface="Calibri"/>
                <a:cs typeface="Calibri"/>
              </a:rPr>
              <a:t> </a:t>
            </a:r>
            <a:r>
              <a:rPr sz="2100" spc="-15" dirty="0">
                <a:latin typeface="Calibri"/>
                <a:cs typeface="Calibri"/>
              </a:rPr>
              <a:t>score</a:t>
            </a:r>
            <a:r>
              <a:rPr sz="2100" dirty="0">
                <a:latin typeface="Calibri"/>
                <a:cs typeface="Calibri"/>
              </a:rPr>
              <a:t> </a:t>
            </a:r>
            <a:r>
              <a:rPr sz="2100" spc="-4" dirty="0">
                <a:latin typeface="Calibri"/>
                <a:cs typeface="Calibri"/>
              </a:rPr>
              <a:t>than</a:t>
            </a:r>
            <a:r>
              <a:rPr sz="2100" spc="15" dirty="0">
                <a:latin typeface="Calibri"/>
                <a:cs typeface="Calibri"/>
              </a:rPr>
              <a:t> </a:t>
            </a:r>
            <a:r>
              <a:rPr sz="2100" spc="-4" dirty="0">
                <a:latin typeface="Calibri"/>
                <a:cs typeface="Calibri"/>
              </a:rPr>
              <a:t>the</a:t>
            </a:r>
            <a:r>
              <a:rPr sz="2100" spc="4" dirty="0">
                <a:latin typeface="Calibri"/>
                <a:cs typeface="Calibri"/>
              </a:rPr>
              <a:t> </a:t>
            </a:r>
            <a:r>
              <a:rPr sz="2100" spc="-11" dirty="0">
                <a:latin typeface="Calibri"/>
                <a:cs typeface="Calibri"/>
              </a:rPr>
              <a:t>current</a:t>
            </a:r>
            <a:r>
              <a:rPr sz="2100" spc="15" dirty="0">
                <a:latin typeface="Calibri"/>
                <a:cs typeface="Calibri"/>
              </a:rPr>
              <a:t> </a:t>
            </a:r>
            <a:r>
              <a:rPr sz="2100" spc="-8" dirty="0">
                <a:latin typeface="Calibri"/>
                <a:cs typeface="Calibri"/>
              </a:rPr>
              <a:t>selected</a:t>
            </a:r>
            <a:r>
              <a:rPr sz="2100" dirty="0">
                <a:latin typeface="Calibri"/>
                <a:cs typeface="Calibri"/>
              </a:rPr>
              <a:t> </a:t>
            </a:r>
            <a:r>
              <a:rPr sz="2100" spc="-19" dirty="0">
                <a:latin typeface="Calibri"/>
                <a:cs typeface="Calibri"/>
              </a:rPr>
              <a:t>box.</a:t>
            </a:r>
            <a:endParaRPr sz="2100">
              <a:latin typeface="Calibri"/>
              <a:cs typeface="Calibri"/>
            </a:endParaRPr>
          </a:p>
        </p:txBody>
      </p:sp>
      <p:sp>
        <p:nvSpPr>
          <p:cNvPr id="7" name="Title 1">
            <a:extLst>
              <a:ext uri="{FF2B5EF4-FFF2-40B4-BE49-F238E27FC236}">
                <a16:creationId xmlns:a16="http://schemas.microsoft.com/office/drawing/2014/main" id="{FBFB68B7-F381-8E6F-547E-DE15F81DF603}"/>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8" name="Picture 2" descr="E:\NIET\Project\xLogo11.png.pagespeed.ic.pydHLuCQEZ.png">
            <a:extLst>
              <a:ext uri="{FF2B5EF4-FFF2-40B4-BE49-F238E27FC236}">
                <a16:creationId xmlns:a16="http://schemas.microsoft.com/office/drawing/2014/main" id="{30D332E5-1AD7-0214-D141-11A5038FF8B6}"/>
              </a:ext>
            </a:extLst>
          </p:cNvPr>
          <p:cNvPicPr>
            <a:picLocks noChangeAspect="1" noChangeArrowheads="1"/>
          </p:cNvPicPr>
          <p:nvPr/>
        </p:nvPicPr>
        <p:blipFill>
          <a:blip r:embed="rId4"/>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255963176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7768" y="957834"/>
            <a:ext cx="4294823" cy="921830"/>
          </a:xfrm>
          <a:prstGeom prst="rect">
            <a:avLst/>
          </a:prstGeom>
        </p:spPr>
      </p:pic>
      <p:sp>
        <p:nvSpPr>
          <p:cNvPr id="3" name="object 3"/>
          <p:cNvSpPr txBox="1">
            <a:spLocks noGrp="1"/>
          </p:cNvSpPr>
          <p:nvPr>
            <p:ph type="title"/>
          </p:nvPr>
        </p:nvSpPr>
        <p:spPr>
          <a:xfrm>
            <a:off x="687704" y="1057107"/>
            <a:ext cx="3683318" cy="517449"/>
          </a:xfrm>
          <a:prstGeom prst="rect">
            <a:avLst/>
          </a:prstGeom>
        </p:spPr>
        <p:txBody>
          <a:bodyPr vert="horz" wrap="square" lIns="0" tIns="9525" rIns="0" bIns="0" rtlCol="0" anchor="ctr">
            <a:spAutoFit/>
          </a:bodyPr>
          <a:lstStyle/>
          <a:p>
            <a:pPr marL="9525">
              <a:lnSpc>
                <a:spcPct val="100000"/>
              </a:lnSpc>
              <a:spcBef>
                <a:spcPts val="75"/>
              </a:spcBef>
            </a:pPr>
            <a:r>
              <a:rPr spc="-75" dirty="0">
                <a:solidFill>
                  <a:srgbClr val="000000"/>
                </a:solidFill>
              </a:rPr>
              <a:t>Yolo</a:t>
            </a:r>
            <a:r>
              <a:rPr spc="-109" dirty="0">
                <a:solidFill>
                  <a:srgbClr val="000000"/>
                </a:solidFill>
              </a:rPr>
              <a:t> </a:t>
            </a:r>
            <a:r>
              <a:rPr spc="-19" dirty="0">
                <a:solidFill>
                  <a:srgbClr val="000000"/>
                </a:solidFill>
              </a:rPr>
              <a:t>CNN</a:t>
            </a:r>
            <a:r>
              <a:rPr spc="-109" dirty="0">
                <a:solidFill>
                  <a:srgbClr val="000000"/>
                </a:solidFill>
              </a:rPr>
              <a:t> </a:t>
            </a:r>
            <a:r>
              <a:rPr spc="-34" dirty="0">
                <a:solidFill>
                  <a:srgbClr val="000000"/>
                </a:solidFill>
              </a:rPr>
              <a:t>Architecture</a:t>
            </a:r>
            <a:endParaRPr/>
          </a:p>
        </p:txBody>
      </p:sp>
      <p:pic>
        <p:nvPicPr>
          <p:cNvPr id="4" name="object 4"/>
          <p:cNvPicPr/>
          <p:nvPr/>
        </p:nvPicPr>
        <p:blipFill>
          <a:blip r:embed="rId3" cstate="print"/>
          <a:stretch>
            <a:fillRect/>
          </a:stretch>
        </p:blipFill>
        <p:spPr>
          <a:xfrm>
            <a:off x="85725" y="1770617"/>
            <a:ext cx="9058275" cy="3955671"/>
          </a:xfrm>
          <a:prstGeom prst="rect">
            <a:avLst/>
          </a:prstGeom>
        </p:spPr>
      </p:pic>
      <p:sp>
        <p:nvSpPr>
          <p:cNvPr id="5" name="Title 1">
            <a:extLst>
              <a:ext uri="{FF2B5EF4-FFF2-40B4-BE49-F238E27FC236}">
                <a16:creationId xmlns:a16="http://schemas.microsoft.com/office/drawing/2014/main" id="{D3DDC6C1-A5B8-2C79-6CAD-D21229C3530D}"/>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6" name="Picture 2" descr="E:\NIET\Project\xLogo11.png.pagespeed.ic.pydHLuCQEZ.png">
            <a:extLst>
              <a:ext uri="{FF2B5EF4-FFF2-40B4-BE49-F238E27FC236}">
                <a16:creationId xmlns:a16="http://schemas.microsoft.com/office/drawing/2014/main" id="{4AF90570-4A5A-65E5-E678-C3E20371050D}"/>
              </a:ext>
            </a:extLst>
          </p:cNvPr>
          <p:cNvPicPr>
            <a:picLocks noChangeAspect="1" noChangeArrowheads="1"/>
          </p:cNvPicPr>
          <p:nvPr/>
        </p:nvPicPr>
        <p:blipFill>
          <a:blip r:embed="rId4"/>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30745872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7768" y="957834"/>
            <a:ext cx="2992946" cy="921830"/>
          </a:xfrm>
          <a:prstGeom prst="rect">
            <a:avLst/>
          </a:prstGeom>
        </p:spPr>
      </p:pic>
      <p:sp>
        <p:nvSpPr>
          <p:cNvPr id="3" name="object 3"/>
          <p:cNvSpPr txBox="1">
            <a:spLocks noGrp="1"/>
          </p:cNvSpPr>
          <p:nvPr>
            <p:ph type="title"/>
          </p:nvPr>
        </p:nvSpPr>
        <p:spPr>
          <a:xfrm>
            <a:off x="687704" y="1057107"/>
            <a:ext cx="2381250" cy="517449"/>
          </a:xfrm>
          <a:prstGeom prst="rect">
            <a:avLst/>
          </a:prstGeom>
        </p:spPr>
        <p:txBody>
          <a:bodyPr vert="horz" wrap="square" lIns="0" tIns="9525" rIns="0" bIns="0" rtlCol="0" anchor="ctr">
            <a:spAutoFit/>
          </a:bodyPr>
          <a:lstStyle/>
          <a:p>
            <a:pPr marL="9525">
              <a:lnSpc>
                <a:spcPct val="100000"/>
              </a:lnSpc>
              <a:spcBef>
                <a:spcPts val="75"/>
              </a:spcBef>
            </a:pPr>
            <a:r>
              <a:rPr spc="-120" dirty="0">
                <a:solidFill>
                  <a:srgbClr val="000000"/>
                </a:solidFill>
              </a:rPr>
              <a:t>Y</a:t>
            </a:r>
            <a:r>
              <a:rPr spc="-30" dirty="0">
                <a:solidFill>
                  <a:srgbClr val="000000"/>
                </a:solidFill>
              </a:rPr>
              <a:t>O</a:t>
            </a:r>
            <a:r>
              <a:rPr spc="-109" dirty="0">
                <a:solidFill>
                  <a:srgbClr val="000000"/>
                </a:solidFill>
              </a:rPr>
              <a:t>L</a:t>
            </a:r>
            <a:r>
              <a:rPr dirty="0">
                <a:solidFill>
                  <a:srgbClr val="000000"/>
                </a:solidFill>
              </a:rPr>
              <a:t>O</a:t>
            </a:r>
            <a:r>
              <a:rPr spc="-83" dirty="0">
                <a:solidFill>
                  <a:srgbClr val="000000"/>
                </a:solidFill>
              </a:rPr>
              <a:t> </a:t>
            </a:r>
            <a:r>
              <a:rPr spc="-184" dirty="0">
                <a:solidFill>
                  <a:srgbClr val="000000"/>
                </a:solidFill>
              </a:rPr>
              <a:t>V</a:t>
            </a:r>
            <a:r>
              <a:rPr spc="-23" dirty="0">
                <a:solidFill>
                  <a:srgbClr val="000000"/>
                </a:solidFill>
              </a:rPr>
              <a:t>e</a:t>
            </a:r>
            <a:r>
              <a:rPr spc="-86" dirty="0">
                <a:solidFill>
                  <a:srgbClr val="000000"/>
                </a:solidFill>
              </a:rPr>
              <a:t>r</a:t>
            </a:r>
            <a:r>
              <a:rPr spc="-23" dirty="0">
                <a:solidFill>
                  <a:srgbClr val="000000"/>
                </a:solidFill>
              </a:rPr>
              <a:t>si</a:t>
            </a:r>
            <a:r>
              <a:rPr spc="-41" dirty="0">
                <a:solidFill>
                  <a:srgbClr val="000000"/>
                </a:solidFill>
              </a:rPr>
              <a:t>o</a:t>
            </a:r>
            <a:r>
              <a:rPr spc="-34" dirty="0">
                <a:solidFill>
                  <a:srgbClr val="000000"/>
                </a:solidFill>
              </a:rPr>
              <a:t>n</a:t>
            </a:r>
            <a:r>
              <a:rPr dirty="0">
                <a:solidFill>
                  <a:srgbClr val="000000"/>
                </a:solidFill>
              </a:rPr>
              <a:t>s</a:t>
            </a:r>
            <a:endParaRPr/>
          </a:p>
        </p:txBody>
      </p:sp>
      <p:sp>
        <p:nvSpPr>
          <p:cNvPr id="4" name="object 4"/>
          <p:cNvSpPr txBox="1"/>
          <p:nvPr/>
        </p:nvSpPr>
        <p:spPr>
          <a:xfrm>
            <a:off x="687705" y="1863186"/>
            <a:ext cx="7163276" cy="2648321"/>
          </a:xfrm>
          <a:prstGeom prst="rect">
            <a:avLst/>
          </a:prstGeom>
        </p:spPr>
        <p:txBody>
          <a:bodyPr vert="horz" wrap="square" lIns="0" tIns="70009" rIns="0" bIns="0" rtlCol="0">
            <a:spAutoFit/>
          </a:bodyPr>
          <a:lstStyle/>
          <a:p>
            <a:pPr marL="180975" indent="-171450">
              <a:spcBef>
                <a:spcPts val="551"/>
              </a:spcBef>
              <a:buFont typeface="Arial MT"/>
              <a:buChar char="•"/>
              <a:tabLst>
                <a:tab pos="180975" algn="l"/>
              </a:tabLst>
            </a:pPr>
            <a:r>
              <a:rPr sz="2250" spc="-19" dirty="0">
                <a:latin typeface="Calibri"/>
                <a:cs typeface="Calibri"/>
              </a:rPr>
              <a:t>YOLOv1:</a:t>
            </a:r>
            <a:r>
              <a:rPr sz="2250" spc="-26" dirty="0">
                <a:latin typeface="Calibri"/>
                <a:cs typeface="Calibri"/>
              </a:rPr>
              <a:t> </a:t>
            </a:r>
            <a:r>
              <a:rPr sz="2250" dirty="0">
                <a:latin typeface="Calibri"/>
                <a:cs typeface="Calibri"/>
              </a:rPr>
              <a:t>Joseph</a:t>
            </a:r>
            <a:r>
              <a:rPr sz="2250" spc="-8" dirty="0">
                <a:latin typeface="Calibri"/>
                <a:cs typeface="Calibri"/>
              </a:rPr>
              <a:t> Redmon</a:t>
            </a:r>
            <a:r>
              <a:rPr sz="2250" spc="-4" dirty="0">
                <a:latin typeface="Calibri"/>
                <a:cs typeface="Calibri"/>
              </a:rPr>
              <a:t> (June</a:t>
            </a:r>
            <a:r>
              <a:rPr sz="2250" spc="-11" dirty="0">
                <a:latin typeface="Calibri"/>
                <a:cs typeface="Calibri"/>
              </a:rPr>
              <a:t> </a:t>
            </a:r>
            <a:r>
              <a:rPr sz="2250" dirty="0">
                <a:latin typeface="Calibri"/>
                <a:cs typeface="Calibri"/>
              </a:rPr>
              <a:t>2015)</a:t>
            </a:r>
            <a:endParaRPr sz="2250">
              <a:latin typeface="Calibri"/>
              <a:cs typeface="Calibri"/>
            </a:endParaRPr>
          </a:p>
          <a:p>
            <a:pPr marL="180975" indent="-171450">
              <a:spcBef>
                <a:spcPts val="476"/>
              </a:spcBef>
              <a:buFont typeface="Arial MT"/>
              <a:buChar char="•"/>
              <a:tabLst>
                <a:tab pos="180975" algn="l"/>
              </a:tabLst>
            </a:pPr>
            <a:r>
              <a:rPr sz="2250" spc="-15" dirty="0">
                <a:latin typeface="Calibri"/>
                <a:cs typeface="Calibri"/>
              </a:rPr>
              <a:t>YOLOv2-v3:</a:t>
            </a:r>
            <a:r>
              <a:rPr sz="2250" spc="-30" dirty="0">
                <a:latin typeface="Calibri"/>
                <a:cs typeface="Calibri"/>
              </a:rPr>
              <a:t> </a:t>
            </a:r>
            <a:r>
              <a:rPr sz="2250" spc="-4" dirty="0">
                <a:latin typeface="Calibri"/>
                <a:cs typeface="Calibri"/>
              </a:rPr>
              <a:t>Joseph </a:t>
            </a:r>
            <a:r>
              <a:rPr sz="2250" spc="-8" dirty="0">
                <a:latin typeface="Calibri"/>
                <a:cs typeface="Calibri"/>
              </a:rPr>
              <a:t>Redmon</a:t>
            </a:r>
            <a:r>
              <a:rPr sz="2250" dirty="0">
                <a:latin typeface="Calibri"/>
                <a:cs typeface="Calibri"/>
              </a:rPr>
              <a:t> and</a:t>
            </a:r>
            <a:r>
              <a:rPr sz="2250" spc="-4" dirty="0">
                <a:latin typeface="Calibri"/>
                <a:cs typeface="Calibri"/>
              </a:rPr>
              <a:t> </a:t>
            </a:r>
            <a:r>
              <a:rPr sz="2250" dirty="0">
                <a:latin typeface="Calibri"/>
                <a:cs typeface="Calibri"/>
              </a:rPr>
              <a:t>Ali</a:t>
            </a:r>
            <a:r>
              <a:rPr sz="2250" spc="-8" dirty="0">
                <a:latin typeface="Calibri"/>
                <a:cs typeface="Calibri"/>
              </a:rPr>
              <a:t> </a:t>
            </a:r>
            <a:r>
              <a:rPr sz="2250" spc="-11" dirty="0">
                <a:latin typeface="Calibri"/>
                <a:cs typeface="Calibri"/>
              </a:rPr>
              <a:t>Farhadi</a:t>
            </a:r>
            <a:r>
              <a:rPr sz="2250" spc="-8" dirty="0">
                <a:latin typeface="Calibri"/>
                <a:cs typeface="Calibri"/>
              </a:rPr>
              <a:t> </a:t>
            </a:r>
            <a:r>
              <a:rPr sz="2250" dirty="0">
                <a:latin typeface="Calibri"/>
                <a:cs typeface="Calibri"/>
              </a:rPr>
              <a:t>(2016-18)</a:t>
            </a:r>
            <a:endParaRPr sz="2250">
              <a:latin typeface="Calibri"/>
              <a:cs typeface="Calibri"/>
            </a:endParaRPr>
          </a:p>
          <a:p>
            <a:pPr marL="180975" indent="-171450">
              <a:spcBef>
                <a:spcPts val="488"/>
              </a:spcBef>
              <a:buFont typeface="Arial MT"/>
              <a:buChar char="•"/>
              <a:tabLst>
                <a:tab pos="180975" algn="l"/>
              </a:tabLst>
            </a:pPr>
            <a:r>
              <a:rPr sz="2250" spc="-19" dirty="0">
                <a:latin typeface="Calibri"/>
                <a:cs typeface="Calibri"/>
              </a:rPr>
              <a:t>YOLOv4:</a:t>
            </a:r>
            <a:r>
              <a:rPr sz="2250" spc="-30" dirty="0">
                <a:latin typeface="Calibri"/>
                <a:cs typeface="Calibri"/>
              </a:rPr>
              <a:t> </a:t>
            </a:r>
            <a:r>
              <a:rPr sz="2250" spc="-23" dirty="0">
                <a:latin typeface="Calibri"/>
                <a:cs typeface="Calibri"/>
              </a:rPr>
              <a:t>Alexey</a:t>
            </a:r>
            <a:r>
              <a:rPr sz="2250" spc="8" dirty="0">
                <a:latin typeface="Calibri"/>
                <a:cs typeface="Calibri"/>
              </a:rPr>
              <a:t> </a:t>
            </a:r>
            <a:r>
              <a:rPr sz="2250" spc="-11" dirty="0">
                <a:latin typeface="Calibri"/>
                <a:cs typeface="Calibri"/>
              </a:rPr>
              <a:t>Bochkovskiy</a:t>
            </a:r>
            <a:r>
              <a:rPr sz="2250" spc="-8" dirty="0">
                <a:latin typeface="Calibri"/>
                <a:cs typeface="Calibri"/>
              </a:rPr>
              <a:t> </a:t>
            </a:r>
            <a:r>
              <a:rPr sz="2250" dirty="0">
                <a:latin typeface="Calibri"/>
                <a:cs typeface="Calibri"/>
              </a:rPr>
              <a:t>(</a:t>
            </a:r>
            <a:r>
              <a:rPr sz="2250" spc="-8" dirty="0">
                <a:latin typeface="Calibri"/>
                <a:cs typeface="Calibri"/>
              </a:rPr>
              <a:t> </a:t>
            </a:r>
            <a:r>
              <a:rPr sz="2250" spc="-4" dirty="0">
                <a:latin typeface="Calibri"/>
                <a:cs typeface="Calibri"/>
              </a:rPr>
              <a:t>April</a:t>
            </a:r>
            <a:r>
              <a:rPr sz="2250" spc="4" dirty="0">
                <a:latin typeface="Calibri"/>
                <a:cs typeface="Calibri"/>
              </a:rPr>
              <a:t> </a:t>
            </a:r>
            <a:r>
              <a:rPr sz="2250" dirty="0">
                <a:latin typeface="Calibri"/>
                <a:cs typeface="Calibri"/>
              </a:rPr>
              <a:t>2020)</a:t>
            </a:r>
            <a:endParaRPr sz="2250">
              <a:latin typeface="Calibri"/>
              <a:cs typeface="Calibri"/>
            </a:endParaRPr>
          </a:p>
          <a:p>
            <a:pPr marL="180975" indent="-171450">
              <a:spcBef>
                <a:spcPts val="476"/>
              </a:spcBef>
              <a:buFont typeface="Arial MT"/>
              <a:buChar char="•"/>
              <a:tabLst>
                <a:tab pos="180975" algn="l"/>
              </a:tabLst>
            </a:pPr>
            <a:r>
              <a:rPr sz="2250" spc="-19" dirty="0">
                <a:latin typeface="Calibri"/>
                <a:cs typeface="Calibri"/>
              </a:rPr>
              <a:t>YOLOv5:</a:t>
            </a:r>
            <a:r>
              <a:rPr sz="2250" spc="-34" dirty="0">
                <a:latin typeface="Calibri"/>
                <a:cs typeface="Calibri"/>
              </a:rPr>
              <a:t> </a:t>
            </a:r>
            <a:r>
              <a:rPr sz="2250" spc="-4" dirty="0">
                <a:solidFill>
                  <a:srgbClr val="292929"/>
                </a:solidFill>
                <a:latin typeface="Calibri"/>
                <a:cs typeface="Calibri"/>
              </a:rPr>
              <a:t>Glenn Jocher</a:t>
            </a:r>
            <a:r>
              <a:rPr sz="2250" spc="-11" dirty="0">
                <a:solidFill>
                  <a:srgbClr val="292929"/>
                </a:solidFill>
                <a:latin typeface="Calibri"/>
                <a:cs typeface="Calibri"/>
              </a:rPr>
              <a:t> </a:t>
            </a:r>
            <a:r>
              <a:rPr sz="2250" dirty="0">
                <a:solidFill>
                  <a:srgbClr val="292929"/>
                </a:solidFill>
                <a:latin typeface="Calibri"/>
                <a:cs typeface="Calibri"/>
              </a:rPr>
              <a:t>(</a:t>
            </a:r>
            <a:r>
              <a:rPr sz="2250" spc="-4" dirty="0">
                <a:solidFill>
                  <a:srgbClr val="292929"/>
                </a:solidFill>
                <a:latin typeface="Calibri"/>
                <a:cs typeface="Calibri"/>
              </a:rPr>
              <a:t> </a:t>
            </a:r>
            <a:r>
              <a:rPr sz="2250" spc="-15" dirty="0">
                <a:solidFill>
                  <a:srgbClr val="292929"/>
                </a:solidFill>
                <a:latin typeface="Calibri"/>
                <a:cs typeface="Calibri"/>
              </a:rPr>
              <a:t>May</a:t>
            </a:r>
            <a:r>
              <a:rPr sz="2250" spc="-11" dirty="0">
                <a:solidFill>
                  <a:srgbClr val="292929"/>
                </a:solidFill>
                <a:latin typeface="Calibri"/>
                <a:cs typeface="Calibri"/>
              </a:rPr>
              <a:t> </a:t>
            </a:r>
            <a:r>
              <a:rPr sz="2250" dirty="0">
                <a:solidFill>
                  <a:srgbClr val="292929"/>
                </a:solidFill>
                <a:latin typeface="Calibri"/>
                <a:cs typeface="Calibri"/>
              </a:rPr>
              <a:t>2020)</a:t>
            </a:r>
            <a:endParaRPr sz="2250">
              <a:latin typeface="Calibri"/>
              <a:cs typeface="Calibri"/>
            </a:endParaRPr>
          </a:p>
          <a:p>
            <a:pPr marL="180975" indent="-171450">
              <a:spcBef>
                <a:spcPts val="476"/>
              </a:spcBef>
              <a:buFont typeface="Arial MT"/>
              <a:buChar char="•"/>
              <a:tabLst>
                <a:tab pos="180975" algn="l"/>
              </a:tabLst>
            </a:pPr>
            <a:r>
              <a:rPr sz="2250" spc="-11" dirty="0">
                <a:solidFill>
                  <a:srgbClr val="292929"/>
                </a:solidFill>
                <a:latin typeface="Calibri"/>
                <a:cs typeface="Calibri"/>
              </a:rPr>
              <a:t>Controversies</a:t>
            </a:r>
            <a:r>
              <a:rPr sz="2250" spc="-23" dirty="0">
                <a:solidFill>
                  <a:srgbClr val="292929"/>
                </a:solidFill>
                <a:latin typeface="Calibri"/>
                <a:cs typeface="Calibri"/>
              </a:rPr>
              <a:t> </a:t>
            </a:r>
            <a:r>
              <a:rPr sz="2250" dirty="0">
                <a:solidFill>
                  <a:srgbClr val="292929"/>
                </a:solidFill>
                <a:latin typeface="Calibri"/>
                <a:cs typeface="Calibri"/>
              </a:rPr>
              <a:t>and</a:t>
            </a:r>
            <a:r>
              <a:rPr sz="2250" spc="-8" dirty="0">
                <a:solidFill>
                  <a:srgbClr val="292929"/>
                </a:solidFill>
                <a:latin typeface="Calibri"/>
                <a:cs typeface="Calibri"/>
              </a:rPr>
              <a:t> comparisons</a:t>
            </a:r>
            <a:endParaRPr sz="2250">
              <a:latin typeface="Calibri"/>
              <a:cs typeface="Calibri"/>
            </a:endParaRPr>
          </a:p>
          <a:p>
            <a:pPr marL="523875" marR="3810" lvl="1" indent="-171450">
              <a:lnSpc>
                <a:spcPts val="2108"/>
              </a:lnSpc>
              <a:spcBef>
                <a:spcPts val="431"/>
              </a:spcBef>
              <a:buClr>
                <a:srgbClr val="000000"/>
              </a:buClr>
              <a:buFont typeface="Arial MT"/>
              <a:buChar char="•"/>
              <a:tabLst>
                <a:tab pos="524351" algn="l"/>
              </a:tabLst>
            </a:pPr>
            <a:r>
              <a:rPr sz="1950" u="heavy" spc="-4" dirty="0">
                <a:solidFill>
                  <a:srgbClr val="0462C1"/>
                </a:solidFill>
                <a:uFill>
                  <a:solidFill>
                    <a:srgbClr val="0462C1"/>
                  </a:solidFill>
                </a:uFill>
                <a:latin typeface="Calibri"/>
                <a:cs typeface="Calibri"/>
                <a:hlinkClick r:id="rId3"/>
              </a:rPr>
              <a:t>https://medium.com/deelvin-machine-learning/yolov4-vs-yolov5- </a:t>
            </a:r>
            <a:r>
              <a:rPr sz="1950" spc="-431" dirty="0">
                <a:solidFill>
                  <a:srgbClr val="0462C1"/>
                </a:solidFill>
                <a:latin typeface="Calibri"/>
                <a:cs typeface="Calibri"/>
                <a:hlinkClick r:id="rId3"/>
              </a:rPr>
              <a:t> </a:t>
            </a:r>
            <a:r>
              <a:rPr sz="1950" u="heavy" spc="-4" dirty="0">
                <a:solidFill>
                  <a:srgbClr val="0462C1"/>
                </a:solidFill>
                <a:uFill>
                  <a:solidFill>
                    <a:srgbClr val="0462C1"/>
                  </a:solidFill>
                </a:uFill>
                <a:latin typeface="Calibri"/>
                <a:cs typeface="Calibri"/>
                <a:hlinkClick r:id="rId3"/>
              </a:rPr>
              <a:t>db1e0ac7962b</a:t>
            </a:r>
            <a:endParaRPr sz="1950">
              <a:latin typeface="Calibri"/>
              <a:cs typeface="Calibri"/>
            </a:endParaRPr>
          </a:p>
        </p:txBody>
      </p:sp>
      <p:sp>
        <p:nvSpPr>
          <p:cNvPr id="5" name="object 5"/>
          <p:cNvSpPr txBox="1"/>
          <p:nvPr/>
        </p:nvSpPr>
        <p:spPr>
          <a:xfrm>
            <a:off x="59054" y="5784571"/>
            <a:ext cx="556260" cy="148117"/>
          </a:xfrm>
          <a:prstGeom prst="rect">
            <a:avLst/>
          </a:prstGeom>
        </p:spPr>
        <p:txBody>
          <a:bodyPr vert="horz" wrap="square" lIns="0" tIns="9525" rIns="0" bIns="0" rtlCol="0">
            <a:spAutoFit/>
          </a:bodyPr>
          <a:lstStyle/>
          <a:p>
            <a:pPr marL="9525">
              <a:spcBef>
                <a:spcPts val="75"/>
              </a:spcBef>
            </a:pPr>
            <a:r>
              <a:rPr sz="900" dirty="0">
                <a:solidFill>
                  <a:srgbClr val="888888"/>
                </a:solidFill>
                <a:latin typeface="Calibri"/>
                <a:cs typeface="Calibri"/>
              </a:rPr>
              <a:t>28-08-2021</a:t>
            </a:r>
            <a:endParaRPr sz="900">
              <a:latin typeface="Calibri"/>
              <a:cs typeface="Calibri"/>
            </a:endParaRPr>
          </a:p>
        </p:txBody>
      </p:sp>
      <p:sp>
        <p:nvSpPr>
          <p:cNvPr id="6" name="object 6"/>
          <p:cNvSpPr txBox="1"/>
          <p:nvPr/>
        </p:nvSpPr>
        <p:spPr>
          <a:xfrm>
            <a:off x="8949118" y="5784571"/>
            <a:ext cx="135731" cy="148117"/>
          </a:xfrm>
          <a:prstGeom prst="rect">
            <a:avLst/>
          </a:prstGeom>
        </p:spPr>
        <p:txBody>
          <a:bodyPr vert="horz" wrap="square" lIns="0" tIns="9525" rIns="0" bIns="0" rtlCol="0">
            <a:spAutoFit/>
          </a:bodyPr>
          <a:lstStyle/>
          <a:p>
            <a:pPr marL="9525">
              <a:spcBef>
                <a:spcPts val="75"/>
              </a:spcBef>
            </a:pPr>
            <a:r>
              <a:rPr sz="900" dirty="0">
                <a:solidFill>
                  <a:srgbClr val="888888"/>
                </a:solidFill>
                <a:latin typeface="Calibri"/>
                <a:cs typeface="Calibri"/>
              </a:rPr>
              <a:t>35</a:t>
            </a:r>
            <a:endParaRPr sz="900">
              <a:latin typeface="Calibri"/>
              <a:cs typeface="Calibri"/>
            </a:endParaRPr>
          </a:p>
        </p:txBody>
      </p:sp>
      <p:sp>
        <p:nvSpPr>
          <p:cNvPr id="7" name="Title 1">
            <a:extLst>
              <a:ext uri="{FF2B5EF4-FFF2-40B4-BE49-F238E27FC236}">
                <a16:creationId xmlns:a16="http://schemas.microsoft.com/office/drawing/2014/main" id="{85D08B15-8090-14FF-9BF0-54AAD6948001}"/>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8" name="Picture 2" descr="E:\NIET\Project\xLogo11.png.pagespeed.ic.pydHLuCQEZ.png">
            <a:extLst>
              <a:ext uri="{FF2B5EF4-FFF2-40B4-BE49-F238E27FC236}">
                <a16:creationId xmlns:a16="http://schemas.microsoft.com/office/drawing/2014/main" id="{FAE58FB1-3174-3EB6-B2E6-A1BB8CDFABAB}"/>
              </a:ext>
            </a:extLst>
          </p:cNvPr>
          <p:cNvPicPr>
            <a:picLocks noChangeAspect="1" noChangeArrowheads="1"/>
          </p:cNvPicPr>
          <p:nvPr/>
        </p:nvPicPr>
        <p:blipFill>
          <a:blip r:embed="rId4"/>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62897907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37769" y="957834"/>
            <a:ext cx="8439626" cy="4653915"/>
            <a:chOff x="583691" y="134112"/>
            <a:chExt cx="11252835" cy="6205220"/>
          </a:xfrm>
        </p:grpSpPr>
        <p:pic>
          <p:nvPicPr>
            <p:cNvPr id="3" name="object 3"/>
            <p:cNvPicPr/>
            <p:nvPr/>
          </p:nvPicPr>
          <p:blipFill>
            <a:blip r:embed="rId2" cstate="print"/>
            <a:stretch>
              <a:fillRect/>
            </a:stretch>
          </p:blipFill>
          <p:spPr>
            <a:xfrm>
              <a:off x="583691" y="134112"/>
              <a:ext cx="4371594" cy="1229106"/>
            </a:xfrm>
            <a:prstGeom prst="rect">
              <a:avLst/>
            </a:prstGeom>
          </p:spPr>
        </p:pic>
        <p:pic>
          <p:nvPicPr>
            <p:cNvPr id="4" name="object 4"/>
            <p:cNvPicPr/>
            <p:nvPr/>
          </p:nvPicPr>
          <p:blipFill>
            <a:blip r:embed="rId3" cstate="print"/>
            <a:stretch>
              <a:fillRect/>
            </a:stretch>
          </p:blipFill>
          <p:spPr>
            <a:xfrm>
              <a:off x="4229100" y="134112"/>
              <a:ext cx="2698242" cy="1229106"/>
            </a:xfrm>
            <a:prstGeom prst="rect">
              <a:avLst/>
            </a:prstGeom>
          </p:spPr>
        </p:pic>
      </p:grpSp>
      <p:pic>
        <p:nvPicPr>
          <p:cNvPr id="5" name="object 5"/>
          <p:cNvPicPr/>
          <p:nvPr/>
        </p:nvPicPr>
        <p:blipFill>
          <a:blip r:embed="rId4" cstate="print"/>
          <a:stretch>
            <a:fillRect/>
          </a:stretch>
        </p:blipFill>
        <p:spPr>
          <a:xfrm>
            <a:off x="4741164" y="957834"/>
            <a:ext cx="1997393" cy="921830"/>
          </a:xfrm>
          <a:prstGeom prst="rect">
            <a:avLst/>
          </a:prstGeom>
        </p:spPr>
      </p:pic>
      <p:sp>
        <p:nvSpPr>
          <p:cNvPr id="6" name="object 6"/>
          <p:cNvSpPr txBox="1">
            <a:spLocks noGrp="1"/>
          </p:cNvSpPr>
          <p:nvPr>
            <p:ph type="title"/>
          </p:nvPr>
        </p:nvSpPr>
        <p:spPr>
          <a:xfrm>
            <a:off x="687705" y="1057107"/>
            <a:ext cx="5780246" cy="517449"/>
          </a:xfrm>
          <a:prstGeom prst="rect">
            <a:avLst/>
          </a:prstGeom>
        </p:spPr>
        <p:txBody>
          <a:bodyPr vert="horz" wrap="square" lIns="0" tIns="9525" rIns="0" bIns="0" rtlCol="0" anchor="ctr">
            <a:spAutoFit/>
          </a:bodyPr>
          <a:lstStyle/>
          <a:p>
            <a:pPr marL="9525">
              <a:lnSpc>
                <a:spcPct val="100000"/>
              </a:lnSpc>
              <a:spcBef>
                <a:spcPts val="75"/>
              </a:spcBef>
            </a:pPr>
            <a:r>
              <a:rPr spc="-19" dirty="0">
                <a:solidFill>
                  <a:srgbClr val="000000"/>
                </a:solidFill>
              </a:rPr>
              <a:t>SSD:</a:t>
            </a:r>
            <a:r>
              <a:rPr spc="-71" dirty="0">
                <a:solidFill>
                  <a:srgbClr val="000000"/>
                </a:solidFill>
              </a:rPr>
              <a:t> </a:t>
            </a:r>
            <a:r>
              <a:rPr spc="-19" dirty="0">
                <a:solidFill>
                  <a:srgbClr val="000000"/>
                </a:solidFill>
              </a:rPr>
              <a:t>Single</a:t>
            </a:r>
            <a:r>
              <a:rPr spc="-86" dirty="0">
                <a:solidFill>
                  <a:srgbClr val="000000"/>
                </a:solidFill>
              </a:rPr>
              <a:t> </a:t>
            </a:r>
            <a:r>
              <a:rPr spc="-19" dirty="0">
                <a:solidFill>
                  <a:srgbClr val="000000"/>
                </a:solidFill>
              </a:rPr>
              <a:t>Shot</a:t>
            </a:r>
            <a:r>
              <a:rPr spc="-71" dirty="0">
                <a:solidFill>
                  <a:srgbClr val="000000"/>
                </a:solidFill>
              </a:rPr>
              <a:t> </a:t>
            </a:r>
            <a:r>
              <a:rPr spc="-34" dirty="0">
                <a:solidFill>
                  <a:srgbClr val="000000"/>
                </a:solidFill>
              </a:rPr>
              <a:t>MultiBox</a:t>
            </a:r>
            <a:r>
              <a:rPr spc="-68" dirty="0">
                <a:solidFill>
                  <a:srgbClr val="000000"/>
                </a:solidFill>
              </a:rPr>
              <a:t> </a:t>
            </a:r>
            <a:r>
              <a:rPr spc="-30" dirty="0">
                <a:solidFill>
                  <a:srgbClr val="000000"/>
                </a:solidFill>
              </a:rPr>
              <a:t>Detector</a:t>
            </a:r>
            <a:endParaRPr/>
          </a:p>
        </p:txBody>
      </p:sp>
      <p:sp>
        <p:nvSpPr>
          <p:cNvPr id="7" name="object 7"/>
          <p:cNvSpPr txBox="1"/>
          <p:nvPr/>
        </p:nvSpPr>
        <p:spPr>
          <a:xfrm>
            <a:off x="626440" y="2001926"/>
            <a:ext cx="8024813" cy="3379291"/>
          </a:xfrm>
          <a:prstGeom prst="rect">
            <a:avLst/>
          </a:prstGeom>
        </p:spPr>
        <p:txBody>
          <a:bodyPr vert="horz" wrap="square" lIns="0" tIns="9049" rIns="0" bIns="0" rtlCol="0">
            <a:spAutoFit/>
          </a:bodyPr>
          <a:lstStyle/>
          <a:p>
            <a:pPr marL="180975" indent="-171450">
              <a:spcBef>
                <a:spcPts val="71"/>
              </a:spcBef>
              <a:buFont typeface="Arial MT"/>
              <a:buChar char="•"/>
              <a:tabLst>
                <a:tab pos="180975" algn="l"/>
              </a:tabLst>
            </a:pPr>
            <a:r>
              <a:rPr sz="2100" spc="-11" dirty="0">
                <a:latin typeface="Calibri"/>
                <a:cs typeface="Calibri"/>
              </a:rPr>
              <a:t>Developed</a:t>
            </a:r>
            <a:r>
              <a:rPr sz="2100" spc="4" dirty="0">
                <a:latin typeface="Calibri"/>
                <a:cs typeface="Calibri"/>
              </a:rPr>
              <a:t> </a:t>
            </a:r>
            <a:r>
              <a:rPr sz="2100" spc="-11" dirty="0">
                <a:latin typeface="Calibri"/>
                <a:cs typeface="Calibri"/>
              </a:rPr>
              <a:t>by</a:t>
            </a:r>
            <a:r>
              <a:rPr sz="2100" spc="15" dirty="0">
                <a:latin typeface="Calibri"/>
                <a:cs typeface="Calibri"/>
              </a:rPr>
              <a:t> </a:t>
            </a:r>
            <a:r>
              <a:rPr sz="2100" spc="-4" dirty="0">
                <a:latin typeface="Calibri"/>
                <a:cs typeface="Calibri"/>
              </a:rPr>
              <a:t>Liu</a:t>
            </a:r>
            <a:r>
              <a:rPr sz="2100" spc="4" dirty="0">
                <a:latin typeface="Calibri"/>
                <a:cs typeface="Calibri"/>
              </a:rPr>
              <a:t> </a:t>
            </a:r>
            <a:r>
              <a:rPr sz="2100" spc="-8" dirty="0">
                <a:latin typeface="Calibri"/>
                <a:cs typeface="Calibri"/>
              </a:rPr>
              <a:t>et </a:t>
            </a:r>
            <a:r>
              <a:rPr sz="2100" spc="-4" dirty="0">
                <a:latin typeface="Calibri"/>
                <a:cs typeface="Calibri"/>
              </a:rPr>
              <a:t>al</a:t>
            </a:r>
            <a:r>
              <a:rPr sz="2100" spc="4" dirty="0">
                <a:latin typeface="Calibri"/>
                <a:cs typeface="Calibri"/>
              </a:rPr>
              <a:t> </a:t>
            </a:r>
            <a:r>
              <a:rPr sz="2100" spc="-8" dirty="0">
                <a:latin typeface="Calibri"/>
                <a:cs typeface="Calibri"/>
              </a:rPr>
              <a:t>(December</a:t>
            </a:r>
            <a:r>
              <a:rPr sz="2100" spc="26" dirty="0">
                <a:latin typeface="Calibri"/>
                <a:cs typeface="Calibri"/>
              </a:rPr>
              <a:t> </a:t>
            </a:r>
            <a:r>
              <a:rPr sz="2100" spc="-4" dirty="0">
                <a:latin typeface="Calibri"/>
                <a:cs typeface="Calibri"/>
              </a:rPr>
              <a:t>2015)</a:t>
            </a:r>
            <a:r>
              <a:rPr sz="2100" spc="34" dirty="0">
                <a:latin typeface="Calibri"/>
                <a:cs typeface="Calibri"/>
              </a:rPr>
              <a:t> </a:t>
            </a:r>
            <a:r>
              <a:rPr sz="2100" spc="-4" dirty="0">
                <a:latin typeface="Calibri"/>
                <a:cs typeface="Calibri"/>
              </a:rPr>
              <a:t>and</a:t>
            </a:r>
            <a:r>
              <a:rPr sz="2100" spc="15" dirty="0">
                <a:latin typeface="Calibri"/>
                <a:cs typeface="Calibri"/>
              </a:rPr>
              <a:t> </a:t>
            </a:r>
            <a:r>
              <a:rPr sz="2100" spc="-4" dirty="0">
                <a:latin typeface="Calibri"/>
                <a:cs typeface="Calibri"/>
              </a:rPr>
              <a:t>as</a:t>
            </a:r>
            <a:r>
              <a:rPr sz="2100" spc="4" dirty="0">
                <a:latin typeface="Calibri"/>
                <a:cs typeface="Calibri"/>
              </a:rPr>
              <a:t> </a:t>
            </a:r>
            <a:r>
              <a:rPr sz="2100" spc="-11" dirty="0">
                <a:latin typeface="Calibri"/>
                <a:cs typeface="Calibri"/>
              </a:rPr>
              <a:t>reported</a:t>
            </a:r>
            <a:r>
              <a:rPr sz="2100" spc="8" dirty="0">
                <a:latin typeface="Calibri"/>
                <a:cs typeface="Calibri"/>
              </a:rPr>
              <a:t> </a:t>
            </a:r>
            <a:r>
              <a:rPr sz="2100" spc="-4" dirty="0">
                <a:latin typeface="Calibri"/>
                <a:cs typeface="Calibri"/>
              </a:rPr>
              <a:t>in</a:t>
            </a:r>
            <a:r>
              <a:rPr sz="2100" spc="4" dirty="0">
                <a:latin typeface="Calibri"/>
                <a:cs typeface="Calibri"/>
              </a:rPr>
              <a:t> </a:t>
            </a:r>
            <a:r>
              <a:rPr sz="2100" spc="-4" dirty="0">
                <a:latin typeface="Calibri"/>
                <a:cs typeface="Calibri"/>
              </a:rPr>
              <a:t>their</a:t>
            </a:r>
            <a:r>
              <a:rPr sz="2100" spc="8" dirty="0">
                <a:latin typeface="Calibri"/>
                <a:cs typeface="Calibri"/>
              </a:rPr>
              <a:t> </a:t>
            </a:r>
            <a:r>
              <a:rPr sz="2100" spc="-4" dirty="0">
                <a:latin typeface="Calibri"/>
                <a:cs typeface="Calibri"/>
              </a:rPr>
              <a:t>paper</a:t>
            </a:r>
            <a:r>
              <a:rPr sz="2100" spc="26" dirty="0">
                <a:latin typeface="Calibri"/>
                <a:cs typeface="Calibri"/>
              </a:rPr>
              <a:t> </a:t>
            </a:r>
            <a:r>
              <a:rPr sz="2100" spc="-4" dirty="0">
                <a:latin typeface="Calibri"/>
                <a:cs typeface="Calibri"/>
              </a:rPr>
              <a:t>–</a:t>
            </a:r>
            <a:endParaRPr sz="2100">
              <a:latin typeface="Calibri"/>
              <a:cs typeface="Calibri"/>
            </a:endParaRPr>
          </a:p>
          <a:p>
            <a:pPr>
              <a:spcBef>
                <a:spcPts val="41"/>
              </a:spcBef>
              <a:buFont typeface="Arial MT"/>
              <a:buChar char="•"/>
            </a:pPr>
            <a:endParaRPr sz="2850">
              <a:latin typeface="Calibri"/>
              <a:cs typeface="Calibri"/>
            </a:endParaRPr>
          </a:p>
          <a:p>
            <a:pPr marL="180975" indent="-171450">
              <a:buFont typeface="Arial MT"/>
              <a:buChar char="•"/>
              <a:tabLst>
                <a:tab pos="180975" algn="l"/>
              </a:tabLst>
            </a:pPr>
            <a:r>
              <a:rPr sz="2100" spc="-19" dirty="0">
                <a:latin typeface="Calibri"/>
                <a:cs typeface="Calibri"/>
              </a:rPr>
              <a:t>Faster</a:t>
            </a:r>
            <a:r>
              <a:rPr sz="2100" dirty="0">
                <a:latin typeface="Calibri"/>
                <a:cs typeface="Calibri"/>
              </a:rPr>
              <a:t> </a:t>
            </a:r>
            <a:r>
              <a:rPr sz="2100" spc="-4" dirty="0">
                <a:latin typeface="Calibri"/>
                <a:cs typeface="Calibri"/>
              </a:rPr>
              <a:t>than</a:t>
            </a:r>
            <a:r>
              <a:rPr sz="2100" spc="15" dirty="0">
                <a:latin typeface="Calibri"/>
                <a:cs typeface="Calibri"/>
              </a:rPr>
              <a:t> </a:t>
            </a:r>
            <a:r>
              <a:rPr sz="2100" spc="-41" dirty="0">
                <a:latin typeface="Calibri"/>
                <a:cs typeface="Calibri"/>
              </a:rPr>
              <a:t>Yolo,</a:t>
            </a:r>
            <a:r>
              <a:rPr sz="2100" spc="-4" dirty="0">
                <a:latin typeface="Calibri"/>
                <a:cs typeface="Calibri"/>
              </a:rPr>
              <a:t> as </a:t>
            </a:r>
            <a:r>
              <a:rPr sz="2100" spc="-15" dirty="0">
                <a:latin typeface="Calibri"/>
                <a:cs typeface="Calibri"/>
              </a:rPr>
              <a:t>accurate</a:t>
            </a:r>
            <a:r>
              <a:rPr sz="2100" dirty="0">
                <a:latin typeface="Calibri"/>
                <a:cs typeface="Calibri"/>
              </a:rPr>
              <a:t> as </a:t>
            </a:r>
            <a:r>
              <a:rPr sz="2100" spc="-8" dirty="0">
                <a:latin typeface="Calibri"/>
                <a:cs typeface="Calibri"/>
              </a:rPr>
              <a:t>two</a:t>
            </a:r>
            <a:r>
              <a:rPr sz="2100" spc="-4" dirty="0">
                <a:latin typeface="Calibri"/>
                <a:cs typeface="Calibri"/>
              </a:rPr>
              <a:t> </a:t>
            </a:r>
            <a:r>
              <a:rPr sz="2100" spc="-19" dirty="0">
                <a:latin typeface="Calibri"/>
                <a:cs typeface="Calibri"/>
              </a:rPr>
              <a:t>stage</a:t>
            </a:r>
            <a:r>
              <a:rPr sz="2100" dirty="0">
                <a:latin typeface="Calibri"/>
                <a:cs typeface="Calibri"/>
              </a:rPr>
              <a:t> </a:t>
            </a:r>
            <a:r>
              <a:rPr sz="2100" spc="-4" dirty="0">
                <a:latin typeface="Calibri"/>
                <a:cs typeface="Calibri"/>
              </a:rPr>
              <a:t>methods</a:t>
            </a:r>
            <a:r>
              <a:rPr sz="2100" spc="15" dirty="0">
                <a:latin typeface="Calibri"/>
                <a:cs typeface="Calibri"/>
              </a:rPr>
              <a:t> </a:t>
            </a:r>
            <a:r>
              <a:rPr sz="2100" spc="-23" dirty="0">
                <a:latin typeface="Calibri"/>
                <a:cs typeface="Calibri"/>
              </a:rPr>
              <a:t>like</a:t>
            </a:r>
            <a:r>
              <a:rPr sz="2100" dirty="0">
                <a:latin typeface="Calibri"/>
                <a:cs typeface="Calibri"/>
              </a:rPr>
              <a:t> </a:t>
            </a:r>
            <a:r>
              <a:rPr sz="2100" spc="-19" dirty="0">
                <a:latin typeface="Calibri"/>
                <a:cs typeface="Calibri"/>
              </a:rPr>
              <a:t>Faster</a:t>
            </a:r>
            <a:r>
              <a:rPr sz="2100" dirty="0">
                <a:latin typeface="Calibri"/>
                <a:cs typeface="Calibri"/>
              </a:rPr>
              <a:t> </a:t>
            </a:r>
            <a:r>
              <a:rPr sz="2100" spc="-4" dirty="0">
                <a:latin typeface="Calibri"/>
                <a:cs typeface="Calibri"/>
              </a:rPr>
              <a:t>R-CNN.</a:t>
            </a:r>
            <a:endParaRPr sz="2100">
              <a:latin typeface="Calibri"/>
              <a:cs typeface="Calibri"/>
            </a:endParaRPr>
          </a:p>
          <a:p>
            <a:pPr>
              <a:spcBef>
                <a:spcPts val="45"/>
              </a:spcBef>
              <a:buFont typeface="Arial MT"/>
              <a:buChar char="•"/>
            </a:pPr>
            <a:endParaRPr sz="2850">
              <a:latin typeface="Calibri"/>
              <a:cs typeface="Calibri"/>
            </a:endParaRPr>
          </a:p>
          <a:p>
            <a:pPr marL="180975" indent="-171450">
              <a:buFont typeface="Arial MT"/>
              <a:buChar char="•"/>
              <a:tabLst>
                <a:tab pos="180975" algn="l"/>
              </a:tabLst>
            </a:pPr>
            <a:r>
              <a:rPr sz="2100" spc="-8" dirty="0">
                <a:latin typeface="Calibri"/>
                <a:cs typeface="Calibri"/>
              </a:rPr>
              <a:t>Predicts</a:t>
            </a:r>
            <a:r>
              <a:rPr sz="2100" spc="23" dirty="0">
                <a:latin typeface="Calibri"/>
                <a:cs typeface="Calibri"/>
              </a:rPr>
              <a:t> </a:t>
            </a:r>
            <a:r>
              <a:rPr sz="2100" spc="-11" dirty="0">
                <a:latin typeface="Calibri"/>
                <a:cs typeface="Calibri"/>
              </a:rPr>
              <a:t>categories</a:t>
            </a:r>
            <a:r>
              <a:rPr sz="2100" spc="-15" dirty="0">
                <a:latin typeface="Calibri"/>
                <a:cs typeface="Calibri"/>
              </a:rPr>
              <a:t> </a:t>
            </a:r>
            <a:r>
              <a:rPr sz="2100" spc="-4" dirty="0">
                <a:latin typeface="Calibri"/>
                <a:cs typeface="Calibri"/>
              </a:rPr>
              <a:t>and</a:t>
            </a:r>
            <a:r>
              <a:rPr sz="2100" spc="4" dirty="0">
                <a:latin typeface="Calibri"/>
                <a:cs typeface="Calibri"/>
              </a:rPr>
              <a:t> </a:t>
            </a:r>
            <a:r>
              <a:rPr sz="2100" spc="-23" dirty="0">
                <a:latin typeface="Calibri"/>
                <a:cs typeface="Calibri"/>
              </a:rPr>
              <a:t>box</a:t>
            </a:r>
            <a:r>
              <a:rPr sz="2100" spc="15" dirty="0">
                <a:latin typeface="Calibri"/>
                <a:cs typeface="Calibri"/>
              </a:rPr>
              <a:t> </a:t>
            </a:r>
            <a:r>
              <a:rPr sz="2100" spc="-11" dirty="0">
                <a:latin typeface="Calibri"/>
                <a:cs typeface="Calibri"/>
              </a:rPr>
              <a:t>offsets.</a:t>
            </a:r>
            <a:endParaRPr sz="2100">
              <a:latin typeface="Calibri"/>
              <a:cs typeface="Calibri"/>
            </a:endParaRPr>
          </a:p>
          <a:p>
            <a:pPr>
              <a:spcBef>
                <a:spcPts val="30"/>
              </a:spcBef>
              <a:buFont typeface="Arial MT"/>
              <a:buChar char="•"/>
            </a:pPr>
            <a:endParaRPr sz="2850">
              <a:latin typeface="Calibri"/>
              <a:cs typeface="Calibri"/>
            </a:endParaRPr>
          </a:p>
          <a:p>
            <a:pPr marL="180975" indent="-171450">
              <a:buFont typeface="Arial MT"/>
              <a:buChar char="•"/>
              <a:tabLst>
                <a:tab pos="180975" algn="l"/>
              </a:tabLst>
            </a:pPr>
            <a:r>
              <a:rPr sz="2100" spc="-4" dirty="0">
                <a:latin typeface="Calibri"/>
                <a:cs typeface="Calibri"/>
              </a:rPr>
              <a:t>Uses</a:t>
            </a:r>
            <a:r>
              <a:rPr sz="2100" spc="11" dirty="0">
                <a:latin typeface="Calibri"/>
                <a:cs typeface="Calibri"/>
              </a:rPr>
              <a:t> </a:t>
            </a:r>
            <a:r>
              <a:rPr sz="2100" spc="-8" dirty="0">
                <a:latin typeface="Calibri"/>
                <a:cs typeface="Calibri"/>
              </a:rPr>
              <a:t>small</a:t>
            </a:r>
            <a:r>
              <a:rPr sz="2100" spc="4" dirty="0">
                <a:latin typeface="Calibri"/>
                <a:cs typeface="Calibri"/>
              </a:rPr>
              <a:t> </a:t>
            </a:r>
            <a:r>
              <a:rPr sz="2100" spc="-11" dirty="0">
                <a:latin typeface="Calibri"/>
                <a:cs typeface="Calibri"/>
              </a:rPr>
              <a:t>convolutional</a:t>
            </a:r>
            <a:r>
              <a:rPr sz="2100" spc="23" dirty="0">
                <a:latin typeface="Calibri"/>
                <a:cs typeface="Calibri"/>
              </a:rPr>
              <a:t> </a:t>
            </a:r>
            <a:r>
              <a:rPr sz="2100" spc="-15" dirty="0">
                <a:latin typeface="Calibri"/>
                <a:cs typeface="Calibri"/>
              </a:rPr>
              <a:t>filters</a:t>
            </a:r>
            <a:r>
              <a:rPr sz="2100" dirty="0">
                <a:latin typeface="Calibri"/>
                <a:cs typeface="Calibri"/>
              </a:rPr>
              <a:t> </a:t>
            </a:r>
            <a:r>
              <a:rPr sz="2100" spc="-4" dirty="0">
                <a:latin typeface="Calibri"/>
                <a:cs typeface="Calibri"/>
              </a:rPr>
              <a:t>applied</a:t>
            </a:r>
            <a:r>
              <a:rPr sz="2100" spc="15" dirty="0">
                <a:latin typeface="Calibri"/>
                <a:cs typeface="Calibri"/>
              </a:rPr>
              <a:t> </a:t>
            </a:r>
            <a:r>
              <a:rPr sz="2100" spc="-15" dirty="0">
                <a:latin typeface="Calibri"/>
                <a:cs typeface="Calibri"/>
              </a:rPr>
              <a:t>to</a:t>
            </a:r>
            <a:r>
              <a:rPr sz="2100" dirty="0">
                <a:latin typeface="Calibri"/>
                <a:cs typeface="Calibri"/>
              </a:rPr>
              <a:t> </a:t>
            </a:r>
            <a:r>
              <a:rPr sz="2100" spc="-19" dirty="0">
                <a:latin typeface="Calibri"/>
                <a:cs typeface="Calibri"/>
              </a:rPr>
              <a:t>feature</a:t>
            </a:r>
            <a:r>
              <a:rPr sz="2100" spc="4" dirty="0">
                <a:latin typeface="Calibri"/>
                <a:cs typeface="Calibri"/>
              </a:rPr>
              <a:t> </a:t>
            </a:r>
            <a:r>
              <a:rPr sz="2100" spc="-8" dirty="0">
                <a:latin typeface="Calibri"/>
                <a:cs typeface="Calibri"/>
              </a:rPr>
              <a:t>maps.</a:t>
            </a:r>
            <a:endParaRPr sz="2100">
              <a:latin typeface="Calibri"/>
              <a:cs typeface="Calibri"/>
            </a:endParaRPr>
          </a:p>
          <a:p>
            <a:pPr>
              <a:spcBef>
                <a:spcPts val="41"/>
              </a:spcBef>
              <a:buFont typeface="Arial MT"/>
              <a:buChar char="•"/>
            </a:pPr>
            <a:endParaRPr sz="2850">
              <a:latin typeface="Calibri"/>
              <a:cs typeface="Calibri"/>
            </a:endParaRPr>
          </a:p>
          <a:p>
            <a:pPr marL="180975" indent="-171450">
              <a:buFont typeface="Arial MT"/>
              <a:buChar char="•"/>
              <a:tabLst>
                <a:tab pos="180975" algn="l"/>
              </a:tabLst>
            </a:pPr>
            <a:r>
              <a:rPr sz="2100" spc="-15" dirty="0">
                <a:latin typeface="Calibri"/>
                <a:cs typeface="Calibri"/>
              </a:rPr>
              <a:t>Makes</a:t>
            </a:r>
            <a:r>
              <a:rPr sz="2100" spc="8" dirty="0">
                <a:latin typeface="Calibri"/>
                <a:cs typeface="Calibri"/>
              </a:rPr>
              <a:t> </a:t>
            </a:r>
            <a:r>
              <a:rPr sz="2100" spc="-8" dirty="0">
                <a:latin typeface="Calibri"/>
                <a:cs typeface="Calibri"/>
              </a:rPr>
              <a:t>predictions</a:t>
            </a:r>
            <a:r>
              <a:rPr sz="2100" spc="23" dirty="0">
                <a:latin typeface="Calibri"/>
                <a:cs typeface="Calibri"/>
              </a:rPr>
              <a:t> </a:t>
            </a:r>
            <a:r>
              <a:rPr sz="2100" spc="-8" dirty="0">
                <a:latin typeface="Calibri"/>
                <a:cs typeface="Calibri"/>
              </a:rPr>
              <a:t>using</a:t>
            </a:r>
            <a:r>
              <a:rPr sz="2100" spc="19" dirty="0">
                <a:latin typeface="Calibri"/>
                <a:cs typeface="Calibri"/>
              </a:rPr>
              <a:t> </a:t>
            </a:r>
            <a:r>
              <a:rPr sz="2100" spc="-19" dirty="0">
                <a:latin typeface="Calibri"/>
                <a:cs typeface="Calibri"/>
              </a:rPr>
              <a:t>feature</a:t>
            </a:r>
            <a:r>
              <a:rPr sz="2100" dirty="0">
                <a:latin typeface="Calibri"/>
                <a:cs typeface="Calibri"/>
              </a:rPr>
              <a:t> </a:t>
            </a:r>
            <a:r>
              <a:rPr sz="2100" spc="-4" dirty="0">
                <a:latin typeface="Calibri"/>
                <a:cs typeface="Calibri"/>
              </a:rPr>
              <a:t>maps</a:t>
            </a:r>
            <a:r>
              <a:rPr sz="2100" spc="15" dirty="0">
                <a:latin typeface="Calibri"/>
                <a:cs typeface="Calibri"/>
              </a:rPr>
              <a:t> </a:t>
            </a:r>
            <a:r>
              <a:rPr sz="2100" spc="-4" dirty="0">
                <a:latin typeface="Calibri"/>
                <a:cs typeface="Calibri"/>
              </a:rPr>
              <a:t>of</a:t>
            </a:r>
            <a:r>
              <a:rPr sz="2100" dirty="0">
                <a:latin typeface="Calibri"/>
                <a:cs typeface="Calibri"/>
              </a:rPr>
              <a:t> </a:t>
            </a:r>
            <a:r>
              <a:rPr sz="2100" spc="-19" dirty="0">
                <a:latin typeface="Calibri"/>
                <a:cs typeface="Calibri"/>
              </a:rPr>
              <a:t>different</a:t>
            </a:r>
            <a:r>
              <a:rPr sz="2100" spc="8" dirty="0">
                <a:latin typeface="Calibri"/>
                <a:cs typeface="Calibri"/>
              </a:rPr>
              <a:t> </a:t>
            </a:r>
            <a:r>
              <a:rPr sz="2100" spc="-8" dirty="0">
                <a:latin typeface="Calibri"/>
                <a:cs typeface="Calibri"/>
              </a:rPr>
              <a:t>scales</a:t>
            </a:r>
            <a:endParaRPr sz="2100">
              <a:latin typeface="Calibri"/>
              <a:cs typeface="Calibri"/>
            </a:endParaRPr>
          </a:p>
        </p:txBody>
      </p:sp>
      <p:sp>
        <p:nvSpPr>
          <p:cNvPr id="8" name="Title 1">
            <a:extLst>
              <a:ext uri="{FF2B5EF4-FFF2-40B4-BE49-F238E27FC236}">
                <a16:creationId xmlns:a16="http://schemas.microsoft.com/office/drawing/2014/main" id="{5C3D891B-2C0D-D497-6861-FCD38A45322B}"/>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9" name="Picture 2" descr="E:\NIET\Project\xLogo11.png.pagespeed.ic.pydHLuCQEZ.png">
            <a:extLst>
              <a:ext uri="{FF2B5EF4-FFF2-40B4-BE49-F238E27FC236}">
                <a16:creationId xmlns:a16="http://schemas.microsoft.com/office/drawing/2014/main" id="{51D49870-930A-2BC9-778B-A478DC2CBF39}"/>
              </a:ext>
            </a:extLst>
          </p:cNvPr>
          <p:cNvPicPr>
            <a:picLocks noChangeAspect="1" noChangeArrowheads="1"/>
          </p:cNvPicPr>
          <p:nvPr/>
        </p:nvPicPr>
        <p:blipFill>
          <a:blip r:embed="rId5"/>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173199735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7768" y="957834"/>
            <a:ext cx="3214688" cy="921830"/>
          </a:xfrm>
          <a:prstGeom prst="rect">
            <a:avLst/>
          </a:prstGeom>
        </p:spPr>
      </p:pic>
      <p:sp>
        <p:nvSpPr>
          <p:cNvPr id="3" name="object 3"/>
          <p:cNvSpPr txBox="1">
            <a:spLocks noGrp="1"/>
          </p:cNvSpPr>
          <p:nvPr>
            <p:ph type="title"/>
          </p:nvPr>
        </p:nvSpPr>
        <p:spPr>
          <a:xfrm>
            <a:off x="687705" y="1057107"/>
            <a:ext cx="2605564" cy="517449"/>
          </a:xfrm>
          <a:prstGeom prst="rect">
            <a:avLst/>
          </a:prstGeom>
        </p:spPr>
        <p:txBody>
          <a:bodyPr vert="horz" wrap="square" lIns="0" tIns="9525" rIns="0" bIns="0" rtlCol="0" anchor="ctr">
            <a:spAutoFit/>
          </a:bodyPr>
          <a:lstStyle/>
          <a:p>
            <a:pPr marL="9525">
              <a:lnSpc>
                <a:spcPct val="100000"/>
              </a:lnSpc>
              <a:spcBef>
                <a:spcPts val="75"/>
              </a:spcBef>
            </a:pPr>
            <a:r>
              <a:rPr spc="-11" dirty="0">
                <a:solidFill>
                  <a:srgbClr val="000000"/>
                </a:solidFill>
              </a:rPr>
              <a:t>SSD</a:t>
            </a:r>
            <a:r>
              <a:rPr spc="-127" dirty="0">
                <a:solidFill>
                  <a:srgbClr val="000000"/>
                </a:solidFill>
              </a:rPr>
              <a:t> </a:t>
            </a:r>
            <a:r>
              <a:rPr spc="-41" dirty="0">
                <a:solidFill>
                  <a:srgbClr val="000000"/>
                </a:solidFill>
              </a:rPr>
              <a:t>Framework</a:t>
            </a:r>
            <a:endParaRPr/>
          </a:p>
        </p:txBody>
      </p:sp>
      <p:sp>
        <p:nvSpPr>
          <p:cNvPr id="4" name="object 4"/>
          <p:cNvSpPr txBox="1"/>
          <p:nvPr/>
        </p:nvSpPr>
        <p:spPr>
          <a:xfrm>
            <a:off x="687705" y="1927193"/>
            <a:ext cx="7573804" cy="2762295"/>
          </a:xfrm>
          <a:prstGeom prst="rect">
            <a:avLst/>
          </a:prstGeom>
        </p:spPr>
        <p:txBody>
          <a:bodyPr vert="horz" wrap="square" lIns="0" tIns="45720" rIns="0" bIns="0" rtlCol="0">
            <a:spAutoFit/>
          </a:bodyPr>
          <a:lstStyle/>
          <a:p>
            <a:pPr marL="180975" marR="519589" indent="-171450">
              <a:lnSpc>
                <a:spcPts val="2265"/>
              </a:lnSpc>
              <a:spcBef>
                <a:spcPts val="360"/>
              </a:spcBef>
              <a:buFont typeface="Arial MT"/>
              <a:buChar char="•"/>
              <a:tabLst>
                <a:tab pos="180975" algn="l"/>
              </a:tabLst>
            </a:pPr>
            <a:r>
              <a:rPr sz="2100" spc="-8" dirty="0">
                <a:latin typeface="Calibri"/>
                <a:cs typeface="Calibri"/>
              </a:rPr>
              <a:t>SSD</a:t>
            </a:r>
            <a:r>
              <a:rPr sz="2100" spc="8" dirty="0">
                <a:latin typeface="Calibri"/>
                <a:cs typeface="Calibri"/>
              </a:rPr>
              <a:t> </a:t>
            </a:r>
            <a:r>
              <a:rPr sz="2100" spc="-8" dirty="0">
                <a:latin typeface="Calibri"/>
                <a:cs typeface="Calibri"/>
              </a:rPr>
              <a:t>only</a:t>
            </a:r>
            <a:r>
              <a:rPr sz="2100" spc="11" dirty="0">
                <a:latin typeface="Calibri"/>
                <a:cs typeface="Calibri"/>
              </a:rPr>
              <a:t> </a:t>
            </a:r>
            <a:r>
              <a:rPr sz="2100" spc="-8" dirty="0">
                <a:latin typeface="Calibri"/>
                <a:cs typeface="Calibri"/>
              </a:rPr>
              <a:t>needs</a:t>
            </a:r>
            <a:r>
              <a:rPr sz="2100" spc="19" dirty="0">
                <a:latin typeface="Calibri"/>
                <a:cs typeface="Calibri"/>
              </a:rPr>
              <a:t> </a:t>
            </a:r>
            <a:r>
              <a:rPr sz="2100" spc="-4" dirty="0">
                <a:latin typeface="Calibri"/>
                <a:cs typeface="Calibri"/>
              </a:rPr>
              <a:t>an</a:t>
            </a:r>
            <a:r>
              <a:rPr sz="2100" spc="4" dirty="0">
                <a:latin typeface="Calibri"/>
                <a:cs typeface="Calibri"/>
              </a:rPr>
              <a:t> </a:t>
            </a:r>
            <a:r>
              <a:rPr sz="2100" spc="-8" dirty="0">
                <a:latin typeface="Calibri"/>
                <a:cs typeface="Calibri"/>
              </a:rPr>
              <a:t>input</a:t>
            </a:r>
            <a:r>
              <a:rPr sz="2100" spc="26" dirty="0">
                <a:latin typeface="Calibri"/>
                <a:cs typeface="Calibri"/>
              </a:rPr>
              <a:t> </a:t>
            </a:r>
            <a:r>
              <a:rPr sz="2100" spc="-8" dirty="0">
                <a:latin typeface="Calibri"/>
                <a:cs typeface="Calibri"/>
              </a:rPr>
              <a:t>image</a:t>
            </a:r>
            <a:r>
              <a:rPr sz="2100" dirty="0">
                <a:latin typeface="Calibri"/>
                <a:cs typeface="Calibri"/>
              </a:rPr>
              <a:t> </a:t>
            </a:r>
            <a:r>
              <a:rPr sz="2100" spc="-4" dirty="0">
                <a:latin typeface="Calibri"/>
                <a:cs typeface="Calibri"/>
              </a:rPr>
              <a:t>and</a:t>
            </a:r>
            <a:r>
              <a:rPr sz="2100" spc="8" dirty="0">
                <a:latin typeface="Calibri"/>
                <a:cs typeface="Calibri"/>
              </a:rPr>
              <a:t> </a:t>
            </a:r>
            <a:r>
              <a:rPr sz="2100" spc="-11" dirty="0">
                <a:latin typeface="Calibri"/>
                <a:cs typeface="Calibri"/>
              </a:rPr>
              <a:t>ground</a:t>
            </a:r>
            <a:r>
              <a:rPr sz="2100" spc="26" dirty="0">
                <a:latin typeface="Calibri"/>
                <a:cs typeface="Calibri"/>
              </a:rPr>
              <a:t> </a:t>
            </a:r>
            <a:r>
              <a:rPr sz="2100" spc="-4" dirty="0">
                <a:latin typeface="Calibri"/>
                <a:cs typeface="Calibri"/>
              </a:rPr>
              <a:t>truth</a:t>
            </a:r>
            <a:r>
              <a:rPr sz="2100" spc="15" dirty="0">
                <a:latin typeface="Calibri"/>
                <a:cs typeface="Calibri"/>
              </a:rPr>
              <a:t> </a:t>
            </a:r>
            <a:r>
              <a:rPr sz="2100" spc="-23" dirty="0">
                <a:latin typeface="Calibri"/>
                <a:cs typeface="Calibri"/>
              </a:rPr>
              <a:t>boxes</a:t>
            </a:r>
            <a:r>
              <a:rPr sz="2100" spc="23" dirty="0">
                <a:latin typeface="Calibri"/>
                <a:cs typeface="Calibri"/>
              </a:rPr>
              <a:t> </a:t>
            </a:r>
            <a:r>
              <a:rPr sz="2100" spc="-19" dirty="0">
                <a:latin typeface="Calibri"/>
                <a:cs typeface="Calibri"/>
              </a:rPr>
              <a:t>for</a:t>
            </a:r>
            <a:r>
              <a:rPr sz="2100" dirty="0">
                <a:latin typeface="Calibri"/>
                <a:cs typeface="Calibri"/>
              </a:rPr>
              <a:t> each </a:t>
            </a:r>
            <a:r>
              <a:rPr sz="2100" spc="-465" dirty="0">
                <a:latin typeface="Calibri"/>
                <a:cs typeface="Calibri"/>
              </a:rPr>
              <a:t> </a:t>
            </a:r>
            <a:r>
              <a:rPr sz="2100" spc="-4" dirty="0">
                <a:latin typeface="Calibri"/>
                <a:cs typeface="Calibri"/>
              </a:rPr>
              <a:t>object</a:t>
            </a:r>
            <a:r>
              <a:rPr sz="2100" spc="8" dirty="0">
                <a:latin typeface="Calibri"/>
                <a:cs typeface="Calibri"/>
              </a:rPr>
              <a:t> </a:t>
            </a:r>
            <a:r>
              <a:rPr sz="2100" spc="-8" dirty="0">
                <a:latin typeface="Calibri"/>
                <a:cs typeface="Calibri"/>
              </a:rPr>
              <a:t>during</a:t>
            </a:r>
            <a:r>
              <a:rPr sz="2100" spc="26" dirty="0">
                <a:latin typeface="Calibri"/>
                <a:cs typeface="Calibri"/>
              </a:rPr>
              <a:t> </a:t>
            </a:r>
            <a:r>
              <a:rPr sz="2100" spc="-11" dirty="0">
                <a:latin typeface="Calibri"/>
                <a:cs typeface="Calibri"/>
              </a:rPr>
              <a:t>training.</a:t>
            </a:r>
            <a:endParaRPr sz="2100">
              <a:latin typeface="Calibri"/>
              <a:cs typeface="Calibri"/>
            </a:endParaRPr>
          </a:p>
          <a:p>
            <a:pPr>
              <a:spcBef>
                <a:spcPts val="23"/>
              </a:spcBef>
              <a:buFont typeface="Arial MT"/>
              <a:buChar char="•"/>
            </a:pPr>
            <a:endParaRPr sz="3075">
              <a:latin typeface="Calibri"/>
              <a:cs typeface="Calibri"/>
            </a:endParaRPr>
          </a:p>
          <a:p>
            <a:pPr marL="180975" marR="3810" indent="-171450">
              <a:lnSpc>
                <a:spcPts val="2265"/>
              </a:lnSpc>
              <a:buFont typeface="Arial MT"/>
              <a:buChar char="•"/>
              <a:tabLst>
                <a:tab pos="180975" algn="l"/>
              </a:tabLst>
            </a:pPr>
            <a:r>
              <a:rPr sz="2100" spc="-11" dirty="0">
                <a:latin typeface="Calibri"/>
                <a:cs typeface="Calibri"/>
              </a:rPr>
              <a:t>Through</a:t>
            </a:r>
            <a:r>
              <a:rPr sz="2100" spc="23" dirty="0">
                <a:latin typeface="Calibri"/>
                <a:cs typeface="Calibri"/>
              </a:rPr>
              <a:t> </a:t>
            </a:r>
            <a:r>
              <a:rPr sz="2100" spc="-8" dirty="0">
                <a:latin typeface="Calibri"/>
                <a:cs typeface="Calibri"/>
              </a:rPr>
              <a:t>CNN</a:t>
            </a:r>
            <a:r>
              <a:rPr sz="2100" spc="11" dirty="0">
                <a:latin typeface="Calibri"/>
                <a:cs typeface="Calibri"/>
              </a:rPr>
              <a:t> </a:t>
            </a:r>
            <a:r>
              <a:rPr sz="2100" spc="-4" dirty="0">
                <a:latin typeface="Calibri"/>
                <a:cs typeface="Calibri"/>
              </a:rPr>
              <a:t>a</a:t>
            </a:r>
            <a:r>
              <a:rPr sz="2100" spc="8" dirty="0">
                <a:latin typeface="Calibri"/>
                <a:cs typeface="Calibri"/>
              </a:rPr>
              <a:t> </a:t>
            </a:r>
            <a:r>
              <a:rPr sz="2100" spc="-8" dirty="0">
                <a:latin typeface="Calibri"/>
                <a:cs typeface="Calibri"/>
              </a:rPr>
              <a:t>small</a:t>
            </a:r>
            <a:r>
              <a:rPr sz="2100" spc="4" dirty="0">
                <a:latin typeface="Calibri"/>
                <a:cs typeface="Calibri"/>
              </a:rPr>
              <a:t> </a:t>
            </a:r>
            <a:r>
              <a:rPr sz="2100" spc="-4" dirty="0">
                <a:latin typeface="Calibri"/>
                <a:cs typeface="Calibri"/>
              </a:rPr>
              <a:t>set</a:t>
            </a:r>
            <a:r>
              <a:rPr sz="2100" spc="8" dirty="0">
                <a:latin typeface="Calibri"/>
                <a:cs typeface="Calibri"/>
              </a:rPr>
              <a:t> </a:t>
            </a:r>
            <a:r>
              <a:rPr sz="2100" spc="-4" dirty="0">
                <a:latin typeface="Calibri"/>
                <a:cs typeface="Calibri"/>
              </a:rPr>
              <a:t>of</a:t>
            </a:r>
            <a:r>
              <a:rPr sz="2100" spc="8" dirty="0">
                <a:latin typeface="Calibri"/>
                <a:cs typeface="Calibri"/>
              </a:rPr>
              <a:t> </a:t>
            </a:r>
            <a:r>
              <a:rPr sz="2100" spc="-15" dirty="0">
                <a:latin typeface="Calibri"/>
                <a:cs typeface="Calibri"/>
              </a:rPr>
              <a:t>default</a:t>
            </a:r>
            <a:r>
              <a:rPr sz="2100" spc="19" dirty="0">
                <a:latin typeface="Calibri"/>
                <a:cs typeface="Calibri"/>
              </a:rPr>
              <a:t> </a:t>
            </a:r>
            <a:r>
              <a:rPr sz="2100" spc="-26" dirty="0">
                <a:latin typeface="Calibri"/>
                <a:cs typeface="Calibri"/>
              </a:rPr>
              <a:t>boxes</a:t>
            </a:r>
            <a:r>
              <a:rPr sz="2100" spc="11" dirty="0">
                <a:latin typeface="Calibri"/>
                <a:cs typeface="Calibri"/>
              </a:rPr>
              <a:t> </a:t>
            </a:r>
            <a:r>
              <a:rPr sz="2100" spc="-4" dirty="0">
                <a:latin typeface="Calibri"/>
                <a:cs typeface="Calibri"/>
              </a:rPr>
              <a:t>of</a:t>
            </a:r>
            <a:r>
              <a:rPr sz="2100" dirty="0">
                <a:latin typeface="Calibri"/>
                <a:cs typeface="Calibri"/>
              </a:rPr>
              <a:t> </a:t>
            </a:r>
            <a:r>
              <a:rPr sz="2100" spc="-19" dirty="0">
                <a:latin typeface="Calibri"/>
                <a:cs typeface="Calibri"/>
              </a:rPr>
              <a:t>different</a:t>
            </a:r>
            <a:r>
              <a:rPr sz="2100" spc="11" dirty="0">
                <a:latin typeface="Calibri"/>
                <a:cs typeface="Calibri"/>
              </a:rPr>
              <a:t> </a:t>
            </a:r>
            <a:r>
              <a:rPr sz="2100" spc="-4" dirty="0">
                <a:latin typeface="Calibri"/>
                <a:cs typeface="Calibri"/>
              </a:rPr>
              <a:t>aspect</a:t>
            </a:r>
            <a:r>
              <a:rPr sz="2100" spc="19" dirty="0">
                <a:latin typeface="Calibri"/>
                <a:cs typeface="Calibri"/>
              </a:rPr>
              <a:t> </a:t>
            </a:r>
            <a:r>
              <a:rPr sz="2100" spc="-15" dirty="0">
                <a:latin typeface="Calibri"/>
                <a:cs typeface="Calibri"/>
              </a:rPr>
              <a:t>ratios</a:t>
            </a:r>
            <a:r>
              <a:rPr sz="2100" spc="4" dirty="0">
                <a:latin typeface="Calibri"/>
                <a:cs typeface="Calibri"/>
              </a:rPr>
              <a:t> </a:t>
            </a:r>
            <a:r>
              <a:rPr sz="2100" spc="-4" dirty="0">
                <a:latin typeface="Calibri"/>
                <a:cs typeface="Calibri"/>
              </a:rPr>
              <a:t>is </a:t>
            </a:r>
            <a:r>
              <a:rPr sz="2100" spc="-465" dirty="0">
                <a:latin typeface="Calibri"/>
                <a:cs typeface="Calibri"/>
              </a:rPr>
              <a:t> </a:t>
            </a:r>
            <a:r>
              <a:rPr sz="2100" spc="-11" dirty="0">
                <a:latin typeface="Calibri"/>
                <a:cs typeface="Calibri"/>
              </a:rPr>
              <a:t>evaluated</a:t>
            </a:r>
            <a:r>
              <a:rPr sz="2100" spc="-4" dirty="0">
                <a:latin typeface="Calibri"/>
                <a:cs typeface="Calibri"/>
              </a:rPr>
              <a:t> </a:t>
            </a:r>
            <a:r>
              <a:rPr sz="2100" spc="-15" dirty="0">
                <a:latin typeface="Calibri"/>
                <a:cs typeface="Calibri"/>
              </a:rPr>
              <a:t>at</a:t>
            </a:r>
            <a:r>
              <a:rPr sz="2100" spc="-4" dirty="0">
                <a:latin typeface="Calibri"/>
                <a:cs typeface="Calibri"/>
              </a:rPr>
              <a:t> each </a:t>
            </a:r>
            <a:r>
              <a:rPr sz="2100" spc="-8" dirty="0">
                <a:latin typeface="Calibri"/>
                <a:cs typeface="Calibri"/>
              </a:rPr>
              <a:t>location</a:t>
            </a:r>
            <a:endParaRPr sz="2100">
              <a:latin typeface="Calibri"/>
              <a:cs typeface="Calibri"/>
            </a:endParaRPr>
          </a:p>
          <a:p>
            <a:pPr>
              <a:spcBef>
                <a:spcPts val="26"/>
              </a:spcBef>
              <a:buFont typeface="Arial MT"/>
              <a:buChar char="•"/>
            </a:pPr>
            <a:endParaRPr sz="3075">
              <a:latin typeface="Calibri"/>
              <a:cs typeface="Calibri"/>
            </a:endParaRPr>
          </a:p>
          <a:p>
            <a:pPr marL="180975" marR="110014" indent="-171450">
              <a:lnSpc>
                <a:spcPts val="2265"/>
              </a:lnSpc>
              <a:buFont typeface="Arial MT"/>
              <a:buChar char="•"/>
              <a:tabLst>
                <a:tab pos="180975" algn="l"/>
                <a:tab pos="1578293" algn="l"/>
              </a:tabLst>
            </a:pPr>
            <a:r>
              <a:rPr sz="2100" spc="-8" dirty="0">
                <a:latin typeface="Calibri"/>
                <a:cs typeface="Calibri"/>
              </a:rPr>
              <a:t>This</a:t>
            </a:r>
            <a:r>
              <a:rPr sz="2100" spc="8" dirty="0">
                <a:latin typeface="Calibri"/>
                <a:cs typeface="Calibri"/>
              </a:rPr>
              <a:t> </a:t>
            </a:r>
            <a:r>
              <a:rPr sz="2100" spc="-4" dirty="0">
                <a:latin typeface="Calibri"/>
                <a:cs typeface="Calibri"/>
              </a:rPr>
              <a:t>is</a:t>
            </a:r>
            <a:r>
              <a:rPr sz="2100" spc="8" dirty="0">
                <a:latin typeface="Calibri"/>
                <a:cs typeface="Calibri"/>
              </a:rPr>
              <a:t> </a:t>
            </a:r>
            <a:r>
              <a:rPr sz="2100" spc="-4" dirty="0">
                <a:latin typeface="Calibri"/>
                <a:cs typeface="Calibri"/>
              </a:rPr>
              <a:t>done	in</a:t>
            </a:r>
            <a:r>
              <a:rPr sz="2100" spc="11" dirty="0">
                <a:latin typeface="Calibri"/>
                <a:cs typeface="Calibri"/>
              </a:rPr>
              <a:t> </a:t>
            </a:r>
            <a:r>
              <a:rPr sz="2100" spc="-15" dirty="0">
                <a:latin typeface="Calibri"/>
                <a:cs typeface="Calibri"/>
              </a:rPr>
              <a:t>several</a:t>
            </a:r>
            <a:r>
              <a:rPr sz="2100" spc="-4" dirty="0">
                <a:latin typeface="Calibri"/>
                <a:cs typeface="Calibri"/>
              </a:rPr>
              <a:t> </a:t>
            </a:r>
            <a:r>
              <a:rPr sz="2100" spc="-19" dirty="0">
                <a:latin typeface="Calibri"/>
                <a:cs typeface="Calibri"/>
              </a:rPr>
              <a:t>feature</a:t>
            </a:r>
            <a:r>
              <a:rPr sz="2100" spc="4" dirty="0">
                <a:latin typeface="Calibri"/>
                <a:cs typeface="Calibri"/>
              </a:rPr>
              <a:t> </a:t>
            </a:r>
            <a:r>
              <a:rPr sz="2100" spc="-4" dirty="0">
                <a:latin typeface="Calibri"/>
                <a:cs typeface="Calibri"/>
              </a:rPr>
              <a:t>maps</a:t>
            </a:r>
            <a:r>
              <a:rPr sz="2100" spc="8" dirty="0">
                <a:latin typeface="Calibri"/>
                <a:cs typeface="Calibri"/>
              </a:rPr>
              <a:t> </a:t>
            </a:r>
            <a:r>
              <a:rPr sz="2100" spc="-4" dirty="0">
                <a:latin typeface="Calibri"/>
                <a:cs typeface="Calibri"/>
              </a:rPr>
              <a:t>with</a:t>
            </a:r>
            <a:r>
              <a:rPr sz="2100" spc="11" dirty="0">
                <a:latin typeface="Calibri"/>
                <a:cs typeface="Calibri"/>
              </a:rPr>
              <a:t> </a:t>
            </a:r>
            <a:r>
              <a:rPr sz="2100" spc="-19" dirty="0">
                <a:latin typeface="Calibri"/>
                <a:cs typeface="Calibri"/>
              </a:rPr>
              <a:t>different</a:t>
            </a:r>
            <a:r>
              <a:rPr sz="2100" spc="8" dirty="0">
                <a:latin typeface="Calibri"/>
                <a:cs typeface="Calibri"/>
              </a:rPr>
              <a:t> </a:t>
            </a:r>
            <a:r>
              <a:rPr sz="2100" spc="-8" dirty="0">
                <a:latin typeface="Calibri"/>
                <a:cs typeface="Calibri"/>
              </a:rPr>
              <a:t>scales</a:t>
            </a:r>
            <a:r>
              <a:rPr sz="2100" spc="11" dirty="0">
                <a:latin typeface="Calibri"/>
                <a:cs typeface="Calibri"/>
              </a:rPr>
              <a:t> </a:t>
            </a:r>
            <a:r>
              <a:rPr sz="2100" spc="-4" dirty="0">
                <a:latin typeface="Calibri"/>
                <a:cs typeface="Calibri"/>
              </a:rPr>
              <a:t>(e.g.</a:t>
            </a:r>
            <a:r>
              <a:rPr sz="2100" spc="8" dirty="0">
                <a:latin typeface="Calibri"/>
                <a:cs typeface="Calibri"/>
              </a:rPr>
              <a:t> </a:t>
            </a:r>
            <a:r>
              <a:rPr sz="2100" spc="-4" dirty="0">
                <a:latin typeface="Calibri"/>
                <a:cs typeface="Calibri"/>
              </a:rPr>
              <a:t>8</a:t>
            </a:r>
            <a:r>
              <a:rPr sz="2100" spc="11" dirty="0">
                <a:latin typeface="Calibri"/>
                <a:cs typeface="Calibri"/>
              </a:rPr>
              <a:t> </a:t>
            </a:r>
            <a:r>
              <a:rPr sz="2100" spc="-4" dirty="0">
                <a:latin typeface="Calibri"/>
                <a:cs typeface="Calibri"/>
              </a:rPr>
              <a:t>X</a:t>
            </a:r>
            <a:r>
              <a:rPr sz="2100" dirty="0">
                <a:latin typeface="Calibri"/>
                <a:cs typeface="Calibri"/>
              </a:rPr>
              <a:t> </a:t>
            </a:r>
            <a:r>
              <a:rPr sz="2100" spc="-4" dirty="0">
                <a:latin typeface="Calibri"/>
                <a:cs typeface="Calibri"/>
              </a:rPr>
              <a:t>8 </a:t>
            </a:r>
            <a:r>
              <a:rPr sz="2100" spc="-465" dirty="0">
                <a:latin typeface="Calibri"/>
                <a:cs typeface="Calibri"/>
              </a:rPr>
              <a:t> </a:t>
            </a:r>
            <a:r>
              <a:rPr sz="2100" spc="-4" dirty="0">
                <a:latin typeface="Calibri"/>
                <a:cs typeface="Calibri"/>
              </a:rPr>
              <a:t>and</a:t>
            </a:r>
            <a:r>
              <a:rPr sz="2100" spc="8" dirty="0">
                <a:latin typeface="Calibri"/>
                <a:cs typeface="Calibri"/>
              </a:rPr>
              <a:t> </a:t>
            </a:r>
            <a:r>
              <a:rPr sz="2100" spc="-4" dirty="0">
                <a:latin typeface="Calibri"/>
                <a:cs typeface="Calibri"/>
              </a:rPr>
              <a:t>4</a:t>
            </a:r>
            <a:r>
              <a:rPr sz="2100" spc="8" dirty="0">
                <a:latin typeface="Calibri"/>
                <a:cs typeface="Calibri"/>
              </a:rPr>
              <a:t> </a:t>
            </a:r>
            <a:r>
              <a:rPr sz="2100" spc="-4" dirty="0">
                <a:latin typeface="Calibri"/>
                <a:cs typeface="Calibri"/>
              </a:rPr>
              <a:t>X </a:t>
            </a:r>
            <a:r>
              <a:rPr sz="2100" dirty="0">
                <a:latin typeface="Calibri"/>
                <a:cs typeface="Calibri"/>
              </a:rPr>
              <a:t>4).</a:t>
            </a:r>
            <a:endParaRPr sz="2100">
              <a:latin typeface="Calibri"/>
              <a:cs typeface="Calibri"/>
            </a:endParaRPr>
          </a:p>
        </p:txBody>
      </p:sp>
      <p:sp>
        <p:nvSpPr>
          <p:cNvPr id="5" name="Title 1">
            <a:extLst>
              <a:ext uri="{FF2B5EF4-FFF2-40B4-BE49-F238E27FC236}">
                <a16:creationId xmlns:a16="http://schemas.microsoft.com/office/drawing/2014/main" id="{39AD2D58-9585-6198-34E8-279E21A9D0E4}"/>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6" name="Picture 2" descr="E:\NIET\Project\xLogo11.png.pagespeed.ic.pydHLuCQEZ.png">
            <a:extLst>
              <a:ext uri="{FF2B5EF4-FFF2-40B4-BE49-F238E27FC236}">
                <a16:creationId xmlns:a16="http://schemas.microsoft.com/office/drawing/2014/main" id="{C2F90808-A087-B675-15F9-6F78DAF8A0A9}"/>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185888557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7768" y="957834"/>
            <a:ext cx="3125534" cy="921830"/>
          </a:xfrm>
          <a:prstGeom prst="rect">
            <a:avLst/>
          </a:prstGeom>
        </p:spPr>
      </p:pic>
      <p:sp>
        <p:nvSpPr>
          <p:cNvPr id="3" name="object 3"/>
          <p:cNvSpPr txBox="1">
            <a:spLocks noGrp="1"/>
          </p:cNvSpPr>
          <p:nvPr>
            <p:ph type="title"/>
          </p:nvPr>
        </p:nvSpPr>
        <p:spPr>
          <a:xfrm>
            <a:off x="687705" y="1057107"/>
            <a:ext cx="2605564" cy="517449"/>
          </a:xfrm>
          <a:prstGeom prst="rect">
            <a:avLst/>
          </a:prstGeom>
        </p:spPr>
        <p:txBody>
          <a:bodyPr vert="horz" wrap="square" lIns="0" tIns="9525" rIns="0" bIns="0" rtlCol="0" anchor="ctr">
            <a:spAutoFit/>
          </a:bodyPr>
          <a:lstStyle/>
          <a:p>
            <a:pPr marL="9525">
              <a:lnSpc>
                <a:spcPct val="100000"/>
              </a:lnSpc>
              <a:spcBef>
                <a:spcPts val="75"/>
              </a:spcBef>
            </a:pPr>
            <a:r>
              <a:rPr spc="-11" dirty="0">
                <a:solidFill>
                  <a:srgbClr val="000000"/>
                </a:solidFill>
              </a:rPr>
              <a:t>SSD</a:t>
            </a:r>
            <a:r>
              <a:rPr spc="-127" dirty="0">
                <a:solidFill>
                  <a:srgbClr val="000000"/>
                </a:solidFill>
              </a:rPr>
              <a:t> </a:t>
            </a:r>
            <a:r>
              <a:rPr spc="-41" dirty="0">
                <a:solidFill>
                  <a:srgbClr val="000000"/>
                </a:solidFill>
              </a:rPr>
              <a:t>Framework</a:t>
            </a:r>
            <a:endParaRPr/>
          </a:p>
        </p:txBody>
      </p:sp>
      <p:sp>
        <p:nvSpPr>
          <p:cNvPr id="4" name="object 4"/>
          <p:cNvSpPr txBox="1"/>
          <p:nvPr/>
        </p:nvSpPr>
        <p:spPr>
          <a:xfrm>
            <a:off x="687705" y="2202370"/>
            <a:ext cx="7331869" cy="2762295"/>
          </a:xfrm>
          <a:prstGeom prst="rect">
            <a:avLst/>
          </a:prstGeom>
        </p:spPr>
        <p:txBody>
          <a:bodyPr vert="horz" wrap="square" lIns="0" tIns="45720" rIns="0" bIns="0" rtlCol="0">
            <a:spAutoFit/>
          </a:bodyPr>
          <a:lstStyle/>
          <a:p>
            <a:pPr marL="180975" marR="245745" indent="-171450">
              <a:lnSpc>
                <a:spcPts val="2265"/>
              </a:lnSpc>
              <a:spcBef>
                <a:spcPts val="360"/>
              </a:spcBef>
              <a:buFont typeface="Arial MT"/>
              <a:buChar char="•"/>
              <a:tabLst>
                <a:tab pos="180975" algn="l"/>
              </a:tabLst>
            </a:pPr>
            <a:r>
              <a:rPr sz="2100" spc="-15" dirty="0">
                <a:latin typeface="Calibri"/>
                <a:cs typeface="Calibri"/>
              </a:rPr>
              <a:t>For</a:t>
            </a:r>
            <a:r>
              <a:rPr sz="2100" spc="-4" dirty="0">
                <a:latin typeface="Calibri"/>
                <a:cs typeface="Calibri"/>
              </a:rPr>
              <a:t> </a:t>
            </a:r>
            <a:r>
              <a:rPr sz="2100" dirty="0">
                <a:latin typeface="Calibri"/>
                <a:cs typeface="Calibri"/>
              </a:rPr>
              <a:t>each</a:t>
            </a:r>
            <a:r>
              <a:rPr sz="2100" spc="-4" dirty="0">
                <a:latin typeface="Calibri"/>
                <a:cs typeface="Calibri"/>
              </a:rPr>
              <a:t> </a:t>
            </a:r>
            <a:r>
              <a:rPr sz="2100" spc="-11" dirty="0">
                <a:latin typeface="Calibri"/>
                <a:cs typeface="Calibri"/>
              </a:rPr>
              <a:t>default</a:t>
            </a:r>
            <a:r>
              <a:rPr sz="2100" spc="15" dirty="0">
                <a:latin typeface="Calibri"/>
                <a:cs typeface="Calibri"/>
              </a:rPr>
              <a:t> </a:t>
            </a:r>
            <a:r>
              <a:rPr sz="2100" spc="-15" dirty="0">
                <a:latin typeface="Calibri"/>
                <a:cs typeface="Calibri"/>
              </a:rPr>
              <a:t>box,</a:t>
            </a:r>
            <a:r>
              <a:rPr sz="2100" spc="15" dirty="0">
                <a:latin typeface="Calibri"/>
                <a:cs typeface="Calibri"/>
              </a:rPr>
              <a:t> </a:t>
            </a:r>
            <a:r>
              <a:rPr sz="2100" spc="-8" dirty="0">
                <a:latin typeface="Calibri"/>
                <a:cs typeface="Calibri"/>
              </a:rPr>
              <a:t>both</a:t>
            </a:r>
            <a:r>
              <a:rPr sz="2100" spc="15" dirty="0">
                <a:latin typeface="Calibri"/>
                <a:cs typeface="Calibri"/>
              </a:rPr>
              <a:t> </a:t>
            </a:r>
            <a:r>
              <a:rPr sz="2100" spc="-4" dirty="0">
                <a:latin typeface="Calibri"/>
                <a:cs typeface="Calibri"/>
              </a:rPr>
              <a:t>the</a:t>
            </a:r>
            <a:r>
              <a:rPr sz="2100" spc="8" dirty="0">
                <a:latin typeface="Calibri"/>
                <a:cs typeface="Calibri"/>
              </a:rPr>
              <a:t> </a:t>
            </a:r>
            <a:r>
              <a:rPr sz="2100" spc="-8" dirty="0">
                <a:latin typeface="Calibri"/>
                <a:cs typeface="Calibri"/>
              </a:rPr>
              <a:t>shape</a:t>
            </a:r>
            <a:r>
              <a:rPr sz="2100" spc="11" dirty="0">
                <a:latin typeface="Calibri"/>
                <a:cs typeface="Calibri"/>
              </a:rPr>
              <a:t> </a:t>
            </a:r>
            <a:r>
              <a:rPr sz="2100" spc="-11" dirty="0">
                <a:latin typeface="Calibri"/>
                <a:cs typeface="Calibri"/>
              </a:rPr>
              <a:t>offsets</a:t>
            </a:r>
            <a:r>
              <a:rPr sz="2100" spc="-4" dirty="0">
                <a:latin typeface="Calibri"/>
                <a:cs typeface="Calibri"/>
              </a:rPr>
              <a:t> and</a:t>
            </a:r>
            <a:r>
              <a:rPr sz="2100" spc="11" dirty="0">
                <a:latin typeface="Calibri"/>
                <a:cs typeface="Calibri"/>
              </a:rPr>
              <a:t> </a:t>
            </a:r>
            <a:r>
              <a:rPr sz="2100" spc="-4" dirty="0">
                <a:latin typeface="Calibri"/>
                <a:cs typeface="Calibri"/>
              </a:rPr>
              <a:t>the</a:t>
            </a:r>
            <a:r>
              <a:rPr sz="2100" spc="4" dirty="0">
                <a:latin typeface="Calibri"/>
                <a:cs typeface="Calibri"/>
              </a:rPr>
              <a:t> </a:t>
            </a:r>
            <a:r>
              <a:rPr sz="2100" spc="-8" dirty="0">
                <a:latin typeface="Calibri"/>
                <a:cs typeface="Calibri"/>
              </a:rPr>
              <a:t>confidence </a:t>
            </a:r>
            <a:r>
              <a:rPr sz="2100" spc="-465" dirty="0">
                <a:latin typeface="Calibri"/>
                <a:cs typeface="Calibri"/>
              </a:rPr>
              <a:t> </a:t>
            </a:r>
            <a:r>
              <a:rPr sz="2100" spc="-11" dirty="0">
                <a:latin typeface="Calibri"/>
                <a:cs typeface="Calibri"/>
              </a:rPr>
              <a:t>scores</a:t>
            </a:r>
            <a:r>
              <a:rPr sz="2100" spc="4" dirty="0">
                <a:latin typeface="Calibri"/>
                <a:cs typeface="Calibri"/>
              </a:rPr>
              <a:t> </a:t>
            </a:r>
            <a:r>
              <a:rPr sz="2100" spc="-19" dirty="0">
                <a:latin typeface="Calibri"/>
                <a:cs typeface="Calibri"/>
              </a:rPr>
              <a:t>for</a:t>
            </a:r>
            <a:r>
              <a:rPr sz="2100" spc="-4" dirty="0">
                <a:latin typeface="Calibri"/>
                <a:cs typeface="Calibri"/>
              </a:rPr>
              <a:t> all </a:t>
            </a:r>
            <a:r>
              <a:rPr sz="2100" spc="-8" dirty="0">
                <a:latin typeface="Calibri"/>
                <a:cs typeface="Calibri"/>
              </a:rPr>
              <a:t>object</a:t>
            </a:r>
            <a:r>
              <a:rPr sz="2100" spc="8" dirty="0">
                <a:latin typeface="Calibri"/>
                <a:cs typeface="Calibri"/>
              </a:rPr>
              <a:t> </a:t>
            </a:r>
            <a:r>
              <a:rPr sz="2100" spc="-11" dirty="0">
                <a:latin typeface="Calibri"/>
                <a:cs typeface="Calibri"/>
              </a:rPr>
              <a:t>categories </a:t>
            </a:r>
            <a:r>
              <a:rPr sz="2100" spc="-15" dirty="0">
                <a:latin typeface="Calibri"/>
                <a:cs typeface="Calibri"/>
              </a:rPr>
              <a:t>are</a:t>
            </a:r>
            <a:r>
              <a:rPr sz="2100" dirty="0">
                <a:latin typeface="Calibri"/>
                <a:cs typeface="Calibri"/>
              </a:rPr>
              <a:t> </a:t>
            </a:r>
            <a:r>
              <a:rPr sz="2100" spc="-8" dirty="0">
                <a:latin typeface="Calibri"/>
                <a:cs typeface="Calibri"/>
              </a:rPr>
              <a:t>predicted.</a:t>
            </a:r>
            <a:endParaRPr sz="2100">
              <a:latin typeface="Calibri"/>
              <a:cs typeface="Calibri"/>
            </a:endParaRPr>
          </a:p>
          <a:p>
            <a:pPr>
              <a:spcBef>
                <a:spcPts val="23"/>
              </a:spcBef>
              <a:buFont typeface="Arial MT"/>
              <a:buChar char="•"/>
            </a:pPr>
            <a:endParaRPr sz="3075">
              <a:latin typeface="Calibri"/>
              <a:cs typeface="Calibri"/>
            </a:endParaRPr>
          </a:p>
          <a:p>
            <a:pPr marL="180975" marR="3810" indent="-171450">
              <a:lnSpc>
                <a:spcPts val="2265"/>
              </a:lnSpc>
              <a:spcBef>
                <a:spcPts val="4"/>
              </a:spcBef>
              <a:buFont typeface="Arial MT"/>
              <a:buChar char="•"/>
              <a:tabLst>
                <a:tab pos="180975" algn="l"/>
              </a:tabLst>
            </a:pPr>
            <a:r>
              <a:rPr sz="2100" spc="-30" dirty="0">
                <a:latin typeface="Calibri"/>
                <a:cs typeface="Calibri"/>
              </a:rPr>
              <a:t>At</a:t>
            </a:r>
            <a:r>
              <a:rPr sz="2100" spc="8" dirty="0">
                <a:latin typeface="Calibri"/>
                <a:cs typeface="Calibri"/>
              </a:rPr>
              <a:t> </a:t>
            </a:r>
            <a:r>
              <a:rPr sz="2100" spc="-11" dirty="0">
                <a:latin typeface="Calibri"/>
                <a:cs typeface="Calibri"/>
              </a:rPr>
              <a:t>training</a:t>
            </a:r>
            <a:r>
              <a:rPr sz="2100" spc="11" dirty="0">
                <a:latin typeface="Calibri"/>
                <a:cs typeface="Calibri"/>
              </a:rPr>
              <a:t> </a:t>
            </a:r>
            <a:r>
              <a:rPr sz="2100" spc="-4" dirty="0">
                <a:latin typeface="Calibri"/>
                <a:cs typeface="Calibri"/>
              </a:rPr>
              <a:t>time,</a:t>
            </a:r>
            <a:r>
              <a:rPr sz="2100" dirty="0">
                <a:latin typeface="Calibri"/>
                <a:cs typeface="Calibri"/>
              </a:rPr>
              <a:t> </a:t>
            </a:r>
            <a:r>
              <a:rPr sz="2100" spc="-4" dirty="0">
                <a:latin typeface="Calibri"/>
                <a:cs typeface="Calibri"/>
              </a:rPr>
              <a:t>these</a:t>
            </a:r>
            <a:r>
              <a:rPr sz="2100" spc="15" dirty="0">
                <a:latin typeface="Calibri"/>
                <a:cs typeface="Calibri"/>
              </a:rPr>
              <a:t> </a:t>
            </a:r>
            <a:r>
              <a:rPr sz="2100" spc="-15" dirty="0">
                <a:latin typeface="Calibri"/>
                <a:cs typeface="Calibri"/>
              </a:rPr>
              <a:t>default</a:t>
            </a:r>
            <a:r>
              <a:rPr sz="2100" spc="19" dirty="0">
                <a:latin typeface="Calibri"/>
                <a:cs typeface="Calibri"/>
              </a:rPr>
              <a:t> </a:t>
            </a:r>
            <a:r>
              <a:rPr sz="2100" spc="-23" dirty="0">
                <a:latin typeface="Calibri"/>
                <a:cs typeface="Calibri"/>
              </a:rPr>
              <a:t>boxes</a:t>
            </a:r>
            <a:r>
              <a:rPr sz="2100" spc="15" dirty="0">
                <a:latin typeface="Calibri"/>
                <a:cs typeface="Calibri"/>
              </a:rPr>
              <a:t> </a:t>
            </a:r>
            <a:r>
              <a:rPr sz="2100" spc="-11" dirty="0">
                <a:latin typeface="Calibri"/>
                <a:cs typeface="Calibri"/>
              </a:rPr>
              <a:t>are</a:t>
            </a:r>
            <a:r>
              <a:rPr sz="2100" spc="4" dirty="0">
                <a:latin typeface="Calibri"/>
                <a:cs typeface="Calibri"/>
              </a:rPr>
              <a:t> </a:t>
            </a:r>
            <a:r>
              <a:rPr sz="2100" spc="-8" dirty="0">
                <a:latin typeface="Calibri"/>
                <a:cs typeface="Calibri"/>
              </a:rPr>
              <a:t>matched</a:t>
            </a:r>
            <a:r>
              <a:rPr sz="2100" spc="11" dirty="0">
                <a:latin typeface="Calibri"/>
                <a:cs typeface="Calibri"/>
              </a:rPr>
              <a:t> </a:t>
            </a:r>
            <a:r>
              <a:rPr sz="2100" spc="-4" dirty="0">
                <a:latin typeface="Calibri"/>
                <a:cs typeface="Calibri"/>
              </a:rPr>
              <a:t>with</a:t>
            </a:r>
            <a:r>
              <a:rPr sz="2100" spc="11" dirty="0">
                <a:latin typeface="Calibri"/>
                <a:cs typeface="Calibri"/>
              </a:rPr>
              <a:t> </a:t>
            </a:r>
            <a:r>
              <a:rPr sz="2100" spc="-4" dirty="0">
                <a:latin typeface="Calibri"/>
                <a:cs typeface="Calibri"/>
              </a:rPr>
              <a:t>the</a:t>
            </a:r>
            <a:r>
              <a:rPr sz="2100" spc="11" dirty="0">
                <a:latin typeface="Calibri"/>
                <a:cs typeface="Calibri"/>
              </a:rPr>
              <a:t> </a:t>
            </a:r>
            <a:r>
              <a:rPr sz="2100" spc="-11" dirty="0">
                <a:latin typeface="Calibri"/>
                <a:cs typeface="Calibri"/>
              </a:rPr>
              <a:t>ground </a:t>
            </a:r>
            <a:r>
              <a:rPr sz="2100" spc="-465" dirty="0">
                <a:latin typeface="Calibri"/>
                <a:cs typeface="Calibri"/>
              </a:rPr>
              <a:t> </a:t>
            </a:r>
            <a:r>
              <a:rPr sz="2100" spc="-4" dirty="0">
                <a:latin typeface="Calibri"/>
                <a:cs typeface="Calibri"/>
              </a:rPr>
              <a:t>truth</a:t>
            </a:r>
            <a:r>
              <a:rPr sz="2100" spc="8" dirty="0">
                <a:latin typeface="Calibri"/>
                <a:cs typeface="Calibri"/>
              </a:rPr>
              <a:t> </a:t>
            </a:r>
            <a:r>
              <a:rPr sz="2100" spc="-23" dirty="0">
                <a:latin typeface="Calibri"/>
                <a:cs typeface="Calibri"/>
              </a:rPr>
              <a:t>boxes.</a:t>
            </a:r>
            <a:endParaRPr sz="2100">
              <a:latin typeface="Calibri"/>
              <a:cs typeface="Calibri"/>
            </a:endParaRPr>
          </a:p>
          <a:p>
            <a:pPr>
              <a:spcBef>
                <a:spcPts val="23"/>
              </a:spcBef>
              <a:buFont typeface="Arial MT"/>
              <a:buChar char="•"/>
            </a:pPr>
            <a:endParaRPr sz="3075">
              <a:latin typeface="Calibri"/>
              <a:cs typeface="Calibri"/>
            </a:endParaRPr>
          </a:p>
          <a:p>
            <a:pPr marL="180975" marR="287655" indent="-171450">
              <a:lnSpc>
                <a:spcPts val="2265"/>
              </a:lnSpc>
              <a:buFont typeface="Arial MT"/>
              <a:buChar char="•"/>
              <a:tabLst>
                <a:tab pos="180975" algn="l"/>
              </a:tabLst>
            </a:pPr>
            <a:r>
              <a:rPr sz="2100" spc="-4" dirty="0">
                <a:latin typeface="Calibri"/>
                <a:cs typeface="Calibri"/>
              </a:rPr>
              <a:t>The model</a:t>
            </a:r>
            <a:r>
              <a:rPr sz="2100" dirty="0">
                <a:latin typeface="Calibri"/>
                <a:cs typeface="Calibri"/>
              </a:rPr>
              <a:t> </a:t>
            </a:r>
            <a:r>
              <a:rPr sz="2100" spc="-4" dirty="0">
                <a:latin typeface="Calibri"/>
                <a:cs typeface="Calibri"/>
              </a:rPr>
              <a:t>loss</a:t>
            </a:r>
            <a:r>
              <a:rPr sz="2100" spc="15" dirty="0">
                <a:latin typeface="Calibri"/>
                <a:cs typeface="Calibri"/>
              </a:rPr>
              <a:t> </a:t>
            </a:r>
            <a:r>
              <a:rPr sz="2100" spc="-4" dirty="0">
                <a:latin typeface="Calibri"/>
                <a:cs typeface="Calibri"/>
              </a:rPr>
              <a:t>is</a:t>
            </a:r>
            <a:r>
              <a:rPr sz="2100" dirty="0">
                <a:latin typeface="Calibri"/>
                <a:cs typeface="Calibri"/>
              </a:rPr>
              <a:t> </a:t>
            </a:r>
            <a:r>
              <a:rPr sz="2100" spc="-4" dirty="0">
                <a:latin typeface="Calibri"/>
                <a:cs typeface="Calibri"/>
              </a:rPr>
              <a:t>a</a:t>
            </a:r>
            <a:r>
              <a:rPr sz="2100" spc="11" dirty="0">
                <a:latin typeface="Calibri"/>
                <a:cs typeface="Calibri"/>
              </a:rPr>
              <a:t> </a:t>
            </a:r>
            <a:r>
              <a:rPr sz="2100" spc="-11" dirty="0">
                <a:latin typeface="Calibri"/>
                <a:cs typeface="Calibri"/>
              </a:rPr>
              <a:t>weighted</a:t>
            </a:r>
            <a:r>
              <a:rPr sz="2100" dirty="0">
                <a:latin typeface="Calibri"/>
                <a:cs typeface="Calibri"/>
              </a:rPr>
              <a:t> </a:t>
            </a:r>
            <a:r>
              <a:rPr sz="2100" spc="-8" dirty="0">
                <a:latin typeface="Calibri"/>
                <a:cs typeface="Calibri"/>
              </a:rPr>
              <a:t>sum</a:t>
            </a:r>
            <a:r>
              <a:rPr sz="2100" spc="19" dirty="0">
                <a:latin typeface="Calibri"/>
                <a:cs typeface="Calibri"/>
              </a:rPr>
              <a:t> </a:t>
            </a:r>
            <a:r>
              <a:rPr sz="2100" spc="-8" dirty="0">
                <a:latin typeface="Calibri"/>
                <a:cs typeface="Calibri"/>
              </a:rPr>
              <a:t>between</a:t>
            </a:r>
            <a:r>
              <a:rPr sz="2100" spc="11" dirty="0">
                <a:latin typeface="Calibri"/>
                <a:cs typeface="Calibri"/>
              </a:rPr>
              <a:t> </a:t>
            </a:r>
            <a:r>
              <a:rPr sz="2100" spc="-8" dirty="0">
                <a:latin typeface="Calibri"/>
                <a:cs typeface="Calibri"/>
              </a:rPr>
              <a:t>localization</a:t>
            </a:r>
            <a:r>
              <a:rPr sz="2100" spc="-4" dirty="0">
                <a:latin typeface="Calibri"/>
                <a:cs typeface="Calibri"/>
              </a:rPr>
              <a:t> loss</a:t>
            </a:r>
            <a:r>
              <a:rPr sz="2100" spc="11" dirty="0">
                <a:latin typeface="Calibri"/>
                <a:cs typeface="Calibri"/>
              </a:rPr>
              <a:t> </a:t>
            </a:r>
            <a:r>
              <a:rPr sz="2100" spc="-4" dirty="0">
                <a:latin typeface="Calibri"/>
                <a:cs typeface="Calibri"/>
              </a:rPr>
              <a:t>and </a:t>
            </a:r>
            <a:r>
              <a:rPr sz="2100" spc="-465" dirty="0">
                <a:latin typeface="Calibri"/>
                <a:cs typeface="Calibri"/>
              </a:rPr>
              <a:t> </a:t>
            </a:r>
            <a:r>
              <a:rPr sz="2100" spc="-8" dirty="0">
                <a:latin typeface="Calibri"/>
                <a:cs typeface="Calibri"/>
              </a:rPr>
              <a:t>confidence</a:t>
            </a:r>
            <a:r>
              <a:rPr sz="2100" spc="19" dirty="0">
                <a:latin typeface="Calibri"/>
                <a:cs typeface="Calibri"/>
              </a:rPr>
              <a:t> </a:t>
            </a:r>
            <a:r>
              <a:rPr sz="2100" spc="-4" dirty="0">
                <a:latin typeface="Calibri"/>
                <a:cs typeface="Calibri"/>
              </a:rPr>
              <a:t>loss.</a:t>
            </a:r>
            <a:endParaRPr sz="2100">
              <a:latin typeface="Calibri"/>
              <a:cs typeface="Calibri"/>
            </a:endParaRPr>
          </a:p>
        </p:txBody>
      </p:sp>
      <p:sp>
        <p:nvSpPr>
          <p:cNvPr id="5" name="Title 1">
            <a:extLst>
              <a:ext uri="{FF2B5EF4-FFF2-40B4-BE49-F238E27FC236}">
                <a16:creationId xmlns:a16="http://schemas.microsoft.com/office/drawing/2014/main" id="{5A0E2F30-3898-6DBC-0CE4-9BA3EEC6C1EA}"/>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6" name="Picture 2" descr="E:\NIET\Project\xLogo11.png.pagespeed.ic.pydHLuCQEZ.png">
            <a:extLst>
              <a:ext uri="{FF2B5EF4-FFF2-40B4-BE49-F238E27FC236}">
                <a16:creationId xmlns:a16="http://schemas.microsoft.com/office/drawing/2014/main" id="{824B1EA9-BF5C-8B78-4195-CFC39130F5CB}"/>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268413184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7768" y="957834"/>
            <a:ext cx="3214688" cy="921830"/>
          </a:xfrm>
          <a:prstGeom prst="rect">
            <a:avLst/>
          </a:prstGeom>
        </p:spPr>
      </p:pic>
      <p:sp>
        <p:nvSpPr>
          <p:cNvPr id="3" name="object 3"/>
          <p:cNvSpPr txBox="1">
            <a:spLocks noGrp="1"/>
          </p:cNvSpPr>
          <p:nvPr>
            <p:ph type="title"/>
          </p:nvPr>
        </p:nvSpPr>
        <p:spPr>
          <a:xfrm>
            <a:off x="687705" y="1057107"/>
            <a:ext cx="2605564" cy="517449"/>
          </a:xfrm>
          <a:prstGeom prst="rect">
            <a:avLst/>
          </a:prstGeom>
        </p:spPr>
        <p:txBody>
          <a:bodyPr vert="horz" wrap="square" lIns="0" tIns="9525" rIns="0" bIns="0" rtlCol="0" anchor="ctr">
            <a:spAutoFit/>
          </a:bodyPr>
          <a:lstStyle/>
          <a:p>
            <a:pPr marL="9525">
              <a:lnSpc>
                <a:spcPct val="100000"/>
              </a:lnSpc>
              <a:spcBef>
                <a:spcPts val="75"/>
              </a:spcBef>
            </a:pPr>
            <a:r>
              <a:rPr spc="-11" dirty="0">
                <a:solidFill>
                  <a:srgbClr val="000000"/>
                </a:solidFill>
              </a:rPr>
              <a:t>SSD</a:t>
            </a:r>
            <a:r>
              <a:rPr spc="-127" dirty="0">
                <a:solidFill>
                  <a:srgbClr val="000000"/>
                </a:solidFill>
              </a:rPr>
              <a:t> </a:t>
            </a:r>
            <a:r>
              <a:rPr spc="-41" dirty="0">
                <a:solidFill>
                  <a:srgbClr val="000000"/>
                </a:solidFill>
              </a:rPr>
              <a:t>Framework</a:t>
            </a:r>
            <a:endParaRPr/>
          </a:p>
        </p:txBody>
      </p:sp>
      <p:sp>
        <p:nvSpPr>
          <p:cNvPr id="4" name="object 4"/>
          <p:cNvSpPr txBox="1"/>
          <p:nvPr/>
        </p:nvSpPr>
        <p:spPr>
          <a:xfrm>
            <a:off x="387553" y="5265192"/>
            <a:ext cx="8360569" cy="635591"/>
          </a:xfrm>
          <a:prstGeom prst="rect">
            <a:avLst/>
          </a:prstGeom>
        </p:spPr>
        <p:txBody>
          <a:bodyPr vert="horz" wrap="square" lIns="0" tIns="45244" rIns="0" bIns="0" rtlCol="0">
            <a:spAutoFit/>
          </a:bodyPr>
          <a:lstStyle/>
          <a:p>
            <a:pPr marL="9525" marR="3810" indent="60484">
              <a:lnSpc>
                <a:spcPts val="2273"/>
              </a:lnSpc>
              <a:spcBef>
                <a:spcPts val="356"/>
              </a:spcBef>
            </a:pPr>
            <a:r>
              <a:rPr sz="2100" spc="-38" dirty="0">
                <a:solidFill>
                  <a:srgbClr val="0000FF"/>
                </a:solidFill>
                <a:latin typeface="Calibri"/>
                <a:cs typeface="Calibri"/>
              </a:rPr>
              <a:t>Two</a:t>
            </a:r>
            <a:r>
              <a:rPr sz="2100" spc="-4" dirty="0">
                <a:solidFill>
                  <a:srgbClr val="0000FF"/>
                </a:solidFill>
                <a:latin typeface="Calibri"/>
                <a:cs typeface="Calibri"/>
              </a:rPr>
              <a:t> </a:t>
            </a:r>
            <a:r>
              <a:rPr sz="2100" spc="-15" dirty="0">
                <a:solidFill>
                  <a:srgbClr val="0000FF"/>
                </a:solidFill>
                <a:latin typeface="Calibri"/>
                <a:cs typeface="Calibri"/>
              </a:rPr>
              <a:t>default</a:t>
            </a:r>
            <a:r>
              <a:rPr sz="2100" spc="19" dirty="0">
                <a:solidFill>
                  <a:srgbClr val="0000FF"/>
                </a:solidFill>
                <a:latin typeface="Calibri"/>
                <a:cs typeface="Calibri"/>
              </a:rPr>
              <a:t> </a:t>
            </a:r>
            <a:r>
              <a:rPr sz="2100" spc="-26" dirty="0">
                <a:solidFill>
                  <a:srgbClr val="0000FF"/>
                </a:solidFill>
                <a:latin typeface="Calibri"/>
                <a:cs typeface="Calibri"/>
              </a:rPr>
              <a:t>boxes</a:t>
            </a:r>
            <a:r>
              <a:rPr sz="2100" spc="19" dirty="0">
                <a:solidFill>
                  <a:srgbClr val="0000FF"/>
                </a:solidFill>
                <a:latin typeface="Calibri"/>
                <a:cs typeface="Calibri"/>
              </a:rPr>
              <a:t> </a:t>
            </a:r>
            <a:r>
              <a:rPr sz="2100" spc="-4" dirty="0">
                <a:solidFill>
                  <a:srgbClr val="0000FF"/>
                </a:solidFill>
                <a:latin typeface="Calibri"/>
                <a:cs typeface="Calibri"/>
              </a:rPr>
              <a:t>with</a:t>
            </a:r>
            <a:r>
              <a:rPr sz="2100" spc="4" dirty="0">
                <a:solidFill>
                  <a:srgbClr val="0000FF"/>
                </a:solidFill>
                <a:latin typeface="Calibri"/>
                <a:cs typeface="Calibri"/>
              </a:rPr>
              <a:t> </a:t>
            </a:r>
            <a:r>
              <a:rPr sz="2100" spc="-4" dirty="0">
                <a:solidFill>
                  <a:srgbClr val="0000FF"/>
                </a:solidFill>
                <a:latin typeface="Calibri"/>
                <a:cs typeface="Calibri"/>
              </a:rPr>
              <a:t>the</a:t>
            </a:r>
            <a:r>
              <a:rPr sz="2100" dirty="0">
                <a:solidFill>
                  <a:srgbClr val="0000FF"/>
                </a:solidFill>
                <a:latin typeface="Calibri"/>
                <a:cs typeface="Calibri"/>
              </a:rPr>
              <a:t> </a:t>
            </a:r>
            <a:r>
              <a:rPr sz="2100" spc="-15" dirty="0">
                <a:solidFill>
                  <a:srgbClr val="0000FF"/>
                </a:solidFill>
                <a:latin typeface="Calibri"/>
                <a:cs typeface="Calibri"/>
              </a:rPr>
              <a:t>cat</a:t>
            </a:r>
            <a:r>
              <a:rPr sz="2100" dirty="0">
                <a:solidFill>
                  <a:srgbClr val="0000FF"/>
                </a:solidFill>
                <a:latin typeface="Calibri"/>
                <a:cs typeface="Calibri"/>
              </a:rPr>
              <a:t> </a:t>
            </a:r>
            <a:r>
              <a:rPr sz="2100" spc="-4" dirty="0">
                <a:solidFill>
                  <a:srgbClr val="0000FF"/>
                </a:solidFill>
                <a:latin typeface="Calibri"/>
                <a:cs typeface="Calibri"/>
              </a:rPr>
              <a:t>and</a:t>
            </a:r>
            <a:r>
              <a:rPr sz="2100" spc="8" dirty="0">
                <a:solidFill>
                  <a:srgbClr val="0000FF"/>
                </a:solidFill>
                <a:latin typeface="Calibri"/>
                <a:cs typeface="Calibri"/>
              </a:rPr>
              <a:t> </a:t>
            </a:r>
            <a:r>
              <a:rPr sz="2100" spc="-4" dirty="0">
                <a:solidFill>
                  <a:srgbClr val="0000FF"/>
                </a:solidFill>
                <a:latin typeface="Calibri"/>
                <a:cs typeface="Calibri"/>
              </a:rPr>
              <a:t>one</a:t>
            </a:r>
            <a:r>
              <a:rPr sz="2100" spc="8" dirty="0">
                <a:solidFill>
                  <a:srgbClr val="0000FF"/>
                </a:solidFill>
                <a:latin typeface="Calibri"/>
                <a:cs typeface="Calibri"/>
              </a:rPr>
              <a:t> </a:t>
            </a:r>
            <a:r>
              <a:rPr sz="2100" spc="-4" dirty="0">
                <a:solidFill>
                  <a:srgbClr val="0000FF"/>
                </a:solidFill>
                <a:latin typeface="Calibri"/>
                <a:cs typeface="Calibri"/>
              </a:rPr>
              <a:t>with</a:t>
            </a:r>
            <a:r>
              <a:rPr sz="2100" spc="4" dirty="0">
                <a:solidFill>
                  <a:srgbClr val="0000FF"/>
                </a:solidFill>
                <a:latin typeface="Calibri"/>
                <a:cs typeface="Calibri"/>
              </a:rPr>
              <a:t> </a:t>
            </a:r>
            <a:r>
              <a:rPr sz="2100" spc="-4" dirty="0">
                <a:solidFill>
                  <a:srgbClr val="0000FF"/>
                </a:solidFill>
                <a:latin typeface="Calibri"/>
                <a:cs typeface="Calibri"/>
              </a:rPr>
              <a:t>the</a:t>
            </a:r>
            <a:r>
              <a:rPr sz="2100" dirty="0">
                <a:solidFill>
                  <a:srgbClr val="0000FF"/>
                </a:solidFill>
                <a:latin typeface="Calibri"/>
                <a:cs typeface="Calibri"/>
              </a:rPr>
              <a:t> </a:t>
            </a:r>
            <a:r>
              <a:rPr sz="2100" spc="-4" dirty="0">
                <a:solidFill>
                  <a:srgbClr val="0000FF"/>
                </a:solidFill>
                <a:latin typeface="Calibri"/>
                <a:cs typeface="Calibri"/>
              </a:rPr>
              <a:t>dog</a:t>
            </a:r>
            <a:r>
              <a:rPr sz="2100" spc="4" dirty="0">
                <a:solidFill>
                  <a:srgbClr val="0000FF"/>
                </a:solidFill>
                <a:latin typeface="Calibri"/>
                <a:cs typeface="Calibri"/>
              </a:rPr>
              <a:t> </a:t>
            </a:r>
            <a:r>
              <a:rPr sz="2100" spc="-11" dirty="0">
                <a:solidFill>
                  <a:srgbClr val="0000FF"/>
                </a:solidFill>
                <a:latin typeface="Calibri"/>
                <a:cs typeface="Calibri"/>
              </a:rPr>
              <a:t>are</a:t>
            </a:r>
            <a:r>
              <a:rPr sz="2100" spc="-4" dirty="0">
                <a:solidFill>
                  <a:srgbClr val="0000FF"/>
                </a:solidFill>
                <a:latin typeface="Calibri"/>
                <a:cs typeface="Calibri"/>
              </a:rPr>
              <a:t> </a:t>
            </a:r>
            <a:r>
              <a:rPr sz="2100" spc="-8" dirty="0">
                <a:solidFill>
                  <a:srgbClr val="0000FF"/>
                </a:solidFill>
                <a:latin typeface="Calibri"/>
                <a:cs typeface="Calibri"/>
              </a:rPr>
              <a:t>matched,</a:t>
            </a:r>
            <a:r>
              <a:rPr sz="2100" spc="8" dirty="0">
                <a:solidFill>
                  <a:srgbClr val="0000FF"/>
                </a:solidFill>
                <a:latin typeface="Calibri"/>
                <a:cs typeface="Calibri"/>
              </a:rPr>
              <a:t> </a:t>
            </a:r>
            <a:r>
              <a:rPr sz="2100" spc="-4" dirty="0">
                <a:solidFill>
                  <a:srgbClr val="0000FF"/>
                </a:solidFill>
                <a:latin typeface="Calibri"/>
                <a:cs typeface="Calibri"/>
              </a:rPr>
              <a:t>which</a:t>
            </a:r>
            <a:r>
              <a:rPr sz="2100" spc="23" dirty="0">
                <a:solidFill>
                  <a:srgbClr val="0000FF"/>
                </a:solidFill>
                <a:latin typeface="Calibri"/>
                <a:cs typeface="Calibri"/>
              </a:rPr>
              <a:t> </a:t>
            </a:r>
            <a:r>
              <a:rPr sz="2100" spc="-11" dirty="0">
                <a:solidFill>
                  <a:srgbClr val="0000FF"/>
                </a:solidFill>
                <a:latin typeface="Calibri"/>
                <a:cs typeface="Calibri"/>
              </a:rPr>
              <a:t>are </a:t>
            </a:r>
            <a:r>
              <a:rPr sz="2100" spc="-461" dirty="0">
                <a:solidFill>
                  <a:srgbClr val="0000FF"/>
                </a:solidFill>
                <a:latin typeface="Calibri"/>
                <a:cs typeface="Calibri"/>
              </a:rPr>
              <a:t> </a:t>
            </a:r>
            <a:r>
              <a:rPr sz="2100" spc="-11" dirty="0">
                <a:solidFill>
                  <a:srgbClr val="0000FF"/>
                </a:solidFill>
                <a:latin typeface="Calibri"/>
                <a:cs typeface="Calibri"/>
              </a:rPr>
              <a:t>treated </a:t>
            </a:r>
            <a:r>
              <a:rPr sz="2100" spc="-4" dirty="0">
                <a:solidFill>
                  <a:srgbClr val="0000FF"/>
                </a:solidFill>
                <a:latin typeface="Calibri"/>
                <a:cs typeface="Calibri"/>
              </a:rPr>
              <a:t>as</a:t>
            </a:r>
            <a:r>
              <a:rPr sz="2100" spc="11" dirty="0">
                <a:solidFill>
                  <a:srgbClr val="0000FF"/>
                </a:solidFill>
                <a:latin typeface="Calibri"/>
                <a:cs typeface="Calibri"/>
              </a:rPr>
              <a:t> </a:t>
            </a:r>
            <a:r>
              <a:rPr sz="2100" spc="-8" dirty="0">
                <a:solidFill>
                  <a:srgbClr val="0000FF"/>
                </a:solidFill>
                <a:latin typeface="Calibri"/>
                <a:cs typeface="Calibri"/>
              </a:rPr>
              <a:t>positives</a:t>
            </a:r>
            <a:r>
              <a:rPr sz="2100" spc="15" dirty="0">
                <a:solidFill>
                  <a:srgbClr val="0000FF"/>
                </a:solidFill>
                <a:latin typeface="Calibri"/>
                <a:cs typeface="Calibri"/>
              </a:rPr>
              <a:t> </a:t>
            </a:r>
            <a:r>
              <a:rPr sz="2100" spc="-4" dirty="0">
                <a:solidFill>
                  <a:srgbClr val="0000FF"/>
                </a:solidFill>
                <a:latin typeface="Calibri"/>
                <a:cs typeface="Calibri"/>
              </a:rPr>
              <a:t>and</a:t>
            </a:r>
            <a:r>
              <a:rPr sz="2100" spc="8" dirty="0">
                <a:solidFill>
                  <a:srgbClr val="0000FF"/>
                </a:solidFill>
                <a:latin typeface="Calibri"/>
                <a:cs typeface="Calibri"/>
              </a:rPr>
              <a:t> </a:t>
            </a:r>
            <a:r>
              <a:rPr sz="2100" spc="-4" dirty="0">
                <a:solidFill>
                  <a:srgbClr val="0000FF"/>
                </a:solidFill>
                <a:latin typeface="Calibri"/>
                <a:cs typeface="Calibri"/>
              </a:rPr>
              <a:t>the</a:t>
            </a:r>
            <a:r>
              <a:rPr sz="2100" spc="4" dirty="0">
                <a:solidFill>
                  <a:srgbClr val="0000FF"/>
                </a:solidFill>
                <a:latin typeface="Calibri"/>
                <a:cs typeface="Calibri"/>
              </a:rPr>
              <a:t> </a:t>
            </a:r>
            <a:r>
              <a:rPr sz="2100" spc="-19" dirty="0">
                <a:solidFill>
                  <a:srgbClr val="0000FF"/>
                </a:solidFill>
                <a:latin typeface="Calibri"/>
                <a:cs typeface="Calibri"/>
              </a:rPr>
              <a:t>rest</a:t>
            </a:r>
            <a:r>
              <a:rPr sz="2100" spc="8" dirty="0">
                <a:solidFill>
                  <a:srgbClr val="0000FF"/>
                </a:solidFill>
                <a:latin typeface="Calibri"/>
                <a:cs typeface="Calibri"/>
              </a:rPr>
              <a:t> </a:t>
            </a:r>
            <a:r>
              <a:rPr sz="2100" spc="-4" dirty="0">
                <a:solidFill>
                  <a:srgbClr val="0000FF"/>
                </a:solidFill>
                <a:latin typeface="Calibri"/>
                <a:cs typeface="Calibri"/>
              </a:rPr>
              <a:t>as</a:t>
            </a:r>
            <a:r>
              <a:rPr sz="2100" spc="11" dirty="0">
                <a:solidFill>
                  <a:srgbClr val="0000FF"/>
                </a:solidFill>
                <a:latin typeface="Calibri"/>
                <a:cs typeface="Calibri"/>
              </a:rPr>
              <a:t> </a:t>
            </a:r>
            <a:r>
              <a:rPr sz="2100" spc="-11" dirty="0">
                <a:solidFill>
                  <a:srgbClr val="0000FF"/>
                </a:solidFill>
                <a:latin typeface="Calibri"/>
                <a:cs typeface="Calibri"/>
              </a:rPr>
              <a:t>negatives.</a:t>
            </a:r>
            <a:endParaRPr sz="2100">
              <a:latin typeface="Calibri"/>
              <a:cs typeface="Calibri"/>
            </a:endParaRPr>
          </a:p>
        </p:txBody>
      </p:sp>
      <p:pic>
        <p:nvPicPr>
          <p:cNvPr id="5" name="object 5"/>
          <p:cNvPicPr/>
          <p:nvPr/>
        </p:nvPicPr>
        <p:blipFill>
          <a:blip r:embed="rId3" cstate="print"/>
          <a:stretch>
            <a:fillRect/>
          </a:stretch>
        </p:blipFill>
        <p:spPr>
          <a:xfrm>
            <a:off x="225170" y="1912273"/>
            <a:ext cx="8691131" cy="3376388"/>
          </a:xfrm>
          <a:prstGeom prst="rect">
            <a:avLst/>
          </a:prstGeom>
        </p:spPr>
      </p:pic>
      <p:sp>
        <p:nvSpPr>
          <p:cNvPr id="6" name="Title 1">
            <a:extLst>
              <a:ext uri="{FF2B5EF4-FFF2-40B4-BE49-F238E27FC236}">
                <a16:creationId xmlns:a16="http://schemas.microsoft.com/office/drawing/2014/main" id="{D1A11A9F-3B97-6137-84E3-66D98163CE4B}"/>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7" name="Picture 2" descr="E:\NIET\Project\xLogo11.png.pagespeed.ic.pydHLuCQEZ.png">
            <a:extLst>
              <a:ext uri="{FF2B5EF4-FFF2-40B4-BE49-F238E27FC236}">
                <a16:creationId xmlns:a16="http://schemas.microsoft.com/office/drawing/2014/main" id="{B91A7995-5FF4-EB48-6170-E05521D438DC}"/>
              </a:ext>
            </a:extLst>
          </p:cNvPr>
          <p:cNvPicPr>
            <a:picLocks noChangeAspect="1" noChangeArrowheads="1"/>
          </p:cNvPicPr>
          <p:nvPr/>
        </p:nvPicPr>
        <p:blipFill>
          <a:blip r:embed="rId4"/>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134621279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7768" y="957834"/>
            <a:ext cx="4988624" cy="921830"/>
          </a:xfrm>
          <a:prstGeom prst="rect">
            <a:avLst/>
          </a:prstGeom>
        </p:spPr>
      </p:pic>
      <p:sp>
        <p:nvSpPr>
          <p:cNvPr id="3" name="object 3"/>
          <p:cNvSpPr txBox="1">
            <a:spLocks noGrp="1"/>
          </p:cNvSpPr>
          <p:nvPr>
            <p:ph type="title"/>
          </p:nvPr>
        </p:nvSpPr>
        <p:spPr>
          <a:xfrm>
            <a:off x="687704" y="1057107"/>
            <a:ext cx="4375785" cy="517449"/>
          </a:xfrm>
          <a:prstGeom prst="rect">
            <a:avLst/>
          </a:prstGeom>
        </p:spPr>
        <p:txBody>
          <a:bodyPr vert="horz" wrap="square" lIns="0" tIns="9525" rIns="0" bIns="0" rtlCol="0" anchor="ctr">
            <a:spAutoFit/>
          </a:bodyPr>
          <a:lstStyle/>
          <a:p>
            <a:pPr marL="9525">
              <a:lnSpc>
                <a:spcPct val="100000"/>
              </a:lnSpc>
              <a:spcBef>
                <a:spcPts val="75"/>
              </a:spcBef>
            </a:pPr>
            <a:r>
              <a:rPr spc="-11" dirty="0">
                <a:solidFill>
                  <a:srgbClr val="000000"/>
                </a:solidFill>
              </a:rPr>
              <a:t>SSD</a:t>
            </a:r>
            <a:r>
              <a:rPr spc="-98" dirty="0">
                <a:solidFill>
                  <a:srgbClr val="000000"/>
                </a:solidFill>
              </a:rPr>
              <a:t> </a:t>
            </a:r>
            <a:r>
              <a:rPr spc="-26" dirty="0">
                <a:solidFill>
                  <a:srgbClr val="000000"/>
                </a:solidFill>
              </a:rPr>
              <a:t>Model</a:t>
            </a:r>
            <a:r>
              <a:rPr spc="-71" dirty="0">
                <a:solidFill>
                  <a:srgbClr val="000000"/>
                </a:solidFill>
              </a:rPr>
              <a:t> </a:t>
            </a:r>
            <a:r>
              <a:rPr spc="-23" dirty="0">
                <a:solidFill>
                  <a:srgbClr val="000000"/>
                </a:solidFill>
              </a:rPr>
              <a:t>vs</a:t>
            </a:r>
            <a:r>
              <a:rPr spc="-60" dirty="0">
                <a:solidFill>
                  <a:srgbClr val="000000"/>
                </a:solidFill>
              </a:rPr>
              <a:t> </a:t>
            </a:r>
            <a:r>
              <a:rPr spc="-64" dirty="0">
                <a:solidFill>
                  <a:srgbClr val="000000"/>
                </a:solidFill>
              </a:rPr>
              <a:t>YOLO</a:t>
            </a:r>
            <a:r>
              <a:rPr spc="-98" dirty="0">
                <a:solidFill>
                  <a:srgbClr val="000000"/>
                </a:solidFill>
              </a:rPr>
              <a:t> </a:t>
            </a:r>
            <a:r>
              <a:rPr spc="-26" dirty="0">
                <a:solidFill>
                  <a:srgbClr val="000000"/>
                </a:solidFill>
              </a:rPr>
              <a:t>Model</a:t>
            </a:r>
            <a:endParaRPr/>
          </a:p>
        </p:txBody>
      </p:sp>
      <p:pic>
        <p:nvPicPr>
          <p:cNvPr id="4" name="object 4"/>
          <p:cNvPicPr/>
          <p:nvPr/>
        </p:nvPicPr>
        <p:blipFill>
          <a:blip r:embed="rId3" cstate="print"/>
          <a:stretch>
            <a:fillRect/>
          </a:stretch>
        </p:blipFill>
        <p:spPr>
          <a:xfrm>
            <a:off x="517779" y="1810567"/>
            <a:ext cx="7459218" cy="3998120"/>
          </a:xfrm>
          <a:prstGeom prst="rect">
            <a:avLst/>
          </a:prstGeom>
        </p:spPr>
      </p:pic>
      <p:sp>
        <p:nvSpPr>
          <p:cNvPr id="5" name="object 5"/>
          <p:cNvSpPr txBox="1"/>
          <p:nvPr/>
        </p:nvSpPr>
        <p:spPr>
          <a:xfrm>
            <a:off x="5073205" y="5791029"/>
            <a:ext cx="3896201" cy="141321"/>
          </a:xfrm>
          <a:prstGeom prst="rect">
            <a:avLst/>
          </a:prstGeom>
        </p:spPr>
        <p:txBody>
          <a:bodyPr vert="horz" wrap="square" lIns="0" tIns="0" rIns="0" bIns="0" rtlCol="0">
            <a:spAutoFit/>
          </a:bodyPr>
          <a:lstStyle/>
          <a:p>
            <a:pPr marL="9525">
              <a:lnSpc>
                <a:spcPts val="1076"/>
              </a:lnSpc>
            </a:pPr>
            <a:r>
              <a:rPr sz="1050" spc="-4" dirty="0">
                <a:latin typeface="Calibri"/>
                <a:cs typeface="Calibri"/>
              </a:rPr>
              <a:t>Image</a:t>
            </a:r>
            <a:r>
              <a:rPr sz="1050" spc="4" dirty="0">
                <a:latin typeface="Calibri"/>
                <a:cs typeface="Calibri"/>
              </a:rPr>
              <a:t> </a:t>
            </a:r>
            <a:r>
              <a:rPr sz="1050" spc="-4" dirty="0">
                <a:latin typeface="Calibri"/>
                <a:cs typeface="Calibri"/>
              </a:rPr>
              <a:t>source</a:t>
            </a:r>
            <a:r>
              <a:rPr sz="1050" spc="-8" dirty="0">
                <a:latin typeface="Calibri"/>
                <a:cs typeface="Calibri"/>
              </a:rPr>
              <a:t> </a:t>
            </a:r>
            <a:r>
              <a:rPr sz="1050" spc="-4" dirty="0">
                <a:latin typeface="Calibri"/>
                <a:cs typeface="Calibri"/>
              </a:rPr>
              <a:t>:Liu</a:t>
            </a:r>
            <a:r>
              <a:rPr sz="1050" spc="4" dirty="0">
                <a:latin typeface="Calibri"/>
                <a:cs typeface="Calibri"/>
              </a:rPr>
              <a:t> </a:t>
            </a:r>
            <a:r>
              <a:rPr sz="1050" spc="-8" dirty="0">
                <a:latin typeface="Calibri"/>
                <a:cs typeface="Calibri"/>
              </a:rPr>
              <a:t>et</a:t>
            </a:r>
            <a:r>
              <a:rPr sz="1050" spc="4" dirty="0">
                <a:latin typeface="Calibri"/>
                <a:cs typeface="Calibri"/>
              </a:rPr>
              <a:t> </a:t>
            </a:r>
            <a:r>
              <a:rPr sz="1050" dirty="0">
                <a:latin typeface="Calibri"/>
                <a:cs typeface="Calibri"/>
              </a:rPr>
              <a:t>al.,</a:t>
            </a:r>
            <a:r>
              <a:rPr sz="1050" spc="-4" dirty="0">
                <a:latin typeface="Calibri"/>
                <a:cs typeface="Calibri"/>
              </a:rPr>
              <a:t> Single Shot</a:t>
            </a:r>
            <a:r>
              <a:rPr sz="1050" spc="8" dirty="0">
                <a:latin typeface="Calibri"/>
                <a:cs typeface="Calibri"/>
              </a:rPr>
              <a:t> </a:t>
            </a:r>
            <a:r>
              <a:rPr sz="1050" spc="-4" dirty="0">
                <a:latin typeface="Calibri"/>
                <a:cs typeface="Calibri"/>
              </a:rPr>
              <a:t>MultiBox</a:t>
            </a:r>
            <a:r>
              <a:rPr sz="1050" dirty="0">
                <a:latin typeface="Calibri"/>
                <a:cs typeface="Calibri"/>
              </a:rPr>
              <a:t> </a:t>
            </a:r>
            <a:r>
              <a:rPr sz="1050" spc="-15" dirty="0">
                <a:latin typeface="Calibri"/>
                <a:cs typeface="Calibri"/>
              </a:rPr>
              <a:t>Detector,</a:t>
            </a:r>
            <a:r>
              <a:rPr sz="1050" spc="4" dirty="0">
                <a:latin typeface="Calibri"/>
                <a:cs typeface="Calibri"/>
              </a:rPr>
              <a:t> </a:t>
            </a:r>
            <a:r>
              <a:rPr sz="1050" spc="-4" dirty="0">
                <a:latin typeface="Calibri"/>
                <a:cs typeface="Calibri"/>
              </a:rPr>
              <a:t>December</a:t>
            </a:r>
            <a:r>
              <a:rPr sz="1050" dirty="0">
                <a:latin typeface="Calibri"/>
                <a:cs typeface="Calibri"/>
              </a:rPr>
              <a:t> </a:t>
            </a:r>
            <a:r>
              <a:rPr sz="1050" spc="-4" dirty="0">
                <a:latin typeface="Calibri"/>
                <a:cs typeface="Calibri"/>
              </a:rPr>
              <a:t>2015.</a:t>
            </a:r>
            <a:endParaRPr sz="1050">
              <a:latin typeface="Calibri"/>
              <a:cs typeface="Calibri"/>
            </a:endParaRPr>
          </a:p>
        </p:txBody>
      </p:sp>
      <p:sp>
        <p:nvSpPr>
          <p:cNvPr id="6" name="Title 1">
            <a:extLst>
              <a:ext uri="{FF2B5EF4-FFF2-40B4-BE49-F238E27FC236}">
                <a16:creationId xmlns:a16="http://schemas.microsoft.com/office/drawing/2014/main" id="{C30C2AED-888F-AB53-DF83-AE9D7063A3B3}"/>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spTree>
    <p:extLst>
      <p:ext uri="{BB962C8B-B14F-4D97-AF65-F5344CB8AC3E}">
        <p14:creationId xmlns:p14="http://schemas.microsoft.com/office/powerpoint/2010/main" val="4086138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8" name="Content Placeholder 1">
            <a:extLst>
              <a:ext uri="{FF2B5EF4-FFF2-40B4-BE49-F238E27FC236}">
                <a16:creationId xmlns:a16="http://schemas.microsoft.com/office/drawing/2014/main" id="{597B8432-DFF0-4DDA-84BD-CD565D4BFC2B}"/>
              </a:ext>
            </a:extLst>
          </p:cNvPr>
          <p:cNvSpPr txBox="1">
            <a:spLocks noGrp="1"/>
          </p:cNvSpPr>
          <p:nvPr>
            <p:ph idx="1"/>
          </p:nvPr>
        </p:nvSpPr>
        <p:spPr>
          <a:xfrm>
            <a:off x="457200" y="1225550"/>
            <a:ext cx="8229600" cy="4754563"/>
          </a:xfrm>
        </p:spPr>
        <p:txBody>
          <a:bodyPr/>
          <a:lstStyle/>
          <a:p>
            <a:pPr marL="0" indent="0" algn="ctr">
              <a:spcBef>
                <a:spcPts val="363"/>
              </a:spcBef>
              <a:spcAft>
                <a:spcPct val="0"/>
              </a:spcAft>
              <a:buClr>
                <a:srgbClr val="000000"/>
              </a:buClr>
              <a:buFont typeface="Arial" panose="020B0604020202020204" pitchFamily="34" charset="0"/>
              <a:buNone/>
            </a:pPr>
            <a:r>
              <a:rPr lang="en-IN" altLang="en-US" sz="2000" b="1">
                <a:latin typeface="Arial" panose="020B0604020202020204" pitchFamily="34" charset="0"/>
                <a:cs typeface="Arial" panose="020B0604020202020204" pitchFamily="34" charset="0"/>
              </a:rPr>
              <a:t>SECTION B </a:t>
            </a:r>
          </a:p>
          <a:p>
            <a:pPr marL="0" indent="0">
              <a:spcBef>
                <a:spcPts val="363"/>
              </a:spcBef>
              <a:spcAft>
                <a:spcPct val="0"/>
              </a:spcAft>
              <a:buClr>
                <a:srgbClr val="000000"/>
              </a:buClr>
              <a:buFont typeface="Arial" panose="020B0604020202020204" pitchFamily="34" charset="0"/>
              <a:buNone/>
            </a:pPr>
            <a:r>
              <a:rPr lang="en-IN" altLang="en-US" sz="2000" b="1">
                <a:latin typeface="Arial" panose="020B0604020202020204" pitchFamily="34" charset="0"/>
                <a:cs typeface="Arial" panose="020B0604020202020204" pitchFamily="34" charset="0"/>
              </a:rPr>
              <a:t>2. Attempt any three of the following:                               3 x 10 = 30</a:t>
            </a: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lgn="ctr">
              <a:spcBef>
                <a:spcPts val="363"/>
              </a:spcBef>
              <a:spcAft>
                <a:spcPct val="0"/>
              </a:spcAft>
              <a:buClr>
                <a:srgbClr val="000000"/>
              </a:buClr>
              <a:buFont typeface="Arial" panose="020B0604020202020204" pitchFamily="34" charset="0"/>
              <a:buNone/>
            </a:pPr>
            <a:r>
              <a:rPr lang="en-IN" altLang="en-US" sz="2000" b="1">
                <a:latin typeface="Arial" panose="020B0604020202020204" pitchFamily="34" charset="0"/>
                <a:cs typeface="Arial" panose="020B0604020202020204" pitchFamily="34" charset="0"/>
              </a:rPr>
              <a:t> SECTION C</a:t>
            </a:r>
          </a:p>
          <a:p>
            <a:pPr marL="0" indent="0">
              <a:spcBef>
                <a:spcPts val="363"/>
              </a:spcBef>
              <a:spcAft>
                <a:spcPct val="0"/>
              </a:spcAft>
              <a:buClr>
                <a:srgbClr val="000000"/>
              </a:buClr>
              <a:buFont typeface="Arial" panose="020B0604020202020204" pitchFamily="34" charset="0"/>
              <a:buNone/>
            </a:pPr>
            <a:r>
              <a:rPr lang="en-IN" altLang="en-US" sz="2000" b="1">
                <a:latin typeface="Arial" panose="020B0604020202020204" pitchFamily="34" charset="0"/>
                <a:cs typeface="Arial" panose="020B0604020202020204" pitchFamily="34" charset="0"/>
              </a:rPr>
              <a:t>3. Attempt any one part of the following:                          1 x 10 = 10    </a:t>
            </a:r>
            <a:endParaRPr lang="en-IN" altLang="en-US" sz="2000" b="1" i="1">
              <a:latin typeface="Arial" panose="020B0604020202020204" pitchFamily="34" charset="0"/>
              <a:cs typeface="Arial" panose="020B0604020202020204" pitchFamily="34" charset="0"/>
            </a:endParaRPr>
          </a:p>
        </p:txBody>
      </p:sp>
      <p:sp>
        <p:nvSpPr>
          <p:cNvPr id="54274" name="Date Placeholder 3">
            <a:extLst>
              <a:ext uri="{FF2B5EF4-FFF2-40B4-BE49-F238E27FC236}">
                <a16:creationId xmlns:a16="http://schemas.microsoft.com/office/drawing/2014/main" id="{1583C611-A80D-43ED-8102-CB220BA542E2}"/>
              </a:ext>
            </a:extLst>
          </p:cNvPr>
          <p:cNvSpPr>
            <a:spLocks noGrp="1"/>
          </p:cNvSpPr>
          <p:nvPr>
            <p:ph type="dt" sz="half" idx="10"/>
          </p:nvPr>
        </p:nvSpPr>
        <p:spPr>
          <a:xfrm>
            <a:off x="-76200" y="6424612"/>
            <a:ext cx="2895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Font typeface="Arial" panose="020B0604020202020204" pitchFamily="34" charset="0"/>
              <a:buNone/>
            </a:pPr>
            <a:endParaRPr lang="en-US" altLang="en-US" sz="1200" dirty="0">
              <a:solidFill>
                <a:srgbClr val="888888"/>
              </a:solidFill>
              <a:latin typeface="Calibri" panose="020F0502020204030204" pitchFamily="34" charset="0"/>
              <a:sym typeface="Calibri" panose="020F0502020204030204" pitchFamily="34" charset="0"/>
            </a:endParaRPr>
          </a:p>
        </p:txBody>
      </p:sp>
      <p:sp>
        <p:nvSpPr>
          <p:cNvPr id="54333" name="Footer Placeholder 10">
            <a:extLst>
              <a:ext uri="{FF2B5EF4-FFF2-40B4-BE49-F238E27FC236}">
                <a16:creationId xmlns:a16="http://schemas.microsoft.com/office/drawing/2014/main" id="{9BF3E96D-C40D-48C4-B41D-E4E0DF60ED3B}"/>
              </a:ext>
            </a:extLst>
          </p:cNvPr>
          <p:cNvSpPr>
            <a:spLocks noGrp="1"/>
          </p:cNvSpPr>
          <p:nvPr>
            <p:ph type="ftr" sz="quarter" idx="11"/>
          </p:nvPr>
        </p:nvSpPr>
        <p:spPr>
          <a:xfrm>
            <a:off x="701040" y="6356350"/>
            <a:ext cx="7026275" cy="501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Font typeface="Arial" panose="020B0604020202020204" pitchFamily="34" charset="0"/>
              <a:buNone/>
            </a:pPr>
            <a:r>
              <a:rPr lang="it-IT" altLang="en-US" sz="1200">
                <a:solidFill>
                  <a:srgbClr val="888888"/>
                </a:solidFill>
                <a:latin typeface="Calibri" panose="020F0502020204030204" pitchFamily="34" charset="0"/>
                <a:sym typeface="Calibri" panose="020F0502020204030204" pitchFamily="34" charset="0"/>
              </a:rPr>
              <a:t>Dr Preeti Gera            COMPUTER VISION  UNIT- IV</a:t>
            </a:r>
            <a:endParaRPr lang="en-US" altLang="en-US" sz="1200" dirty="0">
              <a:solidFill>
                <a:srgbClr val="888888"/>
              </a:solidFill>
              <a:latin typeface="Calibri" panose="020F0502020204030204" pitchFamily="34" charset="0"/>
              <a:sym typeface="Calibri" panose="020F0502020204030204" pitchFamily="34" charset="0"/>
            </a:endParaRPr>
          </a:p>
        </p:txBody>
      </p:sp>
      <p:sp>
        <p:nvSpPr>
          <p:cNvPr id="54334" name="Slide Number Placeholder 11">
            <a:extLst>
              <a:ext uri="{FF2B5EF4-FFF2-40B4-BE49-F238E27FC236}">
                <a16:creationId xmlns:a16="http://schemas.microsoft.com/office/drawing/2014/main" id="{1426CA00-1A1C-4FFA-92B2-E5EB35553F59}"/>
              </a:ext>
            </a:extLst>
          </p:cNvPr>
          <p:cNvSpPr>
            <a:spLocks noGrp="1"/>
          </p:cNvSpPr>
          <p:nvPr>
            <p:ph type="sldNum" sz="quarter" idx="12"/>
          </p:nvPr>
        </p:nvSpPr>
        <p:spPr bwMode="auto">
          <a:xfrm>
            <a:off x="6553200" y="6356350"/>
            <a:ext cx="2133600" cy="3651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fontAlgn="base">
              <a:spcBef>
                <a:spcPct val="0"/>
              </a:spcBef>
              <a:spcAft>
                <a:spcPct val="0"/>
              </a:spcAft>
              <a:buClr>
                <a:srgbClr val="000000"/>
              </a:buClr>
              <a:buFont typeface="Arial" panose="020B0604020202020204" pitchFamily="34" charset="0"/>
              <a:buNone/>
              <a:defRPr sz="1200" kern="1200">
                <a:solidFill>
                  <a:srgbClr val="888888"/>
                </a:solidFill>
                <a:latin typeface="Calibri" panose="020F0502020204030204" pitchFamily="34" charset="0"/>
                <a:ea typeface="+mn-ea"/>
                <a:cs typeface="Arial" panose="020B0604020202020204" pitchFamily="34" charset="0"/>
                <a:sym typeface="Calibri" panose="020F0502020204030204" pitchFamily="34" charset="0"/>
              </a:defRPr>
            </a:lvl1pPr>
            <a:lvl2pPr marL="4572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eaLnBrk="1" hangingPunct="1"/>
            <a:fld id="{E22F518A-4755-4E63-80FF-93C53BC9E5C8}" type="slidenum">
              <a:rPr lang="en-US" altLang="en-US" smtClean="0"/>
              <a:pPr eaLnBrk="1" hangingPunct="1"/>
              <a:t>14</a:t>
            </a:fld>
            <a:endParaRPr lang="en-US" altLang="en-US" sz="1200">
              <a:solidFill>
                <a:srgbClr val="888888"/>
              </a:solidFill>
              <a:latin typeface="Calibri" panose="020F0502020204030204" pitchFamily="34" charset="0"/>
              <a:sym typeface="Calibri" panose="020F0502020204030204" pitchFamily="34" charset="0"/>
            </a:endParaRPr>
          </a:p>
        </p:txBody>
      </p:sp>
      <p:sp>
        <p:nvSpPr>
          <p:cNvPr id="7" name="Title 1">
            <a:extLst>
              <a:ext uri="{FF2B5EF4-FFF2-40B4-BE49-F238E27FC236}">
                <a16:creationId xmlns:a16="http://schemas.microsoft.com/office/drawing/2014/main" id="{DF84A163-333C-46E8-8954-FD528A9C5648}"/>
              </a:ext>
            </a:extLst>
          </p:cNvPr>
          <p:cNvSpPr txBox="1">
            <a:spLocks/>
          </p:cNvSpPr>
          <p:nvPr/>
        </p:nvSpPr>
        <p:spPr>
          <a:xfrm>
            <a:off x="1371600" y="0"/>
            <a:ext cx="7543800" cy="1039813"/>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IN" sz="3200" dirty="0">
                <a:latin typeface="Times New Roman" pitchFamily="18" charset="0"/>
                <a:cs typeface="Times New Roman" pitchFamily="18" charset="0"/>
                <a:sym typeface="Arial" charset="0"/>
              </a:rPr>
              <a:t>End Semester Question Paper Templates </a:t>
            </a:r>
            <a:endParaRPr lang="en-US" sz="3200" dirty="0">
              <a:latin typeface="Times New Roman" pitchFamily="18" charset="0"/>
              <a:cs typeface="Times New Roman" pitchFamily="18" charset="0"/>
              <a:sym typeface="Arial" charset="0"/>
            </a:endParaRPr>
          </a:p>
        </p:txBody>
      </p:sp>
      <p:sp>
        <p:nvSpPr>
          <p:cNvPr id="54277" name="Rectangle 2">
            <a:extLst>
              <a:ext uri="{FF2B5EF4-FFF2-40B4-BE49-F238E27FC236}">
                <a16:creationId xmlns:a16="http://schemas.microsoft.com/office/drawing/2014/main" id="{3A045F03-F311-4777-895A-D2C18E4EA0F3}"/>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r>
              <a:rPr lang="en-US" altLang="en-US"/>
            </a:br>
            <a:endParaRPr lang="en-US" altLang="en-US"/>
          </a:p>
          <a:p>
            <a:pPr eaLnBrk="1" hangingPunct="1"/>
            <a:endParaRPr lang="en-US" altLang="en-US"/>
          </a:p>
        </p:txBody>
      </p:sp>
      <p:graphicFrame>
        <p:nvGraphicFramePr>
          <p:cNvPr id="3" name="Table 2">
            <a:extLst>
              <a:ext uri="{FF2B5EF4-FFF2-40B4-BE49-F238E27FC236}">
                <a16:creationId xmlns:a16="http://schemas.microsoft.com/office/drawing/2014/main" id="{3BD8A6D9-09A0-45D8-BC21-C175B99CE0F0}"/>
              </a:ext>
            </a:extLst>
          </p:cNvPr>
          <p:cNvGraphicFramePr>
            <a:graphicFrameLocks noGrp="1"/>
          </p:cNvGraphicFramePr>
          <p:nvPr/>
        </p:nvGraphicFramePr>
        <p:xfrm>
          <a:off x="835025" y="2365375"/>
          <a:ext cx="7839075" cy="1485900"/>
        </p:xfrm>
        <a:graphic>
          <a:graphicData uri="http://schemas.openxmlformats.org/drawingml/2006/table">
            <a:tbl>
              <a:tblPr firstRow="1" bandRow="1">
                <a:tableStyleId>{5C22544A-7EE6-4342-B048-85BDC9FD1C3A}</a:tableStyleId>
              </a:tblPr>
              <a:tblGrid>
                <a:gridCol w="904509">
                  <a:extLst>
                    <a:ext uri="{9D8B030D-6E8A-4147-A177-3AD203B41FA5}">
                      <a16:colId xmlns:a16="http://schemas.microsoft.com/office/drawing/2014/main" val="20000"/>
                    </a:ext>
                  </a:extLst>
                </a:gridCol>
                <a:gridCol w="5276300">
                  <a:extLst>
                    <a:ext uri="{9D8B030D-6E8A-4147-A177-3AD203B41FA5}">
                      <a16:colId xmlns:a16="http://schemas.microsoft.com/office/drawing/2014/main" val="20001"/>
                    </a:ext>
                  </a:extLst>
                </a:gridCol>
                <a:gridCol w="829133">
                  <a:extLst>
                    <a:ext uri="{9D8B030D-6E8A-4147-A177-3AD203B41FA5}">
                      <a16:colId xmlns:a16="http://schemas.microsoft.com/office/drawing/2014/main" val="20002"/>
                    </a:ext>
                  </a:extLst>
                </a:gridCol>
                <a:gridCol w="829133">
                  <a:extLst>
                    <a:ext uri="{9D8B030D-6E8A-4147-A177-3AD203B41FA5}">
                      <a16:colId xmlns:a16="http://schemas.microsoft.com/office/drawing/2014/main" val="20003"/>
                    </a:ext>
                  </a:extLst>
                </a:gridCol>
              </a:tblGrid>
              <a:tr h="273794">
                <a:tc>
                  <a:txBody>
                    <a:bodyPr/>
                    <a:lstStyle/>
                    <a:p>
                      <a:r>
                        <a:rPr lang="en-IN" dirty="0" err="1">
                          <a:solidFill>
                            <a:schemeClr val="tx1"/>
                          </a:solidFill>
                        </a:rPr>
                        <a:t>Q.No</a:t>
                      </a:r>
                      <a:r>
                        <a:rPr lang="en-IN" dirty="0">
                          <a:solidFill>
                            <a:schemeClr val="tx1"/>
                          </a:solidFill>
                        </a:rPr>
                        <a:t>.</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dirty="0">
                          <a:solidFill>
                            <a:schemeClr val="tx1"/>
                          </a:solidFill>
                        </a:rPr>
                        <a:t>Question </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solidFill>
                            <a:schemeClr val="tx1"/>
                          </a:solidFill>
                        </a:rPr>
                        <a:t>Marks </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dirty="0">
                          <a:solidFill>
                            <a:schemeClr val="tx1"/>
                          </a:solidFill>
                        </a:rPr>
                        <a:t>CO</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73794">
                <a:tc>
                  <a:txBody>
                    <a:bodyPr/>
                    <a:lstStyle/>
                    <a:p>
                      <a:r>
                        <a:rPr lang="en-IN" dirty="0"/>
                        <a:t>1</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10</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73794">
                <a:tc>
                  <a:txBody>
                    <a:bodyPr/>
                    <a:lstStyle/>
                    <a:p>
                      <a:r>
                        <a:rPr lang="en-IN" dirty="0"/>
                        <a:t>2</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10</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73794">
                <a:tc>
                  <a:txBody>
                    <a:bodyPr/>
                    <a:lstStyle/>
                    <a:p>
                      <a:r>
                        <a:rPr lang="en-IN" dirty="0"/>
                        <a:t>.</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73794">
                <a:tc>
                  <a:txBody>
                    <a:bodyPr/>
                    <a:lstStyle/>
                    <a:p>
                      <a:r>
                        <a:rPr lang="en-IN" dirty="0"/>
                        <a:t>5</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10</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graphicFrame>
        <p:nvGraphicFramePr>
          <p:cNvPr id="10" name="Table 9">
            <a:extLst>
              <a:ext uri="{FF2B5EF4-FFF2-40B4-BE49-F238E27FC236}">
                <a16:creationId xmlns:a16="http://schemas.microsoft.com/office/drawing/2014/main" id="{E72EFC8D-CA57-40F5-AD3E-D559506685CE}"/>
              </a:ext>
            </a:extLst>
          </p:cNvPr>
          <p:cNvGraphicFramePr>
            <a:graphicFrameLocks noGrp="1"/>
          </p:cNvGraphicFramePr>
          <p:nvPr/>
        </p:nvGraphicFramePr>
        <p:xfrm>
          <a:off x="928688" y="4960669"/>
          <a:ext cx="7986712" cy="1387475"/>
        </p:xfrm>
        <a:graphic>
          <a:graphicData uri="http://schemas.openxmlformats.org/drawingml/2006/table">
            <a:tbl>
              <a:tblPr firstRow="1" bandRow="1">
                <a:tableStyleId>{5C22544A-7EE6-4342-B048-85BDC9FD1C3A}</a:tableStyleId>
              </a:tblPr>
              <a:tblGrid>
                <a:gridCol w="921544">
                  <a:extLst>
                    <a:ext uri="{9D8B030D-6E8A-4147-A177-3AD203B41FA5}">
                      <a16:colId xmlns:a16="http://schemas.microsoft.com/office/drawing/2014/main" val="20000"/>
                    </a:ext>
                  </a:extLst>
                </a:gridCol>
                <a:gridCol w="5375672">
                  <a:extLst>
                    <a:ext uri="{9D8B030D-6E8A-4147-A177-3AD203B41FA5}">
                      <a16:colId xmlns:a16="http://schemas.microsoft.com/office/drawing/2014/main" val="20001"/>
                    </a:ext>
                  </a:extLst>
                </a:gridCol>
                <a:gridCol w="844748">
                  <a:extLst>
                    <a:ext uri="{9D8B030D-6E8A-4147-A177-3AD203B41FA5}">
                      <a16:colId xmlns:a16="http://schemas.microsoft.com/office/drawing/2014/main" val="20002"/>
                    </a:ext>
                  </a:extLst>
                </a:gridCol>
                <a:gridCol w="844748">
                  <a:extLst>
                    <a:ext uri="{9D8B030D-6E8A-4147-A177-3AD203B41FA5}">
                      <a16:colId xmlns:a16="http://schemas.microsoft.com/office/drawing/2014/main" val="20003"/>
                    </a:ext>
                  </a:extLst>
                </a:gridCol>
              </a:tblGrid>
              <a:tr h="647521">
                <a:tc>
                  <a:txBody>
                    <a:bodyPr/>
                    <a:lstStyle/>
                    <a:p>
                      <a:r>
                        <a:rPr lang="en-IN" sz="1800" dirty="0" err="1">
                          <a:solidFill>
                            <a:schemeClr val="tx1"/>
                          </a:solidFill>
                        </a:rPr>
                        <a:t>Q.No</a:t>
                      </a:r>
                      <a:r>
                        <a:rPr lang="en-IN" sz="1800" dirty="0">
                          <a:solidFill>
                            <a:schemeClr val="tx1"/>
                          </a:solidFill>
                        </a:rPr>
                        <a:t>.</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Question </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solidFill>
                            <a:schemeClr val="tx1"/>
                          </a:solidFill>
                        </a:rPr>
                        <a:t>Marks </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CO</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69977">
                <a:tc>
                  <a:txBody>
                    <a:bodyPr/>
                    <a:lstStyle/>
                    <a:p>
                      <a:r>
                        <a:rPr lang="en-IN" sz="1800" dirty="0"/>
                        <a:t>1</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69977">
                <a:tc>
                  <a:txBody>
                    <a:bodyPr/>
                    <a:lstStyle/>
                    <a:p>
                      <a:r>
                        <a:rPr lang="en-IN" sz="1800" dirty="0"/>
                        <a:t>2</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159C66C8-54E5-488F-9DC5-22C925D32A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864" y="104043"/>
            <a:ext cx="1131187" cy="797656"/>
          </a:xfrm>
          <a:prstGeom prst="rect">
            <a:avLst/>
          </a:prstGeom>
        </p:spPr>
      </p:pic>
    </p:spTree>
    <p:extLst>
      <p:ext uri="{BB962C8B-B14F-4D97-AF65-F5344CB8AC3E}">
        <p14:creationId xmlns:p14="http://schemas.microsoft.com/office/powerpoint/2010/main" val="2394586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7768" y="957834"/>
            <a:ext cx="5815013" cy="921830"/>
          </a:xfrm>
          <a:prstGeom prst="rect">
            <a:avLst/>
          </a:prstGeom>
        </p:spPr>
      </p:pic>
      <p:sp>
        <p:nvSpPr>
          <p:cNvPr id="3" name="object 3"/>
          <p:cNvSpPr txBox="1">
            <a:spLocks noGrp="1"/>
          </p:cNvSpPr>
          <p:nvPr>
            <p:ph type="title"/>
          </p:nvPr>
        </p:nvSpPr>
        <p:spPr>
          <a:xfrm>
            <a:off x="687705" y="1057107"/>
            <a:ext cx="5292566" cy="517449"/>
          </a:xfrm>
          <a:prstGeom prst="rect">
            <a:avLst/>
          </a:prstGeom>
        </p:spPr>
        <p:txBody>
          <a:bodyPr vert="horz" wrap="square" lIns="0" tIns="9525" rIns="0" bIns="0" rtlCol="0" anchor="ctr">
            <a:spAutoFit/>
          </a:bodyPr>
          <a:lstStyle/>
          <a:p>
            <a:pPr marL="9525">
              <a:lnSpc>
                <a:spcPct val="100000"/>
              </a:lnSpc>
              <a:spcBef>
                <a:spcPts val="75"/>
              </a:spcBef>
            </a:pPr>
            <a:r>
              <a:rPr spc="-38" dirty="0">
                <a:solidFill>
                  <a:srgbClr val="000000"/>
                </a:solidFill>
              </a:rPr>
              <a:t>Default</a:t>
            </a:r>
            <a:r>
              <a:rPr spc="-64" dirty="0">
                <a:solidFill>
                  <a:srgbClr val="000000"/>
                </a:solidFill>
              </a:rPr>
              <a:t> </a:t>
            </a:r>
            <a:r>
              <a:rPr spc="-53" dirty="0">
                <a:solidFill>
                  <a:srgbClr val="000000"/>
                </a:solidFill>
              </a:rPr>
              <a:t>Boxes</a:t>
            </a:r>
            <a:r>
              <a:rPr spc="-68" dirty="0">
                <a:solidFill>
                  <a:srgbClr val="000000"/>
                </a:solidFill>
              </a:rPr>
              <a:t> </a:t>
            </a:r>
            <a:r>
              <a:rPr spc="-19" dirty="0">
                <a:solidFill>
                  <a:srgbClr val="000000"/>
                </a:solidFill>
              </a:rPr>
              <a:t>and</a:t>
            </a:r>
            <a:r>
              <a:rPr spc="-71" dirty="0">
                <a:solidFill>
                  <a:srgbClr val="000000"/>
                </a:solidFill>
              </a:rPr>
              <a:t> </a:t>
            </a:r>
            <a:r>
              <a:rPr spc="-23" dirty="0">
                <a:solidFill>
                  <a:srgbClr val="000000"/>
                </a:solidFill>
              </a:rPr>
              <a:t>Aspect</a:t>
            </a:r>
            <a:r>
              <a:rPr spc="-64" dirty="0">
                <a:solidFill>
                  <a:srgbClr val="000000"/>
                </a:solidFill>
              </a:rPr>
              <a:t> </a:t>
            </a:r>
            <a:r>
              <a:rPr spc="-26" dirty="0">
                <a:solidFill>
                  <a:srgbClr val="000000"/>
                </a:solidFill>
              </a:rPr>
              <a:t>Ratios</a:t>
            </a:r>
            <a:endParaRPr/>
          </a:p>
        </p:txBody>
      </p:sp>
      <p:sp>
        <p:nvSpPr>
          <p:cNvPr id="4" name="object 4"/>
          <p:cNvSpPr txBox="1"/>
          <p:nvPr/>
        </p:nvSpPr>
        <p:spPr>
          <a:xfrm>
            <a:off x="687704" y="2202370"/>
            <a:ext cx="3322320" cy="1495602"/>
          </a:xfrm>
          <a:prstGeom prst="rect">
            <a:avLst/>
          </a:prstGeom>
        </p:spPr>
        <p:txBody>
          <a:bodyPr vert="horz" wrap="square" lIns="0" tIns="40958" rIns="0" bIns="0" rtlCol="0">
            <a:spAutoFit/>
          </a:bodyPr>
          <a:lstStyle/>
          <a:p>
            <a:pPr marL="180975" marR="3810" indent="-171450">
              <a:lnSpc>
                <a:spcPct val="90000"/>
              </a:lnSpc>
              <a:spcBef>
                <a:spcPts val="323"/>
              </a:spcBef>
              <a:buFont typeface="Arial MT"/>
              <a:buChar char="•"/>
              <a:tabLst>
                <a:tab pos="180975" algn="l"/>
              </a:tabLst>
            </a:pPr>
            <a:r>
              <a:rPr sz="2100" spc="-8" dirty="0">
                <a:latin typeface="Calibri"/>
                <a:cs typeface="Calibri"/>
              </a:rPr>
              <a:t>Allowing</a:t>
            </a:r>
            <a:r>
              <a:rPr sz="2100" spc="26" dirty="0">
                <a:latin typeface="Calibri"/>
                <a:cs typeface="Calibri"/>
              </a:rPr>
              <a:t> </a:t>
            </a:r>
            <a:r>
              <a:rPr sz="2100" spc="-19" dirty="0">
                <a:latin typeface="Calibri"/>
                <a:cs typeface="Calibri"/>
              </a:rPr>
              <a:t>different</a:t>
            </a:r>
            <a:r>
              <a:rPr sz="2100" spc="23" dirty="0">
                <a:latin typeface="Calibri"/>
                <a:cs typeface="Calibri"/>
              </a:rPr>
              <a:t> </a:t>
            </a:r>
            <a:r>
              <a:rPr sz="2100" spc="-15" dirty="0">
                <a:latin typeface="Calibri"/>
                <a:cs typeface="Calibri"/>
              </a:rPr>
              <a:t>default </a:t>
            </a:r>
            <a:r>
              <a:rPr sz="2100" spc="-11" dirty="0">
                <a:latin typeface="Calibri"/>
                <a:cs typeface="Calibri"/>
              </a:rPr>
              <a:t> </a:t>
            </a:r>
            <a:r>
              <a:rPr sz="2100" spc="-19" dirty="0">
                <a:latin typeface="Calibri"/>
                <a:cs typeface="Calibri"/>
              </a:rPr>
              <a:t>box</a:t>
            </a:r>
            <a:r>
              <a:rPr sz="2100" dirty="0">
                <a:latin typeface="Calibri"/>
                <a:cs typeface="Calibri"/>
              </a:rPr>
              <a:t> </a:t>
            </a:r>
            <a:r>
              <a:rPr sz="2100" spc="-8" dirty="0">
                <a:latin typeface="Calibri"/>
                <a:cs typeface="Calibri"/>
              </a:rPr>
              <a:t>shapes</a:t>
            </a:r>
            <a:r>
              <a:rPr sz="2100" spc="26" dirty="0">
                <a:latin typeface="Calibri"/>
                <a:cs typeface="Calibri"/>
              </a:rPr>
              <a:t> </a:t>
            </a:r>
            <a:r>
              <a:rPr sz="2100" spc="-4" dirty="0">
                <a:latin typeface="Calibri"/>
                <a:cs typeface="Calibri"/>
              </a:rPr>
              <a:t>in </a:t>
            </a:r>
            <a:r>
              <a:rPr sz="2100" spc="-15" dirty="0">
                <a:latin typeface="Calibri"/>
                <a:cs typeface="Calibri"/>
              </a:rPr>
              <a:t>several</a:t>
            </a:r>
            <a:r>
              <a:rPr sz="2100" spc="-8" dirty="0">
                <a:latin typeface="Calibri"/>
                <a:cs typeface="Calibri"/>
              </a:rPr>
              <a:t> </a:t>
            </a:r>
            <a:r>
              <a:rPr sz="2100" spc="-19" dirty="0">
                <a:latin typeface="Calibri"/>
                <a:cs typeface="Calibri"/>
              </a:rPr>
              <a:t>feature </a:t>
            </a:r>
            <a:r>
              <a:rPr sz="2100" spc="-465" dirty="0">
                <a:latin typeface="Calibri"/>
                <a:cs typeface="Calibri"/>
              </a:rPr>
              <a:t> </a:t>
            </a:r>
            <a:r>
              <a:rPr sz="2100" spc="-4" dirty="0">
                <a:latin typeface="Calibri"/>
                <a:cs typeface="Calibri"/>
              </a:rPr>
              <a:t>maps</a:t>
            </a:r>
            <a:r>
              <a:rPr sz="2100" spc="4" dirty="0">
                <a:latin typeface="Calibri"/>
                <a:cs typeface="Calibri"/>
              </a:rPr>
              <a:t> </a:t>
            </a:r>
            <a:r>
              <a:rPr sz="2100" spc="-8" dirty="0">
                <a:latin typeface="Calibri"/>
                <a:cs typeface="Calibri"/>
              </a:rPr>
              <a:t>lets</a:t>
            </a:r>
            <a:r>
              <a:rPr sz="2100" spc="4" dirty="0">
                <a:latin typeface="Calibri"/>
                <a:cs typeface="Calibri"/>
              </a:rPr>
              <a:t> </a:t>
            </a:r>
            <a:r>
              <a:rPr sz="2100" spc="-4" dirty="0">
                <a:latin typeface="Calibri"/>
                <a:cs typeface="Calibri"/>
              </a:rPr>
              <a:t>us</a:t>
            </a:r>
            <a:r>
              <a:rPr sz="2100" spc="8" dirty="0">
                <a:latin typeface="Calibri"/>
                <a:cs typeface="Calibri"/>
              </a:rPr>
              <a:t> </a:t>
            </a:r>
            <a:r>
              <a:rPr sz="2100" spc="-11" dirty="0">
                <a:latin typeface="Calibri"/>
                <a:cs typeface="Calibri"/>
              </a:rPr>
              <a:t>efficiently </a:t>
            </a:r>
            <a:r>
              <a:rPr sz="2100" spc="-8" dirty="0">
                <a:latin typeface="Calibri"/>
                <a:cs typeface="Calibri"/>
              </a:rPr>
              <a:t> </a:t>
            </a:r>
            <a:r>
              <a:rPr sz="2100" spc="-15" dirty="0">
                <a:latin typeface="Calibri"/>
                <a:cs typeface="Calibri"/>
              </a:rPr>
              <a:t>discretize</a:t>
            </a:r>
            <a:r>
              <a:rPr sz="2100" spc="8" dirty="0">
                <a:latin typeface="Calibri"/>
                <a:cs typeface="Calibri"/>
              </a:rPr>
              <a:t> </a:t>
            </a:r>
            <a:r>
              <a:rPr sz="2100" spc="-4" dirty="0">
                <a:latin typeface="Calibri"/>
                <a:cs typeface="Calibri"/>
              </a:rPr>
              <a:t>the space</a:t>
            </a:r>
            <a:r>
              <a:rPr sz="2100" spc="8" dirty="0">
                <a:latin typeface="Calibri"/>
                <a:cs typeface="Calibri"/>
              </a:rPr>
              <a:t> </a:t>
            </a:r>
            <a:r>
              <a:rPr sz="2100" spc="-8" dirty="0">
                <a:latin typeface="Calibri"/>
                <a:cs typeface="Calibri"/>
              </a:rPr>
              <a:t>of </a:t>
            </a:r>
            <a:r>
              <a:rPr sz="2100" spc="-4" dirty="0">
                <a:latin typeface="Calibri"/>
                <a:cs typeface="Calibri"/>
              </a:rPr>
              <a:t> </a:t>
            </a:r>
            <a:r>
              <a:rPr sz="2100" spc="-8" dirty="0">
                <a:latin typeface="Calibri"/>
                <a:cs typeface="Calibri"/>
              </a:rPr>
              <a:t>possible</a:t>
            </a:r>
            <a:r>
              <a:rPr sz="2100" spc="23" dirty="0">
                <a:latin typeface="Calibri"/>
                <a:cs typeface="Calibri"/>
              </a:rPr>
              <a:t> </a:t>
            </a:r>
            <a:r>
              <a:rPr sz="2100" spc="-8" dirty="0">
                <a:latin typeface="Calibri"/>
                <a:cs typeface="Calibri"/>
              </a:rPr>
              <a:t>output</a:t>
            </a:r>
            <a:r>
              <a:rPr sz="2100" spc="19" dirty="0">
                <a:latin typeface="Calibri"/>
                <a:cs typeface="Calibri"/>
              </a:rPr>
              <a:t> </a:t>
            </a:r>
            <a:r>
              <a:rPr sz="2100" spc="-19" dirty="0">
                <a:latin typeface="Calibri"/>
                <a:cs typeface="Calibri"/>
              </a:rPr>
              <a:t>box</a:t>
            </a:r>
            <a:r>
              <a:rPr sz="2100" spc="15" dirty="0">
                <a:latin typeface="Calibri"/>
                <a:cs typeface="Calibri"/>
              </a:rPr>
              <a:t> </a:t>
            </a:r>
            <a:r>
              <a:rPr sz="2100" spc="-8" dirty="0">
                <a:latin typeface="Calibri"/>
                <a:cs typeface="Calibri"/>
              </a:rPr>
              <a:t>shapes.</a:t>
            </a:r>
            <a:endParaRPr sz="2100">
              <a:latin typeface="Calibri"/>
              <a:cs typeface="Calibri"/>
            </a:endParaRPr>
          </a:p>
        </p:txBody>
      </p:sp>
      <p:pic>
        <p:nvPicPr>
          <p:cNvPr id="5" name="object 5"/>
          <p:cNvPicPr/>
          <p:nvPr/>
        </p:nvPicPr>
        <p:blipFill>
          <a:blip r:embed="rId3" cstate="print"/>
          <a:stretch>
            <a:fillRect/>
          </a:stretch>
        </p:blipFill>
        <p:spPr>
          <a:xfrm>
            <a:off x="4525137" y="1908810"/>
            <a:ext cx="3441649" cy="3817620"/>
          </a:xfrm>
          <a:prstGeom prst="rect">
            <a:avLst/>
          </a:prstGeom>
        </p:spPr>
      </p:pic>
      <p:sp>
        <p:nvSpPr>
          <p:cNvPr id="6" name="object 6"/>
          <p:cNvSpPr txBox="1"/>
          <p:nvPr/>
        </p:nvSpPr>
        <p:spPr>
          <a:xfrm>
            <a:off x="5073205" y="5791029"/>
            <a:ext cx="3896201" cy="141321"/>
          </a:xfrm>
          <a:prstGeom prst="rect">
            <a:avLst/>
          </a:prstGeom>
        </p:spPr>
        <p:txBody>
          <a:bodyPr vert="horz" wrap="square" lIns="0" tIns="0" rIns="0" bIns="0" rtlCol="0">
            <a:spAutoFit/>
          </a:bodyPr>
          <a:lstStyle/>
          <a:p>
            <a:pPr marL="9525">
              <a:lnSpc>
                <a:spcPts val="1076"/>
              </a:lnSpc>
            </a:pPr>
            <a:r>
              <a:rPr sz="1050" spc="-4" dirty="0">
                <a:latin typeface="Calibri"/>
                <a:cs typeface="Calibri"/>
              </a:rPr>
              <a:t>Image</a:t>
            </a:r>
            <a:r>
              <a:rPr sz="1050" spc="4" dirty="0">
                <a:latin typeface="Calibri"/>
                <a:cs typeface="Calibri"/>
              </a:rPr>
              <a:t> </a:t>
            </a:r>
            <a:r>
              <a:rPr sz="1050" spc="-4" dirty="0">
                <a:latin typeface="Calibri"/>
                <a:cs typeface="Calibri"/>
              </a:rPr>
              <a:t>source</a:t>
            </a:r>
            <a:r>
              <a:rPr sz="1050" spc="-8" dirty="0">
                <a:latin typeface="Calibri"/>
                <a:cs typeface="Calibri"/>
              </a:rPr>
              <a:t> </a:t>
            </a:r>
            <a:r>
              <a:rPr sz="1050" spc="-4" dirty="0">
                <a:latin typeface="Calibri"/>
                <a:cs typeface="Calibri"/>
              </a:rPr>
              <a:t>:Liu</a:t>
            </a:r>
            <a:r>
              <a:rPr sz="1050" spc="4" dirty="0">
                <a:latin typeface="Calibri"/>
                <a:cs typeface="Calibri"/>
              </a:rPr>
              <a:t> </a:t>
            </a:r>
            <a:r>
              <a:rPr sz="1050" spc="-8" dirty="0">
                <a:latin typeface="Calibri"/>
                <a:cs typeface="Calibri"/>
              </a:rPr>
              <a:t>et</a:t>
            </a:r>
            <a:r>
              <a:rPr sz="1050" spc="4" dirty="0">
                <a:latin typeface="Calibri"/>
                <a:cs typeface="Calibri"/>
              </a:rPr>
              <a:t> </a:t>
            </a:r>
            <a:r>
              <a:rPr sz="1050" dirty="0">
                <a:latin typeface="Calibri"/>
                <a:cs typeface="Calibri"/>
              </a:rPr>
              <a:t>al.,</a:t>
            </a:r>
            <a:r>
              <a:rPr sz="1050" spc="-4" dirty="0">
                <a:latin typeface="Calibri"/>
                <a:cs typeface="Calibri"/>
              </a:rPr>
              <a:t> Single Shot</a:t>
            </a:r>
            <a:r>
              <a:rPr sz="1050" spc="8" dirty="0">
                <a:latin typeface="Calibri"/>
                <a:cs typeface="Calibri"/>
              </a:rPr>
              <a:t> </a:t>
            </a:r>
            <a:r>
              <a:rPr sz="1050" spc="-4" dirty="0">
                <a:latin typeface="Calibri"/>
                <a:cs typeface="Calibri"/>
              </a:rPr>
              <a:t>MultiBox</a:t>
            </a:r>
            <a:r>
              <a:rPr sz="1050" dirty="0">
                <a:latin typeface="Calibri"/>
                <a:cs typeface="Calibri"/>
              </a:rPr>
              <a:t> </a:t>
            </a:r>
            <a:r>
              <a:rPr sz="1050" spc="-15" dirty="0">
                <a:latin typeface="Calibri"/>
                <a:cs typeface="Calibri"/>
              </a:rPr>
              <a:t>Detector,</a:t>
            </a:r>
            <a:r>
              <a:rPr sz="1050" spc="4" dirty="0">
                <a:latin typeface="Calibri"/>
                <a:cs typeface="Calibri"/>
              </a:rPr>
              <a:t> </a:t>
            </a:r>
            <a:r>
              <a:rPr sz="1050" spc="-4" dirty="0">
                <a:latin typeface="Calibri"/>
                <a:cs typeface="Calibri"/>
              </a:rPr>
              <a:t>December</a:t>
            </a:r>
            <a:r>
              <a:rPr sz="1050" dirty="0">
                <a:latin typeface="Calibri"/>
                <a:cs typeface="Calibri"/>
              </a:rPr>
              <a:t> </a:t>
            </a:r>
            <a:r>
              <a:rPr sz="1050" spc="-4" dirty="0">
                <a:latin typeface="Calibri"/>
                <a:cs typeface="Calibri"/>
              </a:rPr>
              <a:t>2015.</a:t>
            </a:r>
            <a:endParaRPr sz="1050">
              <a:latin typeface="Calibri"/>
              <a:cs typeface="Calibri"/>
            </a:endParaRPr>
          </a:p>
        </p:txBody>
      </p:sp>
      <p:sp>
        <p:nvSpPr>
          <p:cNvPr id="7" name="Title 1">
            <a:extLst>
              <a:ext uri="{FF2B5EF4-FFF2-40B4-BE49-F238E27FC236}">
                <a16:creationId xmlns:a16="http://schemas.microsoft.com/office/drawing/2014/main" id="{8065D3BA-BA99-2B96-580E-64A001280019}"/>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8" name="Picture 2" descr="E:\NIET\Project\xLogo11.png.pagespeed.ic.pydHLuCQEZ.png">
            <a:extLst>
              <a:ext uri="{FF2B5EF4-FFF2-40B4-BE49-F238E27FC236}">
                <a16:creationId xmlns:a16="http://schemas.microsoft.com/office/drawing/2014/main" id="{AB16F1B6-5D67-F921-C26D-52D8ABF2153F}"/>
              </a:ext>
            </a:extLst>
          </p:cNvPr>
          <p:cNvPicPr>
            <a:picLocks noChangeAspect="1" noChangeArrowheads="1"/>
          </p:cNvPicPr>
          <p:nvPr/>
        </p:nvPicPr>
        <p:blipFill>
          <a:blip r:embed="rId4"/>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364080323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7768" y="957834"/>
            <a:ext cx="5981891" cy="921830"/>
          </a:xfrm>
          <a:prstGeom prst="rect">
            <a:avLst/>
          </a:prstGeom>
        </p:spPr>
      </p:pic>
      <p:sp>
        <p:nvSpPr>
          <p:cNvPr id="3" name="object 3"/>
          <p:cNvSpPr txBox="1">
            <a:spLocks noGrp="1"/>
          </p:cNvSpPr>
          <p:nvPr>
            <p:ph type="title"/>
          </p:nvPr>
        </p:nvSpPr>
        <p:spPr>
          <a:xfrm>
            <a:off x="687705" y="1057107"/>
            <a:ext cx="5370671" cy="517449"/>
          </a:xfrm>
          <a:prstGeom prst="rect">
            <a:avLst/>
          </a:prstGeom>
        </p:spPr>
        <p:txBody>
          <a:bodyPr vert="horz" wrap="square" lIns="0" tIns="9525" rIns="0" bIns="0" rtlCol="0" anchor="ctr">
            <a:spAutoFit/>
          </a:bodyPr>
          <a:lstStyle/>
          <a:p>
            <a:pPr marL="9525">
              <a:lnSpc>
                <a:spcPct val="100000"/>
              </a:lnSpc>
              <a:spcBef>
                <a:spcPts val="75"/>
              </a:spcBef>
            </a:pPr>
            <a:r>
              <a:rPr spc="-41" dirty="0">
                <a:solidFill>
                  <a:srgbClr val="000000"/>
                </a:solidFill>
              </a:rPr>
              <a:t>Feature</a:t>
            </a:r>
            <a:r>
              <a:rPr spc="-68" dirty="0">
                <a:solidFill>
                  <a:srgbClr val="000000"/>
                </a:solidFill>
              </a:rPr>
              <a:t> </a:t>
            </a:r>
            <a:r>
              <a:rPr spc="-30" dirty="0">
                <a:solidFill>
                  <a:srgbClr val="000000"/>
                </a:solidFill>
              </a:rPr>
              <a:t>Maps</a:t>
            </a:r>
            <a:r>
              <a:rPr spc="-68" dirty="0">
                <a:solidFill>
                  <a:srgbClr val="000000"/>
                </a:solidFill>
              </a:rPr>
              <a:t> </a:t>
            </a:r>
            <a:r>
              <a:rPr spc="-11" dirty="0">
                <a:solidFill>
                  <a:srgbClr val="000000"/>
                </a:solidFill>
              </a:rPr>
              <a:t>of</a:t>
            </a:r>
            <a:r>
              <a:rPr spc="-53" dirty="0">
                <a:solidFill>
                  <a:srgbClr val="000000"/>
                </a:solidFill>
              </a:rPr>
              <a:t> </a:t>
            </a:r>
            <a:r>
              <a:rPr spc="-49" dirty="0">
                <a:solidFill>
                  <a:srgbClr val="000000"/>
                </a:solidFill>
              </a:rPr>
              <a:t>Different</a:t>
            </a:r>
            <a:r>
              <a:rPr spc="-64" dirty="0">
                <a:solidFill>
                  <a:srgbClr val="000000"/>
                </a:solidFill>
              </a:rPr>
              <a:t> </a:t>
            </a:r>
            <a:r>
              <a:rPr spc="-26" dirty="0">
                <a:solidFill>
                  <a:srgbClr val="000000"/>
                </a:solidFill>
              </a:rPr>
              <a:t>Scales</a:t>
            </a:r>
            <a:endParaRPr/>
          </a:p>
        </p:txBody>
      </p:sp>
      <p:sp>
        <p:nvSpPr>
          <p:cNvPr id="4" name="object 4"/>
          <p:cNvSpPr txBox="1"/>
          <p:nvPr/>
        </p:nvSpPr>
        <p:spPr>
          <a:xfrm>
            <a:off x="687704" y="1840991"/>
            <a:ext cx="7610475" cy="636072"/>
          </a:xfrm>
          <a:prstGeom prst="rect">
            <a:avLst/>
          </a:prstGeom>
        </p:spPr>
        <p:txBody>
          <a:bodyPr vert="horz" wrap="square" lIns="0" tIns="45720" rIns="0" bIns="0" rtlCol="0">
            <a:spAutoFit/>
          </a:bodyPr>
          <a:lstStyle/>
          <a:p>
            <a:pPr marL="180975" marR="3810" indent="-171450">
              <a:lnSpc>
                <a:spcPts val="2265"/>
              </a:lnSpc>
              <a:spcBef>
                <a:spcPts val="360"/>
              </a:spcBef>
              <a:buFont typeface="Arial MT"/>
              <a:buChar char="•"/>
              <a:tabLst>
                <a:tab pos="180975" algn="l"/>
              </a:tabLst>
            </a:pPr>
            <a:r>
              <a:rPr sz="2100" spc="-8" dirty="0">
                <a:latin typeface="Calibri"/>
                <a:cs typeface="Calibri"/>
              </a:rPr>
              <a:t>Lower</a:t>
            </a:r>
            <a:r>
              <a:rPr sz="2100" spc="4" dirty="0">
                <a:latin typeface="Calibri"/>
                <a:cs typeface="Calibri"/>
              </a:rPr>
              <a:t> </a:t>
            </a:r>
            <a:r>
              <a:rPr sz="2100" spc="-8" dirty="0">
                <a:latin typeface="Calibri"/>
                <a:cs typeface="Calibri"/>
              </a:rPr>
              <a:t>resolution</a:t>
            </a:r>
            <a:r>
              <a:rPr sz="2100" spc="19" dirty="0">
                <a:latin typeface="Calibri"/>
                <a:cs typeface="Calibri"/>
              </a:rPr>
              <a:t> </a:t>
            </a:r>
            <a:r>
              <a:rPr sz="2100" spc="-19" dirty="0">
                <a:latin typeface="Calibri"/>
                <a:cs typeface="Calibri"/>
              </a:rPr>
              <a:t>feature</a:t>
            </a:r>
            <a:r>
              <a:rPr sz="2100" spc="4" dirty="0">
                <a:latin typeface="Calibri"/>
                <a:cs typeface="Calibri"/>
              </a:rPr>
              <a:t> </a:t>
            </a:r>
            <a:r>
              <a:rPr sz="2100" spc="-4" dirty="0">
                <a:latin typeface="Calibri"/>
                <a:cs typeface="Calibri"/>
              </a:rPr>
              <a:t>maps</a:t>
            </a:r>
            <a:r>
              <a:rPr sz="2100" spc="19" dirty="0">
                <a:latin typeface="Calibri"/>
                <a:cs typeface="Calibri"/>
              </a:rPr>
              <a:t> </a:t>
            </a:r>
            <a:r>
              <a:rPr sz="2100" spc="-11" dirty="0">
                <a:latin typeface="Calibri"/>
                <a:cs typeface="Calibri"/>
              </a:rPr>
              <a:t>detect</a:t>
            </a:r>
            <a:r>
              <a:rPr sz="2100" spc="4" dirty="0">
                <a:latin typeface="Calibri"/>
                <a:cs typeface="Calibri"/>
              </a:rPr>
              <a:t> </a:t>
            </a:r>
            <a:r>
              <a:rPr sz="2100" spc="-11" dirty="0">
                <a:latin typeface="Calibri"/>
                <a:cs typeface="Calibri"/>
              </a:rPr>
              <a:t>larger</a:t>
            </a:r>
            <a:r>
              <a:rPr sz="2100" spc="-4" dirty="0">
                <a:latin typeface="Calibri"/>
                <a:cs typeface="Calibri"/>
              </a:rPr>
              <a:t> </a:t>
            </a:r>
            <a:r>
              <a:rPr sz="2100" spc="-8" dirty="0">
                <a:latin typeface="Calibri"/>
                <a:cs typeface="Calibri"/>
              </a:rPr>
              <a:t>scale</a:t>
            </a:r>
            <a:r>
              <a:rPr sz="2100" dirty="0">
                <a:latin typeface="Calibri"/>
                <a:cs typeface="Calibri"/>
              </a:rPr>
              <a:t> </a:t>
            </a:r>
            <a:r>
              <a:rPr sz="2100" spc="-4" dirty="0">
                <a:latin typeface="Calibri"/>
                <a:cs typeface="Calibri"/>
              </a:rPr>
              <a:t>objects</a:t>
            </a:r>
            <a:r>
              <a:rPr sz="2100" spc="19" dirty="0">
                <a:latin typeface="Calibri"/>
                <a:cs typeface="Calibri"/>
              </a:rPr>
              <a:t> </a:t>
            </a:r>
            <a:r>
              <a:rPr sz="2100" spc="-4" dirty="0">
                <a:latin typeface="Calibri"/>
                <a:cs typeface="Calibri"/>
              </a:rPr>
              <a:t>and</a:t>
            </a:r>
            <a:r>
              <a:rPr sz="2100" spc="15" dirty="0">
                <a:latin typeface="Calibri"/>
                <a:cs typeface="Calibri"/>
              </a:rPr>
              <a:t> </a:t>
            </a:r>
            <a:r>
              <a:rPr sz="2100" spc="-4" dirty="0">
                <a:latin typeface="Calibri"/>
                <a:cs typeface="Calibri"/>
              </a:rPr>
              <a:t>higher </a:t>
            </a:r>
            <a:r>
              <a:rPr sz="2100" spc="-465" dirty="0">
                <a:latin typeface="Calibri"/>
                <a:cs typeface="Calibri"/>
              </a:rPr>
              <a:t> </a:t>
            </a:r>
            <a:r>
              <a:rPr sz="2100" spc="-8" dirty="0">
                <a:latin typeface="Calibri"/>
                <a:cs typeface="Calibri"/>
              </a:rPr>
              <a:t>resolution</a:t>
            </a:r>
            <a:r>
              <a:rPr sz="2100" spc="26" dirty="0">
                <a:latin typeface="Calibri"/>
                <a:cs typeface="Calibri"/>
              </a:rPr>
              <a:t> </a:t>
            </a:r>
            <a:r>
              <a:rPr sz="2100" spc="-19" dirty="0">
                <a:latin typeface="Calibri"/>
                <a:cs typeface="Calibri"/>
              </a:rPr>
              <a:t>feature</a:t>
            </a:r>
            <a:r>
              <a:rPr sz="2100" dirty="0">
                <a:latin typeface="Calibri"/>
                <a:cs typeface="Calibri"/>
              </a:rPr>
              <a:t> </a:t>
            </a:r>
            <a:r>
              <a:rPr sz="2100" spc="-4" dirty="0">
                <a:latin typeface="Calibri"/>
                <a:cs typeface="Calibri"/>
              </a:rPr>
              <a:t>maps</a:t>
            </a:r>
            <a:r>
              <a:rPr sz="2100" spc="4" dirty="0">
                <a:latin typeface="Calibri"/>
                <a:cs typeface="Calibri"/>
              </a:rPr>
              <a:t> </a:t>
            </a:r>
            <a:r>
              <a:rPr sz="2100" spc="-11" dirty="0">
                <a:latin typeface="Calibri"/>
                <a:cs typeface="Calibri"/>
              </a:rPr>
              <a:t>detect</a:t>
            </a:r>
            <a:r>
              <a:rPr sz="2100" spc="4" dirty="0">
                <a:latin typeface="Calibri"/>
                <a:cs typeface="Calibri"/>
              </a:rPr>
              <a:t> </a:t>
            </a:r>
            <a:r>
              <a:rPr sz="2100" spc="-8" dirty="0">
                <a:latin typeface="Calibri"/>
                <a:cs typeface="Calibri"/>
              </a:rPr>
              <a:t>lower</a:t>
            </a:r>
            <a:r>
              <a:rPr sz="2100" dirty="0">
                <a:latin typeface="Calibri"/>
                <a:cs typeface="Calibri"/>
              </a:rPr>
              <a:t> </a:t>
            </a:r>
            <a:r>
              <a:rPr sz="2100" spc="-8" dirty="0">
                <a:latin typeface="Calibri"/>
                <a:cs typeface="Calibri"/>
              </a:rPr>
              <a:t>scale</a:t>
            </a:r>
            <a:r>
              <a:rPr sz="2100" spc="-4" dirty="0">
                <a:latin typeface="Calibri"/>
                <a:cs typeface="Calibri"/>
              </a:rPr>
              <a:t> objects.</a:t>
            </a:r>
            <a:endParaRPr sz="2100">
              <a:latin typeface="Calibri"/>
              <a:cs typeface="Calibri"/>
            </a:endParaRPr>
          </a:p>
        </p:txBody>
      </p:sp>
      <p:pic>
        <p:nvPicPr>
          <p:cNvPr id="5" name="object 5"/>
          <p:cNvPicPr/>
          <p:nvPr/>
        </p:nvPicPr>
        <p:blipFill>
          <a:blip r:embed="rId3" cstate="print"/>
          <a:stretch>
            <a:fillRect/>
          </a:stretch>
        </p:blipFill>
        <p:spPr>
          <a:xfrm>
            <a:off x="1088135" y="2644901"/>
            <a:ext cx="5893308" cy="3144393"/>
          </a:xfrm>
          <a:prstGeom prst="rect">
            <a:avLst/>
          </a:prstGeom>
        </p:spPr>
      </p:pic>
      <p:sp>
        <p:nvSpPr>
          <p:cNvPr id="6" name="object 6"/>
          <p:cNvSpPr txBox="1"/>
          <p:nvPr/>
        </p:nvSpPr>
        <p:spPr>
          <a:xfrm>
            <a:off x="6079902" y="5806059"/>
            <a:ext cx="2866549" cy="171201"/>
          </a:xfrm>
          <a:prstGeom prst="rect">
            <a:avLst/>
          </a:prstGeom>
        </p:spPr>
        <p:txBody>
          <a:bodyPr vert="horz" wrap="square" lIns="0" tIns="9525" rIns="0" bIns="0" rtlCol="0">
            <a:spAutoFit/>
          </a:bodyPr>
          <a:lstStyle/>
          <a:p>
            <a:pPr marL="9525">
              <a:spcBef>
                <a:spcPts val="75"/>
              </a:spcBef>
            </a:pPr>
            <a:r>
              <a:rPr sz="1050" spc="-4" dirty="0">
                <a:latin typeface="Calibri"/>
                <a:cs typeface="Calibri"/>
              </a:rPr>
              <a:t>Image</a:t>
            </a:r>
            <a:r>
              <a:rPr sz="1050" spc="8" dirty="0">
                <a:latin typeface="Calibri"/>
                <a:cs typeface="Calibri"/>
              </a:rPr>
              <a:t> </a:t>
            </a:r>
            <a:r>
              <a:rPr sz="1050" spc="-4" dirty="0">
                <a:latin typeface="Calibri"/>
                <a:cs typeface="Calibri"/>
              </a:rPr>
              <a:t>Source:</a:t>
            </a:r>
            <a:r>
              <a:rPr sz="1050" spc="240" dirty="0">
                <a:latin typeface="Calibri"/>
                <a:cs typeface="Calibri"/>
              </a:rPr>
              <a:t> </a:t>
            </a:r>
            <a:r>
              <a:rPr sz="1050" u="sng" spc="-8" dirty="0">
                <a:solidFill>
                  <a:srgbClr val="0462C1"/>
                </a:solidFill>
                <a:uFill>
                  <a:solidFill>
                    <a:srgbClr val="0462C1"/>
                  </a:solidFill>
                </a:uFill>
                <a:latin typeface="Calibri"/>
                <a:cs typeface="Calibri"/>
                <a:hlinkClick r:id="rId4"/>
              </a:rPr>
              <a:t>https://medium.com/@jonathan_hui</a:t>
            </a:r>
            <a:endParaRPr sz="1050">
              <a:latin typeface="Calibri"/>
              <a:cs typeface="Calibri"/>
            </a:endParaRPr>
          </a:p>
        </p:txBody>
      </p:sp>
      <p:sp>
        <p:nvSpPr>
          <p:cNvPr id="7" name="Title 1">
            <a:extLst>
              <a:ext uri="{FF2B5EF4-FFF2-40B4-BE49-F238E27FC236}">
                <a16:creationId xmlns:a16="http://schemas.microsoft.com/office/drawing/2014/main" id="{53610468-071E-3F76-CA90-EC8649647153}"/>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8" name="Picture 2" descr="E:\NIET\Project\xLogo11.png.pagespeed.ic.pydHLuCQEZ.png">
            <a:extLst>
              <a:ext uri="{FF2B5EF4-FFF2-40B4-BE49-F238E27FC236}">
                <a16:creationId xmlns:a16="http://schemas.microsoft.com/office/drawing/2014/main" id="{C3C4F64C-8E7B-BAF1-1B2F-0FD41BEDFD62}"/>
              </a:ext>
            </a:extLst>
          </p:cNvPr>
          <p:cNvPicPr>
            <a:picLocks noChangeAspect="1" noChangeArrowheads="1"/>
          </p:cNvPicPr>
          <p:nvPr/>
        </p:nvPicPr>
        <p:blipFill>
          <a:blip r:embed="rId5"/>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328139966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7768" y="957834"/>
            <a:ext cx="6411659" cy="921830"/>
          </a:xfrm>
          <a:prstGeom prst="rect">
            <a:avLst/>
          </a:prstGeom>
        </p:spPr>
      </p:pic>
      <p:sp>
        <p:nvSpPr>
          <p:cNvPr id="3" name="object 3"/>
          <p:cNvSpPr txBox="1">
            <a:spLocks noGrp="1"/>
          </p:cNvSpPr>
          <p:nvPr>
            <p:ph type="title"/>
          </p:nvPr>
        </p:nvSpPr>
        <p:spPr>
          <a:xfrm>
            <a:off x="687704" y="1057107"/>
            <a:ext cx="5799773" cy="517449"/>
          </a:xfrm>
          <a:prstGeom prst="rect">
            <a:avLst/>
          </a:prstGeom>
        </p:spPr>
        <p:txBody>
          <a:bodyPr vert="horz" wrap="square" lIns="0" tIns="9525" rIns="0" bIns="0" rtlCol="0" anchor="ctr">
            <a:spAutoFit/>
          </a:bodyPr>
          <a:lstStyle/>
          <a:p>
            <a:pPr marL="9525">
              <a:lnSpc>
                <a:spcPct val="100000"/>
              </a:lnSpc>
              <a:spcBef>
                <a:spcPts val="75"/>
              </a:spcBef>
            </a:pPr>
            <a:r>
              <a:rPr spc="-41" dirty="0">
                <a:solidFill>
                  <a:srgbClr val="000000"/>
                </a:solidFill>
              </a:rPr>
              <a:t>Feature</a:t>
            </a:r>
            <a:r>
              <a:rPr spc="-64" dirty="0">
                <a:solidFill>
                  <a:srgbClr val="000000"/>
                </a:solidFill>
              </a:rPr>
              <a:t> </a:t>
            </a:r>
            <a:r>
              <a:rPr spc="-41" dirty="0">
                <a:solidFill>
                  <a:srgbClr val="000000"/>
                </a:solidFill>
              </a:rPr>
              <a:t>Pyramid</a:t>
            </a:r>
            <a:r>
              <a:rPr spc="-79" dirty="0">
                <a:solidFill>
                  <a:srgbClr val="000000"/>
                </a:solidFill>
              </a:rPr>
              <a:t> </a:t>
            </a:r>
            <a:r>
              <a:rPr spc="-11" dirty="0">
                <a:solidFill>
                  <a:srgbClr val="000000"/>
                </a:solidFill>
              </a:rPr>
              <a:t>of</a:t>
            </a:r>
            <a:r>
              <a:rPr spc="-49" dirty="0">
                <a:solidFill>
                  <a:srgbClr val="000000"/>
                </a:solidFill>
              </a:rPr>
              <a:t> Different</a:t>
            </a:r>
            <a:r>
              <a:rPr spc="-60" dirty="0">
                <a:solidFill>
                  <a:srgbClr val="000000"/>
                </a:solidFill>
              </a:rPr>
              <a:t> </a:t>
            </a:r>
            <a:r>
              <a:rPr spc="-26" dirty="0">
                <a:solidFill>
                  <a:srgbClr val="000000"/>
                </a:solidFill>
              </a:rPr>
              <a:t>Scales</a:t>
            </a:r>
            <a:endParaRPr/>
          </a:p>
        </p:txBody>
      </p:sp>
      <p:pic>
        <p:nvPicPr>
          <p:cNvPr id="4" name="object 4"/>
          <p:cNvPicPr/>
          <p:nvPr/>
        </p:nvPicPr>
        <p:blipFill>
          <a:blip r:embed="rId3" cstate="print"/>
          <a:stretch>
            <a:fillRect/>
          </a:stretch>
        </p:blipFill>
        <p:spPr>
          <a:xfrm>
            <a:off x="1273302" y="2258603"/>
            <a:ext cx="6589681" cy="3238083"/>
          </a:xfrm>
          <a:prstGeom prst="rect">
            <a:avLst/>
          </a:prstGeom>
        </p:spPr>
      </p:pic>
      <p:sp>
        <p:nvSpPr>
          <p:cNvPr id="5" name="object 5"/>
          <p:cNvSpPr txBox="1"/>
          <p:nvPr/>
        </p:nvSpPr>
        <p:spPr>
          <a:xfrm>
            <a:off x="6512433" y="4320349"/>
            <a:ext cx="1398746" cy="171201"/>
          </a:xfrm>
          <a:prstGeom prst="rect">
            <a:avLst/>
          </a:prstGeom>
        </p:spPr>
        <p:txBody>
          <a:bodyPr vert="horz" wrap="square" lIns="0" tIns="9525" rIns="0" bIns="0" rtlCol="0">
            <a:spAutoFit/>
          </a:bodyPr>
          <a:lstStyle/>
          <a:p>
            <a:pPr marL="9525">
              <a:spcBef>
                <a:spcPts val="75"/>
              </a:spcBef>
            </a:pPr>
            <a:r>
              <a:rPr sz="1050" spc="-4" dirty="0">
                <a:latin typeface="Calibri"/>
                <a:cs typeface="Calibri"/>
              </a:rPr>
              <a:t>Source:</a:t>
            </a:r>
            <a:r>
              <a:rPr sz="1050" spc="-23" dirty="0">
                <a:latin typeface="Calibri"/>
                <a:cs typeface="Calibri"/>
              </a:rPr>
              <a:t> </a:t>
            </a:r>
            <a:r>
              <a:rPr sz="1050" spc="-4" dirty="0">
                <a:latin typeface="Calibri"/>
                <a:cs typeface="Calibri"/>
              </a:rPr>
              <a:t>Zhao</a:t>
            </a:r>
            <a:r>
              <a:rPr sz="1050" spc="-26" dirty="0">
                <a:latin typeface="Calibri"/>
                <a:cs typeface="Calibri"/>
              </a:rPr>
              <a:t> </a:t>
            </a:r>
            <a:r>
              <a:rPr sz="1050" spc="-8" dirty="0">
                <a:latin typeface="Calibri"/>
                <a:cs typeface="Calibri"/>
              </a:rPr>
              <a:t>et</a:t>
            </a:r>
            <a:r>
              <a:rPr sz="1050" spc="-11" dirty="0">
                <a:latin typeface="Calibri"/>
                <a:cs typeface="Calibri"/>
              </a:rPr>
              <a:t> </a:t>
            </a:r>
            <a:r>
              <a:rPr sz="1050" dirty="0">
                <a:latin typeface="Calibri"/>
                <a:cs typeface="Calibri"/>
              </a:rPr>
              <a:t>al.</a:t>
            </a:r>
            <a:r>
              <a:rPr sz="1050" spc="-11" dirty="0">
                <a:latin typeface="Calibri"/>
                <a:cs typeface="Calibri"/>
              </a:rPr>
              <a:t> </a:t>
            </a:r>
            <a:r>
              <a:rPr sz="1050" spc="-4" dirty="0">
                <a:latin typeface="Calibri"/>
                <a:cs typeface="Calibri"/>
              </a:rPr>
              <a:t>(2018)</a:t>
            </a:r>
            <a:endParaRPr sz="1050">
              <a:latin typeface="Calibri"/>
              <a:cs typeface="Calibri"/>
            </a:endParaRPr>
          </a:p>
        </p:txBody>
      </p:sp>
      <p:sp>
        <p:nvSpPr>
          <p:cNvPr id="6" name="Title 1">
            <a:extLst>
              <a:ext uri="{FF2B5EF4-FFF2-40B4-BE49-F238E27FC236}">
                <a16:creationId xmlns:a16="http://schemas.microsoft.com/office/drawing/2014/main" id="{8D201F1F-918C-D660-44C1-6461DF20DFE8}"/>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7" name="Picture 2" descr="E:\NIET\Project\xLogo11.png.pagespeed.ic.pydHLuCQEZ.png">
            <a:extLst>
              <a:ext uri="{FF2B5EF4-FFF2-40B4-BE49-F238E27FC236}">
                <a16:creationId xmlns:a16="http://schemas.microsoft.com/office/drawing/2014/main" id="{38D2C842-8EFF-571F-C1F0-D1A080132FAB}"/>
              </a:ext>
            </a:extLst>
          </p:cNvPr>
          <p:cNvPicPr>
            <a:picLocks noChangeAspect="1" noChangeArrowheads="1"/>
          </p:cNvPicPr>
          <p:nvPr/>
        </p:nvPicPr>
        <p:blipFill>
          <a:blip r:embed="rId4"/>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64488309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90763" y="1120140"/>
            <a:ext cx="8486775" cy="4491514"/>
            <a:chOff x="521017" y="350520"/>
            <a:chExt cx="11315700" cy="5988685"/>
          </a:xfrm>
        </p:grpSpPr>
        <p:sp>
          <p:nvSpPr>
            <p:cNvPr id="3" name="object 3"/>
            <p:cNvSpPr/>
            <p:nvPr/>
          </p:nvSpPr>
          <p:spPr>
            <a:xfrm>
              <a:off x="525780" y="466344"/>
              <a:ext cx="11140440" cy="931544"/>
            </a:xfrm>
            <a:custGeom>
              <a:avLst/>
              <a:gdLst/>
              <a:ahLst/>
              <a:cxnLst/>
              <a:rect l="l" t="t" r="r" b="b"/>
              <a:pathLst>
                <a:path w="11140440" h="931544">
                  <a:moveTo>
                    <a:pt x="11140440" y="0"/>
                  </a:moveTo>
                  <a:lnTo>
                    <a:pt x="0" y="0"/>
                  </a:lnTo>
                  <a:lnTo>
                    <a:pt x="0" y="931163"/>
                  </a:lnTo>
                  <a:lnTo>
                    <a:pt x="11140440" y="931163"/>
                  </a:lnTo>
                  <a:lnTo>
                    <a:pt x="11140440" y="0"/>
                  </a:lnTo>
                  <a:close/>
                </a:path>
              </a:pathLst>
            </a:custGeom>
            <a:solidFill>
              <a:srgbClr val="2E5496"/>
            </a:solidFill>
          </p:spPr>
          <p:txBody>
            <a:bodyPr wrap="square" lIns="0" tIns="0" rIns="0" bIns="0" rtlCol="0"/>
            <a:lstStyle/>
            <a:p>
              <a:endParaRPr sz="1350"/>
            </a:p>
          </p:txBody>
        </p:sp>
        <p:sp>
          <p:nvSpPr>
            <p:cNvPr id="4" name="object 4"/>
            <p:cNvSpPr/>
            <p:nvPr/>
          </p:nvSpPr>
          <p:spPr>
            <a:xfrm>
              <a:off x="525780" y="466344"/>
              <a:ext cx="11140440" cy="931544"/>
            </a:xfrm>
            <a:custGeom>
              <a:avLst/>
              <a:gdLst/>
              <a:ahLst/>
              <a:cxnLst/>
              <a:rect l="l" t="t" r="r" b="b"/>
              <a:pathLst>
                <a:path w="11140440" h="931544">
                  <a:moveTo>
                    <a:pt x="0" y="931163"/>
                  </a:moveTo>
                  <a:lnTo>
                    <a:pt x="11140440" y="931163"/>
                  </a:lnTo>
                  <a:lnTo>
                    <a:pt x="11140440" y="0"/>
                  </a:lnTo>
                  <a:lnTo>
                    <a:pt x="0" y="0"/>
                  </a:lnTo>
                  <a:lnTo>
                    <a:pt x="0" y="931163"/>
                  </a:lnTo>
                  <a:close/>
                </a:path>
              </a:pathLst>
            </a:custGeom>
            <a:ln w="9525">
              <a:solidFill>
                <a:srgbClr val="000000"/>
              </a:solidFill>
            </a:ln>
          </p:spPr>
          <p:txBody>
            <a:bodyPr wrap="square" lIns="0" tIns="0" rIns="0" bIns="0" rtlCol="0"/>
            <a:lstStyle/>
            <a:p>
              <a:endParaRPr sz="1350"/>
            </a:p>
          </p:txBody>
        </p:sp>
      </p:grpSp>
      <p:pic>
        <p:nvPicPr>
          <p:cNvPr id="5" name="object 5"/>
          <p:cNvPicPr/>
          <p:nvPr/>
        </p:nvPicPr>
        <p:blipFill>
          <a:blip r:embed="rId2" cstate="print"/>
          <a:stretch>
            <a:fillRect/>
          </a:stretch>
        </p:blipFill>
        <p:spPr>
          <a:xfrm>
            <a:off x="3534156" y="1091565"/>
            <a:ext cx="2215706" cy="1126427"/>
          </a:xfrm>
          <a:prstGeom prst="rect">
            <a:avLst/>
          </a:prstGeom>
        </p:spPr>
      </p:pic>
      <p:sp>
        <p:nvSpPr>
          <p:cNvPr id="6" name="object 6"/>
          <p:cNvSpPr txBox="1">
            <a:spLocks noGrp="1"/>
          </p:cNvSpPr>
          <p:nvPr>
            <p:ph type="title"/>
          </p:nvPr>
        </p:nvSpPr>
        <p:spPr>
          <a:xfrm>
            <a:off x="471488" y="1369457"/>
            <a:ext cx="5915025" cy="517449"/>
          </a:xfrm>
          <a:prstGeom prst="rect">
            <a:avLst/>
          </a:prstGeom>
        </p:spPr>
        <p:txBody>
          <a:bodyPr vert="horz" wrap="square" lIns="0" tIns="9525" rIns="0" bIns="0" rtlCol="0" anchor="ctr">
            <a:spAutoFit/>
          </a:bodyPr>
          <a:lstStyle/>
          <a:p>
            <a:pPr marL="13335">
              <a:lnSpc>
                <a:spcPct val="100000"/>
              </a:lnSpc>
              <a:spcBef>
                <a:spcPts val="75"/>
              </a:spcBef>
            </a:pPr>
            <a:r>
              <a:rPr spc="-116" dirty="0"/>
              <a:t>R</a:t>
            </a:r>
            <a:r>
              <a:rPr spc="-34" dirty="0"/>
              <a:t>e</a:t>
            </a:r>
            <a:r>
              <a:rPr spc="-30" dirty="0"/>
              <a:t>s</a:t>
            </a:r>
            <a:r>
              <a:rPr spc="-38" dirty="0"/>
              <a:t>u</a:t>
            </a:r>
            <a:r>
              <a:rPr spc="-11" dirty="0"/>
              <a:t>l</a:t>
            </a:r>
            <a:r>
              <a:rPr spc="-30" dirty="0"/>
              <a:t>t</a:t>
            </a:r>
            <a:r>
              <a:rPr dirty="0"/>
              <a:t>s</a:t>
            </a:r>
          </a:p>
        </p:txBody>
      </p:sp>
      <p:pic>
        <p:nvPicPr>
          <p:cNvPr id="7" name="object 7"/>
          <p:cNvPicPr/>
          <p:nvPr/>
        </p:nvPicPr>
        <p:blipFill>
          <a:blip r:embed="rId3" cstate="print"/>
          <a:stretch>
            <a:fillRect/>
          </a:stretch>
        </p:blipFill>
        <p:spPr>
          <a:xfrm>
            <a:off x="260604" y="2286000"/>
            <a:ext cx="8614092" cy="2720340"/>
          </a:xfrm>
          <a:prstGeom prst="rect">
            <a:avLst/>
          </a:prstGeom>
        </p:spPr>
      </p:pic>
      <p:sp>
        <p:nvSpPr>
          <p:cNvPr id="8" name="object 8"/>
          <p:cNvSpPr txBox="1"/>
          <p:nvPr/>
        </p:nvSpPr>
        <p:spPr>
          <a:xfrm>
            <a:off x="6214776" y="5738165"/>
            <a:ext cx="2839403" cy="217367"/>
          </a:xfrm>
          <a:prstGeom prst="rect">
            <a:avLst/>
          </a:prstGeom>
        </p:spPr>
        <p:txBody>
          <a:bodyPr vert="horz" wrap="square" lIns="0" tIns="9525" rIns="0" bIns="0" rtlCol="0">
            <a:spAutoFit/>
          </a:bodyPr>
          <a:lstStyle/>
          <a:p>
            <a:pPr marL="9525">
              <a:spcBef>
                <a:spcPts val="75"/>
              </a:spcBef>
            </a:pPr>
            <a:r>
              <a:rPr sz="1350" spc="-8" dirty="0">
                <a:latin typeface="Calibri"/>
                <a:cs typeface="Calibri"/>
              </a:rPr>
              <a:t>Source:</a:t>
            </a:r>
            <a:r>
              <a:rPr sz="1350" spc="-11" dirty="0">
                <a:latin typeface="Calibri"/>
                <a:cs typeface="Calibri"/>
              </a:rPr>
              <a:t> </a:t>
            </a:r>
            <a:r>
              <a:rPr sz="1350" u="heavy" spc="-8" dirty="0">
                <a:solidFill>
                  <a:srgbClr val="0462C1"/>
                </a:solidFill>
                <a:uFill>
                  <a:solidFill>
                    <a:srgbClr val="0462C1"/>
                  </a:solidFill>
                </a:uFill>
                <a:latin typeface="Calibri"/>
                <a:cs typeface="Calibri"/>
                <a:hlinkClick r:id="rId4"/>
              </a:rPr>
              <a:t>https://towardsdatascience.com</a:t>
            </a:r>
            <a:endParaRPr sz="1350">
              <a:latin typeface="Calibri"/>
              <a:cs typeface="Calibri"/>
            </a:endParaRPr>
          </a:p>
        </p:txBody>
      </p:sp>
      <p:sp>
        <p:nvSpPr>
          <p:cNvPr id="9" name="Title 1">
            <a:extLst>
              <a:ext uri="{FF2B5EF4-FFF2-40B4-BE49-F238E27FC236}">
                <a16:creationId xmlns:a16="http://schemas.microsoft.com/office/drawing/2014/main" id="{5E0B1CF6-B49B-BF0F-0C8A-496CBD0D2BCA}"/>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spTree>
    <p:extLst>
      <p:ext uri="{BB962C8B-B14F-4D97-AF65-F5344CB8AC3E}">
        <p14:creationId xmlns:p14="http://schemas.microsoft.com/office/powerpoint/2010/main" val="270358181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7769" y="957834"/>
            <a:ext cx="6175057" cy="921830"/>
          </a:xfrm>
          <a:prstGeom prst="rect">
            <a:avLst/>
          </a:prstGeom>
        </p:spPr>
      </p:pic>
      <p:sp>
        <p:nvSpPr>
          <p:cNvPr id="3" name="object 3"/>
          <p:cNvSpPr txBox="1">
            <a:spLocks noGrp="1"/>
          </p:cNvSpPr>
          <p:nvPr>
            <p:ph type="title"/>
          </p:nvPr>
        </p:nvSpPr>
        <p:spPr>
          <a:xfrm>
            <a:off x="687705" y="1057107"/>
            <a:ext cx="5655469" cy="517449"/>
          </a:xfrm>
          <a:prstGeom prst="rect">
            <a:avLst/>
          </a:prstGeom>
        </p:spPr>
        <p:txBody>
          <a:bodyPr vert="horz" wrap="square" lIns="0" tIns="9525" rIns="0" bIns="0" rtlCol="0" anchor="ctr">
            <a:spAutoFit/>
          </a:bodyPr>
          <a:lstStyle/>
          <a:p>
            <a:pPr marL="9525">
              <a:lnSpc>
                <a:spcPct val="100000"/>
              </a:lnSpc>
              <a:spcBef>
                <a:spcPts val="75"/>
              </a:spcBef>
            </a:pPr>
            <a:r>
              <a:rPr spc="-34" dirty="0">
                <a:solidFill>
                  <a:srgbClr val="000000"/>
                </a:solidFill>
              </a:rPr>
              <a:t>Real</a:t>
            </a:r>
            <a:r>
              <a:rPr spc="-68" dirty="0">
                <a:solidFill>
                  <a:srgbClr val="000000"/>
                </a:solidFill>
              </a:rPr>
              <a:t> </a:t>
            </a:r>
            <a:r>
              <a:rPr spc="-23" dirty="0">
                <a:solidFill>
                  <a:srgbClr val="000000"/>
                </a:solidFill>
              </a:rPr>
              <a:t>Time</a:t>
            </a:r>
            <a:r>
              <a:rPr spc="-75" dirty="0">
                <a:solidFill>
                  <a:srgbClr val="000000"/>
                </a:solidFill>
              </a:rPr>
              <a:t> </a:t>
            </a:r>
            <a:r>
              <a:rPr spc="-41" dirty="0">
                <a:solidFill>
                  <a:srgbClr val="000000"/>
                </a:solidFill>
              </a:rPr>
              <a:t>Performance</a:t>
            </a:r>
            <a:r>
              <a:rPr spc="-86" dirty="0">
                <a:solidFill>
                  <a:srgbClr val="000000"/>
                </a:solidFill>
              </a:rPr>
              <a:t> </a:t>
            </a:r>
            <a:r>
              <a:rPr spc="-38" dirty="0">
                <a:solidFill>
                  <a:srgbClr val="000000"/>
                </a:solidFill>
              </a:rPr>
              <a:t>Evaluation</a:t>
            </a:r>
            <a:endParaRPr/>
          </a:p>
        </p:txBody>
      </p:sp>
      <p:sp>
        <p:nvSpPr>
          <p:cNvPr id="4" name="object 4"/>
          <p:cNvSpPr txBox="1"/>
          <p:nvPr/>
        </p:nvSpPr>
        <p:spPr>
          <a:xfrm>
            <a:off x="687705" y="1927193"/>
            <a:ext cx="5002054" cy="332303"/>
          </a:xfrm>
          <a:prstGeom prst="rect">
            <a:avLst/>
          </a:prstGeom>
        </p:spPr>
        <p:txBody>
          <a:bodyPr vert="horz" wrap="square" lIns="0" tIns="9049" rIns="0" bIns="0" rtlCol="0">
            <a:spAutoFit/>
          </a:bodyPr>
          <a:lstStyle/>
          <a:p>
            <a:pPr marL="180975" indent="-171450">
              <a:spcBef>
                <a:spcPts val="71"/>
              </a:spcBef>
              <a:buClr>
                <a:srgbClr val="000000"/>
              </a:buClr>
              <a:buFont typeface="Arial MT"/>
              <a:buChar char="•"/>
              <a:tabLst>
                <a:tab pos="180975" algn="l"/>
              </a:tabLst>
            </a:pPr>
            <a:r>
              <a:rPr sz="2100" u="heavy" spc="-4" dirty="0">
                <a:solidFill>
                  <a:srgbClr val="944F71"/>
                </a:solidFill>
                <a:uFill>
                  <a:solidFill>
                    <a:srgbClr val="944F71"/>
                  </a:solidFill>
                </a:uFill>
                <a:latin typeface="Calibri"/>
                <a:cs typeface="Calibri"/>
                <a:hlinkClick r:id="rId3"/>
              </a:rPr>
              <a:t>Let</a:t>
            </a:r>
            <a:r>
              <a:rPr sz="2100" u="heavy" spc="-11" dirty="0">
                <a:solidFill>
                  <a:srgbClr val="944F71"/>
                </a:solidFill>
                <a:uFill>
                  <a:solidFill>
                    <a:srgbClr val="944F71"/>
                  </a:solidFill>
                </a:uFill>
                <a:latin typeface="Calibri"/>
                <a:cs typeface="Calibri"/>
                <a:hlinkClick r:id="rId3"/>
              </a:rPr>
              <a:t> </a:t>
            </a:r>
            <a:r>
              <a:rPr sz="2100" u="heavy" spc="-4" dirty="0">
                <a:solidFill>
                  <a:srgbClr val="944F71"/>
                </a:solidFill>
                <a:uFill>
                  <a:solidFill>
                    <a:srgbClr val="944F71"/>
                  </a:solidFill>
                </a:uFill>
                <a:latin typeface="Calibri"/>
                <a:cs typeface="Calibri"/>
                <a:hlinkClick r:id="rId3"/>
              </a:rPr>
              <a:t>us</a:t>
            </a:r>
            <a:r>
              <a:rPr sz="2100" u="heavy" spc="11" dirty="0">
                <a:solidFill>
                  <a:srgbClr val="944F71"/>
                </a:solidFill>
                <a:uFill>
                  <a:solidFill>
                    <a:srgbClr val="944F71"/>
                  </a:solidFill>
                </a:uFill>
                <a:latin typeface="Calibri"/>
                <a:cs typeface="Calibri"/>
                <a:hlinkClick r:id="rId3"/>
              </a:rPr>
              <a:t> </a:t>
            </a:r>
            <a:r>
              <a:rPr sz="2100" u="heavy" spc="-4" dirty="0">
                <a:solidFill>
                  <a:srgbClr val="944F71"/>
                </a:solidFill>
                <a:uFill>
                  <a:solidFill>
                    <a:srgbClr val="944F71"/>
                  </a:solidFill>
                </a:uFill>
                <a:latin typeface="Calibri"/>
                <a:cs typeface="Calibri"/>
                <a:hlinkClick r:id="rId3"/>
              </a:rPr>
              <a:t>check</a:t>
            </a:r>
            <a:r>
              <a:rPr sz="2100" u="heavy" spc="15" dirty="0">
                <a:solidFill>
                  <a:srgbClr val="944F71"/>
                </a:solidFill>
                <a:uFill>
                  <a:solidFill>
                    <a:srgbClr val="944F71"/>
                  </a:solidFill>
                </a:uFill>
                <a:latin typeface="Calibri"/>
                <a:cs typeface="Calibri"/>
                <a:hlinkClick r:id="rId3"/>
              </a:rPr>
              <a:t> </a:t>
            </a:r>
            <a:r>
              <a:rPr sz="2100" u="heavy" spc="-8" dirty="0">
                <a:solidFill>
                  <a:srgbClr val="944F71"/>
                </a:solidFill>
                <a:uFill>
                  <a:solidFill>
                    <a:srgbClr val="944F71"/>
                  </a:solidFill>
                </a:uFill>
                <a:latin typeface="Calibri"/>
                <a:cs typeface="Calibri"/>
                <a:hlinkClick r:id="rId3"/>
              </a:rPr>
              <a:t>out</a:t>
            </a:r>
            <a:r>
              <a:rPr sz="2100" u="heavy" spc="11" dirty="0">
                <a:solidFill>
                  <a:srgbClr val="944F71"/>
                </a:solidFill>
                <a:uFill>
                  <a:solidFill>
                    <a:srgbClr val="944F71"/>
                  </a:solidFill>
                </a:uFill>
                <a:latin typeface="Calibri"/>
                <a:cs typeface="Calibri"/>
                <a:hlinkClick r:id="rId3"/>
              </a:rPr>
              <a:t> </a:t>
            </a:r>
            <a:r>
              <a:rPr sz="2100" u="heavy" spc="-4" dirty="0">
                <a:solidFill>
                  <a:srgbClr val="944F71"/>
                </a:solidFill>
                <a:uFill>
                  <a:solidFill>
                    <a:srgbClr val="944F71"/>
                  </a:solidFill>
                </a:uFill>
                <a:latin typeface="Calibri"/>
                <a:cs typeface="Calibri"/>
                <a:hlinkClick r:id="rId3"/>
              </a:rPr>
              <a:t>their</a:t>
            </a:r>
            <a:r>
              <a:rPr sz="2100" u="heavy" dirty="0">
                <a:solidFill>
                  <a:srgbClr val="944F71"/>
                </a:solidFill>
                <a:uFill>
                  <a:solidFill>
                    <a:srgbClr val="944F71"/>
                  </a:solidFill>
                </a:uFill>
                <a:latin typeface="Calibri"/>
                <a:cs typeface="Calibri"/>
                <a:hlinkClick r:id="rId3"/>
              </a:rPr>
              <a:t> </a:t>
            </a:r>
            <a:r>
              <a:rPr sz="2100" u="heavy" spc="-11" dirty="0">
                <a:solidFill>
                  <a:srgbClr val="944F71"/>
                </a:solidFill>
                <a:uFill>
                  <a:solidFill>
                    <a:srgbClr val="944F71"/>
                  </a:solidFill>
                </a:uFill>
                <a:latin typeface="Calibri"/>
                <a:cs typeface="Calibri"/>
                <a:hlinkClick r:id="rId3"/>
              </a:rPr>
              <a:t>real</a:t>
            </a:r>
            <a:r>
              <a:rPr sz="2100" u="heavy" spc="4" dirty="0">
                <a:solidFill>
                  <a:srgbClr val="944F71"/>
                </a:solidFill>
                <a:uFill>
                  <a:solidFill>
                    <a:srgbClr val="944F71"/>
                  </a:solidFill>
                </a:uFill>
                <a:latin typeface="Calibri"/>
                <a:cs typeface="Calibri"/>
                <a:hlinkClick r:id="rId3"/>
              </a:rPr>
              <a:t> </a:t>
            </a:r>
            <a:r>
              <a:rPr sz="2100" u="heavy" spc="-8" dirty="0">
                <a:solidFill>
                  <a:srgbClr val="944F71"/>
                </a:solidFill>
                <a:uFill>
                  <a:solidFill>
                    <a:srgbClr val="944F71"/>
                  </a:solidFill>
                </a:uFill>
                <a:latin typeface="Calibri"/>
                <a:cs typeface="Calibri"/>
                <a:hlinkClick r:id="rId3"/>
              </a:rPr>
              <a:t>time</a:t>
            </a:r>
            <a:r>
              <a:rPr sz="2100" u="heavy" dirty="0">
                <a:solidFill>
                  <a:srgbClr val="944F71"/>
                </a:solidFill>
                <a:uFill>
                  <a:solidFill>
                    <a:srgbClr val="944F71"/>
                  </a:solidFill>
                </a:uFill>
                <a:latin typeface="Calibri"/>
                <a:cs typeface="Calibri"/>
                <a:hlinkClick r:id="rId3"/>
              </a:rPr>
              <a:t> </a:t>
            </a:r>
            <a:r>
              <a:rPr sz="2100" u="heavy" spc="-11" dirty="0">
                <a:solidFill>
                  <a:srgbClr val="944F71"/>
                </a:solidFill>
                <a:uFill>
                  <a:solidFill>
                    <a:srgbClr val="944F71"/>
                  </a:solidFill>
                </a:uFill>
                <a:latin typeface="Calibri"/>
                <a:cs typeface="Calibri"/>
                <a:hlinkClick r:id="rId3"/>
              </a:rPr>
              <a:t>performance</a:t>
            </a:r>
            <a:endParaRPr sz="2100">
              <a:latin typeface="Calibri"/>
              <a:cs typeface="Calibri"/>
            </a:endParaRPr>
          </a:p>
        </p:txBody>
      </p:sp>
      <p:sp>
        <p:nvSpPr>
          <p:cNvPr id="5" name="Title 1">
            <a:extLst>
              <a:ext uri="{FF2B5EF4-FFF2-40B4-BE49-F238E27FC236}">
                <a16:creationId xmlns:a16="http://schemas.microsoft.com/office/drawing/2014/main" id="{41237073-90DD-6B31-97D8-5F443B70E821}"/>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6" name="Picture 2" descr="E:\NIET\Project\xLogo11.png.pagespeed.ic.pydHLuCQEZ.png">
            <a:extLst>
              <a:ext uri="{FF2B5EF4-FFF2-40B4-BE49-F238E27FC236}">
                <a16:creationId xmlns:a16="http://schemas.microsoft.com/office/drawing/2014/main" id="{FE156F7A-5229-ADB9-123B-46AE01978BEB}"/>
              </a:ext>
            </a:extLst>
          </p:cNvPr>
          <p:cNvPicPr>
            <a:picLocks noChangeAspect="1" noChangeArrowheads="1"/>
          </p:cNvPicPr>
          <p:nvPr/>
        </p:nvPicPr>
        <p:blipFill>
          <a:blip r:embed="rId4"/>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361408511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7768" y="1034415"/>
            <a:ext cx="1756220" cy="921829"/>
          </a:xfrm>
          <a:prstGeom prst="rect">
            <a:avLst/>
          </a:prstGeom>
        </p:spPr>
      </p:pic>
      <p:sp>
        <p:nvSpPr>
          <p:cNvPr id="3" name="object 3"/>
          <p:cNvSpPr txBox="1">
            <a:spLocks noGrp="1"/>
          </p:cNvSpPr>
          <p:nvPr>
            <p:ph type="title"/>
          </p:nvPr>
        </p:nvSpPr>
        <p:spPr>
          <a:xfrm>
            <a:off x="687705" y="1132971"/>
            <a:ext cx="1234916" cy="517930"/>
          </a:xfrm>
          <a:prstGeom prst="rect">
            <a:avLst/>
          </a:prstGeom>
        </p:spPr>
        <p:txBody>
          <a:bodyPr vert="horz" wrap="square" lIns="0" tIns="10001" rIns="0" bIns="0" rtlCol="0" anchor="ctr">
            <a:spAutoFit/>
          </a:bodyPr>
          <a:lstStyle/>
          <a:p>
            <a:pPr marL="9525">
              <a:lnSpc>
                <a:spcPct val="100000"/>
              </a:lnSpc>
              <a:spcBef>
                <a:spcPts val="79"/>
              </a:spcBef>
            </a:pPr>
            <a:r>
              <a:rPr spc="-49" dirty="0">
                <a:solidFill>
                  <a:srgbClr val="000000"/>
                </a:solidFill>
              </a:rPr>
              <a:t>M</a:t>
            </a:r>
            <a:r>
              <a:rPr spc="-26" dirty="0">
                <a:solidFill>
                  <a:srgbClr val="000000"/>
                </a:solidFill>
              </a:rPr>
              <a:t>2D</a:t>
            </a:r>
            <a:r>
              <a:rPr spc="-34" dirty="0">
                <a:solidFill>
                  <a:srgbClr val="000000"/>
                </a:solidFill>
              </a:rPr>
              <a:t>e</a:t>
            </a:r>
            <a:r>
              <a:rPr dirty="0">
                <a:solidFill>
                  <a:srgbClr val="000000"/>
                </a:solidFill>
              </a:rPr>
              <a:t>T</a:t>
            </a:r>
            <a:endParaRPr/>
          </a:p>
        </p:txBody>
      </p:sp>
      <p:sp>
        <p:nvSpPr>
          <p:cNvPr id="4" name="object 4"/>
          <p:cNvSpPr txBox="1"/>
          <p:nvPr/>
        </p:nvSpPr>
        <p:spPr>
          <a:xfrm>
            <a:off x="687704" y="1773078"/>
            <a:ext cx="7689533" cy="3395801"/>
          </a:xfrm>
          <a:prstGeom prst="rect">
            <a:avLst/>
          </a:prstGeom>
        </p:spPr>
        <p:txBody>
          <a:bodyPr vert="horz" wrap="square" lIns="0" tIns="45720" rIns="0" bIns="0" rtlCol="0">
            <a:spAutoFit/>
          </a:bodyPr>
          <a:lstStyle/>
          <a:p>
            <a:pPr marL="180975" marR="3810" indent="-171450">
              <a:lnSpc>
                <a:spcPts val="2265"/>
              </a:lnSpc>
              <a:spcBef>
                <a:spcPts val="360"/>
              </a:spcBef>
              <a:buFont typeface="Arial MT"/>
              <a:buChar char="•"/>
              <a:tabLst>
                <a:tab pos="180975" algn="l"/>
              </a:tabLst>
            </a:pPr>
            <a:r>
              <a:rPr sz="2100" spc="-8" dirty="0">
                <a:latin typeface="Calibri"/>
                <a:cs typeface="Calibri"/>
              </a:rPr>
              <a:t>Zhao</a:t>
            </a:r>
            <a:r>
              <a:rPr sz="2100" spc="19" dirty="0">
                <a:latin typeface="Calibri"/>
                <a:cs typeface="Calibri"/>
              </a:rPr>
              <a:t> </a:t>
            </a:r>
            <a:r>
              <a:rPr sz="2100" spc="-8" dirty="0">
                <a:latin typeface="Calibri"/>
                <a:cs typeface="Calibri"/>
              </a:rPr>
              <a:t>et</a:t>
            </a:r>
            <a:r>
              <a:rPr sz="2100" dirty="0">
                <a:latin typeface="Calibri"/>
                <a:cs typeface="Calibri"/>
              </a:rPr>
              <a:t> </a:t>
            </a:r>
            <a:r>
              <a:rPr sz="2100" spc="-4" dirty="0">
                <a:latin typeface="Calibri"/>
                <a:cs typeface="Calibri"/>
              </a:rPr>
              <a:t>al.</a:t>
            </a:r>
            <a:r>
              <a:rPr sz="2100" spc="19" dirty="0">
                <a:latin typeface="Calibri"/>
                <a:cs typeface="Calibri"/>
              </a:rPr>
              <a:t> </a:t>
            </a:r>
            <a:r>
              <a:rPr sz="2100" spc="-8" dirty="0">
                <a:latin typeface="Calibri"/>
                <a:cs typeface="Calibri"/>
              </a:rPr>
              <a:t>(2018)</a:t>
            </a:r>
            <a:r>
              <a:rPr sz="2100" spc="26" dirty="0">
                <a:latin typeface="Calibri"/>
                <a:cs typeface="Calibri"/>
              </a:rPr>
              <a:t> </a:t>
            </a:r>
            <a:r>
              <a:rPr sz="2100" spc="-11" dirty="0">
                <a:latin typeface="Calibri"/>
                <a:cs typeface="Calibri"/>
              </a:rPr>
              <a:t>introduced</a:t>
            </a:r>
            <a:r>
              <a:rPr sz="2100" spc="38" dirty="0">
                <a:latin typeface="Calibri"/>
                <a:cs typeface="Calibri"/>
              </a:rPr>
              <a:t> </a:t>
            </a:r>
            <a:r>
              <a:rPr sz="2100" spc="-4" dirty="0">
                <a:latin typeface="Calibri"/>
                <a:cs typeface="Calibri"/>
              </a:rPr>
              <a:t>a</a:t>
            </a:r>
            <a:r>
              <a:rPr sz="2100" spc="11" dirty="0">
                <a:latin typeface="Calibri"/>
                <a:cs typeface="Calibri"/>
              </a:rPr>
              <a:t> </a:t>
            </a:r>
            <a:r>
              <a:rPr sz="2100" spc="-8" dirty="0">
                <a:latin typeface="Calibri"/>
                <a:cs typeface="Calibri"/>
              </a:rPr>
              <a:t>new</a:t>
            </a:r>
            <a:r>
              <a:rPr sz="2100" spc="11" dirty="0">
                <a:latin typeface="Calibri"/>
                <a:cs typeface="Calibri"/>
              </a:rPr>
              <a:t> </a:t>
            </a:r>
            <a:r>
              <a:rPr sz="2100" spc="-8" dirty="0">
                <a:latin typeface="Calibri"/>
                <a:cs typeface="Calibri"/>
              </a:rPr>
              <a:t>single</a:t>
            </a:r>
            <a:r>
              <a:rPr sz="2100" spc="11" dirty="0">
                <a:latin typeface="Calibri"/>
                <a:cs typeface="Calibri"/>
              </a:rPr>
              <a:t> </a:t>
            </a:r>
            <a:r>
              <a:rPr sz="2100" spc="-8" dirty="0">
                <a:latin typeface="Calibri"/>
                <a:cs typeface="Calibri"/>
              </a:rPr>
              <a:t>shot</a:t>
            </a:r>
            <a:r>
              <a:rPr sz="2100" spc="19" dirty="0">
                <a:latin typeface="Calibri"/>
                <a:cs typeface="Calibri"/>
              </a:rPr>
              <a:t> </a:t>
            </a:r>
            <a:r>
              <a:rPr sz="2100" spc="-8" dirty="0">
                <a:latin typeface="Calibri"/>
                <a:cs typeface="Calibri"/>
              </a:rPr>
              <a:t>object</a:t>
            </a:r>
            <a:r>
              <a:rPr sz="2100" spc="19" dirty="0">
                <a:latin typeface="Calibri"/>
                <a:cs typeface="Calibri"/>
              </a:rPr>
              <a:t> </a:t>
            </a:r>
            <a:r>
              <a:rPr sz="2100" spc="-11" dirty="0">
                <a:latin typeface="Calibri"/>
                <a:cs typeface="Calibri"/>
              </a:rPr>
              <a:t>detector</a:t>
            </a:r>
            <a:r>
              <a:rPr sz="2100" spc="-8" dirty="0">
                <a:latin typeface="Calibri"/>
                <a:cs typeface="Calibri"/>
              </a:rPr>
              <a:t> based </a:t>
            </a:r>
            <a:r>
              <a:rPr sz="2100" spc="-461" dirty="0">
                <a:latin typeface="Calibri"/>
                <a:cs typeface="Calibri"/>
              </a:rPr>
              <a:t> </a:t>
            </a:r>
            <a:r>
              <a:rPr sz="2100" spc="-4" dirty="0">
                <a:latin typeface="Calibri"/>
                <a:cs typeface="Calibri"/>
              </a:rPr>
              <a:t>on</a:t>
            </a:r>
            <a:r>
              <a:rPr sz="2100" spc="4" dirty="0">
                <a:latin typeface="Calibri"/>
                <a:cs typeface="Calibri"/>
              </a:rPr>
              <a:t> </a:t>
            </a:r>
            <a:r>
              <a:rPr sz="2100" spc="-8" dirty="0">
                <a:latin typeface="Calibri"/>
                <a:cs typeface="Calibri"/>
              </a:rPr>
              <a:t>multi-level</a:t>
            </a:r>
            <a:r>
              <a:rPr sz="2100" spc="11" dirty="0">
                <a:latin typeface="Calibri"/>
                <a:cs typeface="Calibri"/>
              </a:rPr>
              <a:t> </a:t>
            </a:r>
            <a:r>
              <a:rPr sz="2100" spc="-19" dirty="0">
                <a:latin typeface="Calibri"/>
                <a:cs typeface="Calibri"/>
              </a:rPr>
              <a:t>feature</a:t>
            </a:r>
            <a:r>
              <a:rPr sz="2100" dirty="0">
                <a:latin typeface="Calibri"/>
                <a:cs typeface="Calibri"/>
              </a:rPr>
              <a:t> </a:t>
            </a:r>
            <a:r>
              <a:rPr sz="2100" spc="-11" dirty="0">
                <a:latin typeface="Calibri"/>
                <a:cs typeface="Calibri"/>
              </a:rPr>
              <a:t>pyramid</a:t>
            </a:r>
            <a:r>
              <a:rPr sz="2100" spc="11" dirty="0">
                <a:latin typeface="Calibri"/>
                <a:cs typeface="Calibri"/>
              </a:rPr>
              <a:t> </a:t>
            </a:r>
            <a:r>
              <a:rPr sz="2100" spc="-8" dirty="0">
                <a:latin typeface="Calibri"/>
                <a:cs typeface="Calibri"/>
              </a:rPr>
              <a:t>network.</a:t>
            </a:r>
            <a:endParaRPr sz="2100">
              <a:latin typeface="Calibri"/>
              <a:cs typeface="Calibri"/>
            </a:endParaRPr>
          </a:p>
          <a:p>
            <a:pPr marL="180975" marR="246698" indent="-171450">
              <a:lnSpc>
                <a:spcPts val="2265"/>
              </a:lnSpc>
              <a:spcBef>
                <a:spcPts val="765"/>
              </a:spcBef>
              <a:buFont typeface="Arial MT"/>
              <a:buChar char="•"/>
              <a:tabLst>
                <a:tab pos="180975" algn="l"/>
              </a:tabLst>
            </a:pPr>
            <a:r>
              <a:rPr sz="2100" spc="-4" dirty="0">
                <a:latin typeface="Calibri"/>
                <a:cs typeface="Calibri"/>
              </a:rPr>
              <a:t>Apart</a:t>
            </a:r>
            <a:r>
              <a:rPr sz="2100" spc="11" dirty="0">
                <a:latin typeface="Calibri"/>
                <a:cs typeface="Calibri"/>
              </a:rPr>
              <a:t> </a:t>
            </a:r>
            <a:r>
              <a:rPr sz="2100" spc="-15" dirty="0">
                <a:latin typeface="Calibri"/>
                <a:cs typeface="Calibri"/>
              </a:rPr>
              <a:t>from</a:t>
            </a:r>
            <a:r>
              <a:rPr sz="2100" spc="23" dirty="0">
                <a:latin typeface="Calibri"/>
                <a:cs typeface="Calibri"/>
              </a:rPr>
              <a:t> </a:t>
            </a:r>
            <a:r>
              <a:rPr sz="2100" spc="-8" dirty="0">
                <a:latin typeface="Calibri"/>
                <a:cs typeface="Calibri"/>
              </a:rPr>
              <a:t>scale</a:t>
            </a:r>
            <a:r>
              <a:rPr sz="2100" spc="4" dirty="0">
                <a:latin typeface="Calibri"/>
                <a:cs typeface="Calibri"/>
              </a:rPr>
              <a:t> </a:t>
            </a:r>
            <a:r>
              <a:rPr sz="2100" spc="-8" dirty="0">
                <a:latin typeface="Calibri"/>
                <a:cs typeface="Calibri"/>
              </a:rPr>
              <a:t>variation,</a:t>
            </a:r>
            <a:r>
              <a:rPr sz="2100" spc="11" dirty="0">
                <a:latin typeface="Calibri"/>
                <a:cs typeface="Calibri"/>
              </a:rPr>
              <a:t> </a:t>
            </a:r>
            <a:r>
              <a:rPr sz="2100" spc="-11" dirty="0">
                <a:latin typeface="Calibri"/>
                <a:cs typeface="Calibri"/>
              </a:rPr>
              <a:t>appearance-complexity</a:t>
            </a:r>
            <a:r>
              <a:rPr sz="2100" spc="26" dirty="0">
                <a:latin typeface="Calibri"/>
                <a:cs typeface="Calibri"/>
              </a:rPr>
              <a:t> </a:t>
            </a:r>
            <a:r>
              <a:rPr sz="2100" spc="-8" dirty="0">
                <a:latin typeface="Calibri"/>
                <a:cs typeface="Calibri"/>
              </a:rPr>
              <a:t>variation</a:t>
            </a:r>
            <a:r>
              <a:rPr sz="2100" spc="8" dirty="0">
                <a:latin typeface="Calibri"/>
                <a:cs typeface="Calibri"/>
              </a:rPr>
              <a:t> </a:t>
            </a:r>
            <a:r>
              <a:rPr sz="2100" spc="-8" dirty="0">
                <a:latin typeface="Calibri"/>
                <a:cs typeface="Calibri"/>
              </a:rPr>
              <a:t>should </a:t>
            </a:r>
            <a:r>
              <a:rPr sz="2100" spc="-461" dirty="0">
                <a:latin typeface="Calibri"/>
                <a:cs typeface="Calibri"/>
              </a:rPr>
              <a:t> </a:t>
            </a:r>
            <a:r>
              <a:rPr sz="2100" spc="-4" dirty="0">
                <a:latin typeface="Calibri"/>
                <a:cs typeface="Calibri"/>
              </a:rPr>
              <a:t>also</a:t>
            </a:r>
            <a:r>
              <a:rPr sz="2100" spc="-8" dirty="0">
                <a:latin typeface="Calibri"/>
                <a:cs typeface="Calibri"/>
              </a:rPr>
              <a:t> </a:t>
            </a:r>
            <a:r>
              <a:rPr sz="2100" spc="-4" dirty="0">
                <a:latin typeface="Calibri"/>
                <a:cs typeface="Calibri"/>
              </a:rPr>
              <a:t>be</a:t>
            </a:r>
            <a:r>
              <a:rPr sz="2100" spc="11" dirty="0">
                <a:latin typeface="Calibri"/>
                <a:cs typeface="Calibri"/>
              </a:rPr>
              <a:t> </a:t>
            </a:r>
            <a:r>
              <a:rPr sz="2100" spc="-11" dirty="0">
                <a:latin typeface="Calibri"/>
                <a:cs typeface="Calibri"/>
              </a:rPr>
              <a:t>considered</a:t>
            </a:r>
            <a:r>
              <a:rPr sz="2100" spc="30" dirty="0">
                <a:latin typeface="Calibri"/>
                <a:cs typeface="Calibri"/>
              </a:rPr>
              <a:t> </a:t>
            </a:r>
            <a:r>
              <a:rPr sz="2100" spc="-19" dirty="0">
                <a:latin typeface="Calibri"/>
                <a:cs typeface="Calibri"/>
              </a:rPr>
              <a:t>for</a:t>
            </a:r>
            <a:r>
              <a:rPr sz="2100" spc="-4" dirty="0">
                <a:latin typeface="Calibri"/>
                <a:cs typeface="Calibri"/>
              </a:rPr>
              <a:t> the</a:t>
            </a:r>
            <a:r>
              <a:rPr sz="2100" spc="11" dirty="0">
                <a:latin typeface="Calibri"/>
                <a:cs typeface="Calibri"/>
              </a:rPr>
              <a:t> </a:t>
            </a:r>
            <a:r>
              <a:rPr sz="2100" spc="-4" dirty="0">
                <a:latin typeface="Calibri"/>
                <a:cs typeface="Calibri"/>
              </a:rPr>
              <a:t>object</a:t>
            </a:r>
            <a:r>
              <a:rPr sz="2100" spc="11" dirty="0">
                <a:latin typeface="Calibri"/>
                <a:cs typeface="Calibri"/>
              </a:rPr>
              <a:t> </a:t>
            </a:r>
            <a:r>
              <a:rPr sz="2100" spc="-8" dirty="0">
                <a:latin typeface="Calibri"/>
                <a:cs typeface="Calibri"/>
              </a:rPr>
              <a:t>detection</a:t>
            </a:r>
            <a:r>
              <a:rPr sz="2100" spc="11" dirty="0">
                <a:latin typeface="Calibri"/>
                <a:cs typeface="Calibri"/>
              </a:rPr>
              <a:t> </a:t>
            </a:r>
            <a:r>
              <a:rPr sz="2100" spc="-8" dirty="0">
                <a:latin typeface="Calibri"/>
                <a:cs typeface="Calibri"/>
              </a:rPr>
              <a:t>task.</a:t>
            </a:r>
            <a:endParaRPr sz="2100">
              <a:latin typeface="Calibri"/>
              <a:cs typeface="Calibri"/>
            </a:endParaRPr>
          </a:p>
          <a:p>
            <a:pPr marL="180975" indent="-171450">
              <a:spcBef>
                <a:spcPts val="465"/>
              </a:spcBef>
              <a:buFont typeface="Arial MT"/>
              <a:buChar char="•"/>
              <a:tabLst>
                <a:tab pos="180975" algn="l"/>
              </a:tabLst>
            </a:pPr>
            <a:r>
              <a:rPr sz="2100" spc="-4" dirty="0">
                <a:latin typeface="Calibri"/>
                <a:cs typeface="Calibri"/>
              </a:rPr>
              <a:t>Object</a:t>
            </a:r>
            <a:r>
              <a:rPr sz="2100" spc="8" dirty="0">
                <a:latin typeface="Calibri"/>
                <a:cs typeface="Calibri"/>
              </a:rPr>
              <a:t> </a:t>
            </a:r>
            <a:r>
              <a:rPr sz="2100" spc="-11" dirty="0">
                <a:latin typeface="Calibri"/>
                <a:cs typeface="Calibri"/>
              </a:rPr>
              <a:t>instances</a:t>
            </a:r>
            <a:r>
              <a:rPr sz="2100" spc="30" dirty="0">
                <a:latin typeface="Calibri"/>
                <a:cs typeface="Calibri"/>
              </a:rPr>
              <a:t> </a:t>
            </a:r>
            <a:r>
              <a:rPr sz="2100" spc="-4" dirty="0">
                <a:latin typeface="Calibri"/>
                <a:cs typeface="Calibri"/>
              </a:rPr>
              <a:t>with</a:t>
            </a:r>
            <a:r>
              <a:rPr sz="2100" spc="8" dirty="0">
                <a:latin typeface="Calibri"/>
                <a:cs typeface="Calibri"/>
              </a:rPr>
              <a:t> </a:t>
            </a:r>
            <a:r>
              <a:rPr sz="2100" spc="-8" dirty="0">
                <a:latin typeface="Calibri"/>
                <a:cs typeface="Calibri"/>
              </a:rPr>
              <a:t>similar</a:t>
            </a:r>
            <a:r>
              <a:rPr sz="2100" spc="15" dirty="0">
                <a:latin typeface="Calibri"/>
                <a:cs typeface="Calibri"/>
              </a:rPr>
              <a:t> </a:t>
            </a:r>
            <a:r>
              <a:rPr sz="2100" spc="-19" dirty="0">
                <a:latin typeface="Calibri"/>
                <a:cs typeface="Calibri"/>
              </a:rPr>
              <a:t>size</a:t>
            </a:r>
            <a:r>
              <a:rPr sz="2100" spc="4" dirty="0">
                <a:latin typeface="Calibri"/>
                <a:cs typeface="Calibri"/>
              </a:rPr>
              <a:t> </a:t>
            </a:r>
            <a:r>
              <a:rPr sz="2100" spc="-8" dirty="0">
                <a:latin typeface="Calibri"/>
                <a:cs typeface="Calibri"/>
              </a:rPr>
              <a:t>can</a:t>
            </a:r>
            <a:r>
              <a:rPr sz="2100" dirty="0">
                <a:latin typeface="Calibri"/>
                <a:cs typeface="Calibri"/>
              </a:rPr>
              <a:t> </a:t>
            </a:r>
            <a:r>
              <a:rPr sz="2100" spc="-4" dirty="0">
                <a:latin typeface="Calibri"/>
                <a:cs typeface="Calibri"/>
              </a:rPr>
              <a:t>be</a:t>
            </a:r>
            <a:r>
              <a:rPr sz="2100" spc="8" dirty="0">
                <a:latin typeface="Calibri"/>
                <a:cs typeface="Calibri"/>
              </a:rPr>
              <a:t> </a:t>
            </a:r>
            <a:r>
              <a:rPr sz="2100" spc="-11" dirty="0">
                <a:latin typeface="Calibri"/>
                <a:cs typeface="Calibri"/>
              </a:rPr>
              <a:t>quite</a:t>
            </a:r>
            <a:r>
              <a:rPr sz="2100" spc="11" dirty="0">
                <a:latin typeface="Calibri"/>
                <a:cs typeface="Calibri"/>
              </a:rPr>
              <a:t> </a:t>
            </a:r>
            <a:r>
              <a:rPr sz="2100" spc="-15" dirty="0">
                <a:latin typeface="Calibri"/>
                <a:cs typeface="Calibri"/>
              </a:rPr>
              <a:t>different.</a:t>
            </a:r>
            <a:endParaRPr sz="2100">
              <a:latin typeface="Calibri"/>
              <a:cs typeface="Calibri"/>
            </a:endParaRPr>
          </a:p>
          <a:p>
            <a:pPr marL="180975" marR="260033" indent="-171450">
              <a:lnSpc>
                <a:spcPts val="2265"/>
              </a:lnSpc>
              <a:spcBef>
                <a:spcPts val="784"/>
              </a:spcBef>
              <a:buFont typeface="Arial MT"/>
              <a:buChar char="•"/>
              <a:tabLst>
                <a:tab pos="180975" algn="l"/>
              </a:tabLst>
            </a:pPr>
            <a:r>
              <a:rPr sz="2100" spc="-8" dirty="0">
                <a:latin typeface="Calibri"/>
                <a:cs typeface="Calibri"/>
              </a:rPr>
              <a:t>M2Det</a:t>
            </a:r>
            <a:r>
              <a:rPr sz="2100" spc="15" dirty="0">
                <a:latin typeface="Calibri"/>
                <a:cs typeface="Calibri"/>
              </a:rPr>
              <a:t> </a:t>
            </a:r>
            <a:r>
              <a:rPr sz="2100" spc="-4" dirty="0">
                <a:latin typeface="Calibri"/>
                <a:cs typeface="Calibri"/>
              </a:rPr>
              <a:t>adds</a:t>
            </a:r>
            <a:r>
              <a:rPr sz="2100" spc="19" dirty="0">
                <a:latin typeface="Calibri"/>
                <a:cs typeface="Calibri"/>
              </a:rPr>
              <a:t> </a:t>
            </a:r>
            <a:r>
              <a:rPr sz="2100" spc="-4" dirty="0">
                <a:latin typeface="Calibri"/>
                <a:cs typeface="Calibri"/>
              </a:rPr>
              <a:t>a</a:t>
            </a:r>
            <a:r>
              <a:rPr sz="2100" spc="8" dirty="0">
                <a:latin typeface="Calibri"/>
                <a:cs typeface="Calibri"/>
              </a:rPr>
              <a:t> </a:t>
            </a:r>
            <a:r>
              <a:rPr sz="2100" spc="-8" dirty="0">
                <a:latin typeface="Calibri"/>
                <a:cs typeface="Calibri"/>
              </a:rPr>
              <a:t>new</a:t>
            </a:r>
            <a:r>
              <a:rPr sz="2100" spc="4" dirty="0">
                <a:latin typeface="Calibri"/>
                <a:cs typeface="Calibri"/>
              </a:rPr>
              <a:t> </a:t>
            </a:r>
            <a:r>
              <a:rPr sz="2100" spc="-4" dirty="0">
                <a:latin typeface="Calibri"/>
                <a:cs typeface="Calibri"/>
              </a:rPr>
              <a:t>dimension</a:t>
            </a:r>
            <a:r>
              <a:rPr sz="2100" spc="34" dirty="0">
                <a:latin typeface="Calibri"/>
                <a:cs typeface="Calibri"/>
              </a:rPr>
              <a:t> </a:t>
            </a:r>
            <a:r>
              <a:rPr sz="2100" spc="-15" dirty="0">
                <a:latin typeface="Calibri"/>
                <a:cs typeface="Calibri"/>
              </a:rPr>
              <a:t>to</a:t>
            </a:r>
            <a:r>
              <a:rPr sz="2100" dirty="0">
                <a:latin typeface="Calibri"/>
                <a:cs typeface="Calibri"/>
              </a:rPr>
              <a:t> </a:t>
            </a:r>
            <a:r>
              <a:rPr sz="2100" spc="-8" dirty="0">
                <a:latin typeface="Calibri"/>
                <a:cs typeface="Calibri"/>
              </a:rPr>
              <a:t>multi-scale</a:t>
            </a:r>
            <a:r>
              <a:rPr sz="2100" spc="15" dirty="0">
                <a:latin typeface="Calibri"/>
                <a:cs typeface="Calibri"/>
              </a:rPr>
              <a:t> </a:t>
            </a:r>
            <a:r>
              <a:rPr sz="2100" spc="-8" dirty="0">
                <a:latin typeface="Calibri"/>
                <a:cs typeface="Calibri"/>
              </a:rPr>
              <a:t>detection</a:t>
            </a:r>
            <a:r>
              <a:rPr sz="2100" spc="8" dirty="0">
                <a:latin typeface="Calibri"/>
                <a:cs typeface="Calibri"/>
              </a:rPr>
              <a:t> </a:t>
            </a:r>
            <a:r>
              <a:rPr sz="2100" spc="-4" dirty="0">
                <a:latin typeface="Calibri"/>
                <a:cs typeface="Calibri"/>
              </a:rPr>
              <a:t>-</a:t>
            </a:r>
            <a:r>
              <a:rPr sz="2100" spc="8" dirty="0">
                <a:latin typeface="Calibri"/>
                <a:cs typeface="Calibri"/>
              </a:rPr>
              <a:t> </a:t>
            </a:r>
            <a:r>
              <a:rPr sz="2100" b="1" spc="-8" dirty="0">
                <a:latin typeface="Calibri"/>
                <a:cs typeface="Calibri"/>
              </a:rPr>
              <a:t>multi-level </a:t>
            </a:r>
            <a:r>
              <a:rPr sz="2100" b="1" spc="-461" dirty="0">
                <a:latin typeface="Calibri"/>
                <a:cs typeface="Calibri"/>
              </a:rPr>
              <a:t> </a:t>
            </a:r>
            <a:r>
              <a:rPr sz="2100" b="1" spc="-4" dirty="0">
                <a:latin typeface="Calibri"/>
                <a:cs typeface="Calibri"/>
              </a:rPr>
              <a:t>learning</a:t>
            </a:r>
            <a:r>
              <a:rPr sz="2100" spc="-4" dirty="0">
                <a:latin typeface="Calibri"/>
                <a:cs typeface="Calibri"/>
              </a:rPr>
              <a:t>.</a:t>
            </a:r>
            <a:endParaRPr sz="2100">
              <a:latin typeface="Calibri"/>
              <a:cs typeface="Calibri"/>
            </a:endParaRPr>
          </a:p>
          <a:p>
            <a:pPr marL="180975" marR="11906" indent="-171450">
              <a:lnSpc>
                <a:spcPts val="2273"/>
              </a:lnSpc>
              <a:spcBef>
                <a:spcPts val="754"/>
              </a:spcBef>
              <a:buFont typeface="Arial MT"/>
              <a:buChar char="•"/>
              <a:tabLst>
                <a:tab pos="180975" algn="l"/>
              </a:tabLst>
            </a:pPr>
            <a:r>
              <a:rPr sz="2100" spc="-8" dirty="0">
                <a:latin typeface="Calibri"/>
                <a:cs typeface="Calibri"/>
              </a:rPr>
              <a:t>Deeper</a:t>
            </a:r>
            <a:r>
              <a:rPr sz="2100" spc="8" dirty="0">
                <a:latin typeface="Calibri"/>
                <a:cs typeface="Calibri"/>
              </a:rPr>
              <a:t> </a:t>
            </a:r>
            <a:r>
              <a:rPr sz="2100" spc="-11" dirty="0">
                <a:latin typeface="Calibri"/>
                <a:cs typeface="Calibri"/>
              </a:rPr>
              <a:t>level</a:t>
            </a:r>
            <a:r>
              <a:rPr sz="2100" spc="-8" dirty="0">
                <a:latin typeface="Calibri"/>
                <a:cs typeface="Calibri"/>
              </a:rPr>
              <a:t> </a:t>
            </a:r>
            <a:r>
              <a:rPr sz="2100" spc="-4" dirty="0">
                <a:latin typeface="Calibri"/>
                <a:cs typeface="Calibri"/>
              </a:rPr>
              <a:t>learns</a:t>
            </a:r>
            <a:r>
              <a:rPr sz="2100" spc="15" dirty="0">
                <a:latin typeface="Calibri"/>
                <a:cs typeface="Calibri"/>
              </a:rPr>
              <a:t> </a:t>
            </a:r>
            <a:r>
              <a:rPr sz="2100" spc="-15" dirty="0">
                <a:latin typeface="Calibri"/>
                <a:cs typeface="Calibri"/>
              </a:rPr>
              <a:t>features</a:t>
            </a:r>
            <a:r>
              <a:rPr sz="2100" spc="4" dirty="0">
                <a:latin typeface="Calibri"/>
                <a:cs typeface="Calibri"/>
              </a:rPr>
              <a:t> </a:t>
            </a:r>
            <a:r>
              <a:rPr sz="2100" spc="-19" dirty="0">
                <a:latin typeface="Calibri"/>
                <a:cs typeface="Calibri"/>
              </a:rPr>
              <a:t>for</a:t>
            </a:r>
            <a:r>
              <a:rPr sz="2100" spc="-4" dirty="0">
                <a:latin typeface="Calibri"/>
                <a:cs typeface="Calibri"/>
              </a:rPr>
              <a:t> objects</a:t>
            </a:r>
            <a:r>
              <a:rPr sz="2100" spc="19" dirty="0">
                <a:latin typeface="Calibri"/>
                <a:cs typeface="Calibri"/>
              </a:rPr>
              <a:t> </a:t>
            </a:r>
            <a:r>
              <a:rPr sz="2100" spc="-4" dirty="0">
                <a:latin typeface="Calibri"/>
                <a:cs typeface="Calibri"/>
              </a:rPr>
              <a:t>with</a:t>
            </a:r>
            <a:r>
              <a:rPr sz="2100" spc="8" dirty="0">
                <a:latin typeface="Calibri"/>
                <a:cs typeface="Calibri"/>
              </a:rPr>
              <a:t> </a:t>
            </a:r>
            <a:r>
              <a:rPr sz="2100" spc="-11" dirty="0">
                <a:latin typeface="Calibri"/>
                <a:cs typeface="Calibri"/>
              </a:rPr>
              <a:t>more</a:t>
            </a:r>
            <a:r>
              <a:rPr sz="2100" spc="4" dirty="0">
                <a:latin typeface="Calibri"/>
                <a:cs typeface="Calibri"/>
              </a:rPr>
              <a:t> </a:t>
            </a:r>
            <a:r>
              <a:rPr sz="2100" spc="-11" dirty="0">
                <a:latin typeface="Calibri"/>
                <a:cs typeface="Calibri"/>
              </a:rPr>
              <a:t>appearance- </a:t>
            </a:r>
            <a:r>
              <a:rPr sz="2100" spc="-8" dirty="0">
                <a:latin typeface="Calibri"/>
                <a:cs typeface="Calibri"/>
              </a:rPr>
              <a:t> </a:t>
            </a:r>
            <a:r>
              <a:rPr sz="2100" spc="-11" dirty="0">
                <a:latin typeface="Calibri"/>
                <a:cs typeface="Calibri"/>
              </a:rPr>
              <a:t>complexity</a:t>
            </a:r>
            <a:r>
              <a:rPr sz="2100" spc="15" dirty="0">
                <a:latin typeface="Calibri"/>
                <a:cs typeface="Calibri"/>
              </a:rPr>
              <a:t> </a:t>
            </a:r>
            <a:r>
              <a:rPr sz="2100" spc="-11" dirty="0">
                <a:latin typeface="Calibri"/>
                <a:cs typeface="Calibri"/>
              </a:rPr>
              <a:t>variation</a:t>
            </a:r>
            <a:r>
              <a:rPr sz="2100" spc="4" dirty="0">
                <a:latin typeface="Calibri"/>
                <a:cs typeface="Calibri"/>
              </a:rPr>
              <a:t> </a:t>
            </a:r>
            <a:r>
              <a:rPr sz="2100" dirty="0">
                <a:latin typeface="Calibri"/>
                <a:cs typeface="Calibri"/>
              </a:rPr>
              <a:t>(e.g.,</a:t>
            </a:r>
            <a:r>
              <a:rPr sz="2100" spc="15" dirty="0">
                <a:latin typeface="Calibri"/>
                <a:cs typeface="Calibri"/>
              </a:rPr>
              <a:t> </a:t>
            </a:r>
            <a:r>
              <a:rPr sz="2100" spc="-8" dirty="0">
                <a:latin typeface="Calibri"/>
                <a:cs typeface="Calibri"/>
              </a:rPr>
              <a:t>pedestrian</a:t>
            </a:r>
            <a:r>
              <a:rPr sz="2100" spc="34" dirty="0">
                <a:latin typeface="Calibri"/>
                <a:cs typeface="Calibri"/>
              </a:rPr>
              <a:t> </a:t>
            </a:r>
            <a:r>
              <a:rPr sz="2100" spc="-4" dirty="0">
                <a:latin typeface="Calibri"/>
                <a:cs typeface="Calibri"/>
              </a:rPr>
              <a:t>in</a:t>
            </a:r>
            <a:r>
              <a:rPr sz="2100" spc="4" dirty="0">
                <a:latin typeface="Calibri"/>
                <a:cs typeface="Calibri"/>
              </a:rPr>
              <a:t> </a:t>
            </a:r>
            <a:r>
              <a:rPr sz="2100" spc="-4" dirty="0">
                <a:latin typeface="Calibri"/>
                <a:cs typeface="Calibri"/>
              </a:rPr>
              <a:t>a</a:t>
            </a:r>
            <a:r>
              <a:rPr sz="2100" spc="11" dirty="0">
                <a:latin typeface="Calibri"/>
                <a:cs typeface="Calibri"/>
              </a:rPr>
              <a:t> </a:t>
            </a:r>
            <a:r>
              <a:rPr sz="2100" spc="-11" dirty="0">
                <a:latin typeface="Calibri"/>
                <a:cs typeface="Calibri"/>
              </a:rPr>
              <a:t>road),</a:t>
            </a:r>
            <a:r>
              <a:rPr sz="2100" spc="11" dirty="0">
                <a:latin typeface="Calibri"/>
                <a:cs typeface="Calibri"/>
              </a:rPr>
              <a:t> </a:t>
            </a:r>
            <a:r>
              <a:rPr sz="2100" spc="-4" dirty="0">
                <a:latin typeface="Calibri"/>
                <a:cs typeface="Calibri"/>
              </a:rPr>
              <a:t>while</a:t>
            </a:r>
            <a:r>
              <a:rPr sz="2100" spc="4" dirty="0">
                <a:latin typeface="Calibri"/>
                <a:cs typeface="Calibri"/>
              </a:rPr>
              <a:t> </a:t>
            </a:r>
            <a:r>
              <a:rPr sz="2100" spc="-8" dirty="0">
                <a:latin typeface="Calibri"/>
                <a:cs typeface="Calibri"/>
              </a:rPr>
              <a:t>shallower</a:t>
            </a:r>
            <a:r>
              <a:rPr sz="2100" spc="15" dirty="0">
                <a:latin typeface="Calibri"/>
                <a:cs typeface="Calibri"/>
              </a:rPr>
              <a:t> </a:t>
            </a:r>
            <a:r>
              <a:rPr sz="2100" spc="-11" dirty="0">
                <a:latin typeface="Calibri"/>
                <a:cs typeface="Calibri"/>
              </a:rPr>
              <a:t>level </a:t>
            </a:r>
            <a:r>
              <a:rPr sz="2100" spc="-465" dirty="0">
                <a:latin typeface="Calibri"/>
                <a:cs typeface="Calibri"/>
              </a:rPr>
              <a:t> </a:t>
            </a:r>
            <a:r>
              <a:rPr sz="2100" spc="-4" dirty="0">
                <a:latin typeface="Calibri"/>
                <a:cs typeface="Calibri"/>
              </a:rPr>
              <a:t>learns</a:t>
            </a:r>
            <a:r>
              <a:rPr sz="2100" spc="8" dirty="0">
                <a:latin typeface="Calibri"/>
                <a:cs typeface="Calibri"/>
              </a:rPr>
              <a:t> </a:t>
            </a:r>
            <a:r>
              <a:rPr sz="2100" spc="-15" dirty="0">
                <a:latin typeface="Calibri"/>
                <a:cs typeface="Calibri"/>
              </a:rPr>
              <a:t>features</a:t>
            </a:r>
            <a:r>
              <a:rPr sz="2100" spc="11" dirty="0">
                <a:latin typeface="Calibri"/>
                <a:cs typeface="Calibri"/>
              </a:rPr>
              <a:t> </a:t>
            </a:r>
            <a:r>
              <a:rPr sz="2100" spc="-19" dirty="0">
                <a:latin typeface="Calibri"/>
                <a:cs typeface="Calibri"/>
              </a:rPr>
              <a:t>for</a:t>
            </a:r>
            <a:r>
              <a:rPr sz="2100" dirty="0">
                <a:latin typeface="Calibri"/>
                <a:cs typeface="Calibri"/>
              </a:rPr>
              <a:t> </a:t>
            </a:r>
            <a:r>
              <a:rPr sz="2100" spc="-11" dirty="0">
                <a:latin typeface="Calibri"/>
                <a:cs typeface="Calibri"/>
              </a:rPr>
              <a:t>more</a:t>
            </a:r>
            <a:r>
              <a:rPr sz="2100" dirty="0">
                <a:latin typeface="Calibri"/>
                <a:cs typeface="Calibri"/>
              </a:rPr>
              <a:t> </a:t>
            </a:r>
            <a:r>
              <a:rPr sz="2100" spc="-8" dirty="0">
                <a:latin typeface="Calibri"/>
                <a:cs typeface="Calibri"/>
              </a:rPr>
              <a:t>simplistic</a:t>
            </a:r>
            <a:r>
              <a:rPr sz="2100" spc="34" dirty="0">
                <a:latin typeface="Calibri"/>
                <a:cs typeface="Calibri"/>
              </a:rPr>
              <a:t> </a:t>
            </a:r>
            <a:r>
              <a:rPr sz="2100" spc="-4" dirty="0">
                <a:latin typeface="Calibri"/>
                <a:cs typeface="Calibri"/>
              </a:rPr>
              <a:t>objects(e.g.,</a:t>
            </a:r>
            <a:r>
              <a:rPr sz="2100" spc="23" dirty="0">
                <a:latin typeface="Calibri"/>
                <a:cs typeface="Calibri"/>
              </a:rPr>
              <a:t> </a:t>
            </a:r>
            <a:r>
              <a:rPr sz="2100" spc="-15" dirty="0">
                <a:latin typeface="Calibri"/>
                <a:cs typeface="Calibri"/>
              </a:rPr>
              <a:t>traffic</a:t>
            </a:r>
            <a:r>
              <a:rPr sz="2100" spc="-11" dirty="0">
                <a:latin typeface="Calibri"/>
                <a:cs typeface="Calibri"/>
              </a:rPr>
              <a:t> </a:t>
            </a:r>
            <a:r>
              <a:rPr sz="2100" spc="-8" dirty="0">
                <a:latin typeface="Calibri"/>
                <a:cs typeface="Calibri"/>
              </a:rPr>
              <a:t>light).</a:t>
            </a:r>
            <a:endParaRPr sz="2100">
              <a:latin typeface="Calibri"/>
              <a:cs typeface="Calibri"/>
            </a:endParaRPr>
          </a:p>
        </p:txBody>
      </p:sp>
      <p:sp>
        <p:nvSpPr>
          <p:cNvPr id="5" name="Title 1">
            <a:extLst>
              <a:ext uri="{FF2B5EF4-FFF2-40B4-BE49-F238E27FC236}">
                <a16:creationId xmlns:a16="http://schemas.microsoft.com/office/drawing/2014/main" id="{63BC71D4-4207-64A8-1C24-80497F9E9F01}"/>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6" name="Picture 2" descr="E:\NIET\Project\xLogo11.png.pagespeed.ic.pydHLuCQEZ.png">
            <a:extLst>
              <a:ext uri="{FF2B5EF4-FFF2-40B4-BE49-F238E27FC236}">
                <a16:creationId xmlns:a16="http://schemas.microsoft.com/office/drawing/2014/main" id="{D2B550C5-D4CA-78C9-FF27-53BCA9FA1BDB}"/>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165906192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7768" y="1034415"/>
            <a:ext cx="1756220" cy="921829"/>
          </a:xfrm>
          <a:prstGeom prst="rect">
            <a:avLst/>
          </a:prstGeom>
        </p:spPr>
      </p:pic>
      <p:sp>
        <p:nvSpPr>
          <p:cNvPr id="3" name="object 3"/>
          <p:cNvSpPr txBox="1">
            <a:spLocks noGrp="1"/>
          </p:cNvSpPr>
          <p:nvPr>
            <p:ph type="title"/>
          </p:nvPr>
        </p:nvSpPr>
        <p:spPr>
          <a:xfrm>
            <a:off x="687705" y="1132971"/>
            <a:ext cx="1234916" cy="517930"/>
          </a:xfrm>
          <a:prstGeom prst="rect">
            <a:avLst/>
          </a:prstGeom>
        </p:spPr>
        <p:txBody>
          <a:bodyPr vert="horz" wrap="square" lIns="0" tIns="10001" rIns="0" bIns="0" rtlCol="0" anchor="ctr">
            <a:spAutoFit/>
          </a:bodyPr>
          <a:lstStyle/>
          <a:p>
            <a:pPr marL="9525">
              <a:lnSpc>
                <a:spcPct val="100000"/>
              </a:lnSpc>
              <a:spcBef>
                <a:spcPts val="79"/>
              </a:spcBef>
            </a:pPr>
            <a:r>
              <a:rPr spc="-49" dirty="0">
                <a:solidFill>
                  <a:srgbClr val="000000"/>
                </a:solidFill>
              </a:rPr>
              <a:t>M</a:t>
            </a:r>
            <a:r>
              <a:rPr spc="-26" dirty="0">
                <a:solidFill>
                  <a:srgbClr val="000000"/>
                </a:solidFill>
              </a:rPr>
              <a:t>2D</a:t>
            </a:r>
            <a:r>
              <a:rPr spc="-34" dirty="0">
                <a:solidFill>
                  <a:srgbClr val="000000"/>
                </a:solidFill>
              </a:rPr>
              <a:t>e</a:t>
            </a:r>
            <a:r>
              <a:rPr dirty="0">
                <a:solidFill>
                  <a:srgbClr val="000000"/>
                </a:solidFill>
              </a:rPr>
              <a:t>T</a:t>
            </a:r>
            <a:endParaRPr/>
          </a:p>
        </p:txBody>
      </p:sp>
      <p:pic>
        <p:nvPicPr>
          <p:cNvPr id="4" name="object 4"/>
          <p:cNvPicPr/>
          <p:nvPr/>
        </p:nvPicPr>
        <p:blipFill>
          <a:blip r:embed="rId3" cstate="print"/>
          <a:stretch>
            <a:fillRect/>
          </a:stretch>
        </p:blipFill>
        <p:spPr>
          <a:xfrm>
            <a:off x="1965959" y="1011556"/>
            <a:ext cx="7076313" cy="2628899"/>
          </a:xfrm>
          <a:prstGeom prst="rect">
            <a:avLst/>
          </a:prstGeom>
        </p:spPr>
      </p:pic>
      <p:pic>
        <p:nvPicPr>
          <p:cNvPr id="5" name="object 5"/>
          <p:cNvPicPr/>
          <p:nvPr/>
        </p:nvPicPr>
        <p:blipFill>
          <a:blip r:embed="rId4" cstate="print"/>
          <a:stretch>
            <a:fillRect/>
          </a:stretch>
        </p:blipFill>
        <p:spPr>
          <a:xfrm>
            <a:off x="1965959" y="3640455"/>
            <a:ext cx="6547104" cy="2095119"/>
          </a:xfrm>
          <a:prstGeom prst="rect">
            <a:avLst/>
          </a:prstGeom>
        </p:spPr>
      </p:pic>
      <p:sp>
        <p:nvSpPr>
          <p:cNvPr id="6" name="object 6"/>
          <p:cNvSpPr txBox="1"/>
          <p:nvPr/>
        </p:nvSpPr>
        <p:spPr>
          <a:xfrm>
            <a:off x="4078510" y="5700503"/>
            <a:ext cx="1399223" cy="141321"/>
          </a:xfrm>
          <a:prstGeom prst="rect">
            <a:avLst/>
          </a:prstGeom>
        </p:spPr>
        <p:txBody>
          <a:bodyPr vert="horz" wrap="square" lIns="0" tIns="0" rIns="0" bIns="0" rtlCol="0">
            <a:spAutoFit/>
          </a:bodyPr>
          <a:lstStyle/>
          <a:p>
            <a:pPr marL="9525">
              <a:lnSpc>
                <a:spcPts val="1076"/>
              </a:lnSpc>
            </a:pPr>
            <a:r>
              <a:rPr sz="1050" spc="-4" dirty="0">
                <a:latin typeface="Calibri"/>
                <a:cs typeface="Calibri"/>
              </a:rPr>
              <a:t>Source:</a:t>
            </a:r>
            <a:r>
              <a:rPr sz="1050" spc="-23" dirty="0">
                <a:latin typeface="Calibri"/>
                <a:cs typeface="Calibri"/>
              </a:rPr>
              <a:t> </a:t>
            </a:r>
            <a:r>
              <a:rPr sz="1050" spc="-4" dirty="0">
                <a:latin typeface="Calibri"/>
                <a:cs typeface="Calibri"/>
              </a:rPr>
              <a:t>Zhao</a:t>
            </a:r>
            <a:r>
              <a:rPr sz="1050" spc="-23" dirty="0">
                <a:latin typeface="Calibri"/>
                <a:cs typeface="Calibri"/>
              </a:rPr>
              <a:t> </a:t>
            </a:r>
            <a:r>
              <a:rPr sz="1050" spc="-8" dirty="0">
                <a:latin typeface="Calibri"/>
                <a:cs typeface="Calibri"/>
              </a:rPr>
              <a:t>et </a:t>
            </a:r>
            <a:r>
              <a:rPr sz="1050" dirty="0">
                <a:latin typeface="Calibri"/>
                <a:cs typeface="Calibri"/>
              </a:rPr>
              <a:t>al.</a:t>
            </a:r>
            <a:r>
              <a:rPr sz="1050" spc="-11" dirty="0">
                <a:latin typeface="Calibri"/>
                <a:cs typeface="Calibri"/>
              </a:rPr>
              <a:t> </a:t>
            </a:r>
            <a:r>
              <a:rPr sz="1050" spc="-4" dirty="0">
                <a:latin typeface="Calibri"/>
                <a:cs typeface="Calibri"/>
              </a:rPr>
              <a:t>(2018)</a:t>
            </a:r>
            <a:endParaRPr sz="1050">
              <a:latin typeface="Calibri"/>
              <a:cs typeface="Calibri"/>
            </a:endParaRPr>
          </a:p>
        </p:txBody>
      </p:sp>
      <p:sp>
        <p:nvSpPr>
          <p:cNvPr id="7" name="Title 1">
            <a:extLst>
              <a:ext uri="{FF2B5EF4-FFF2-40B4-BE49-F238E27FC236}">
                <a16:creationId xmlns:a16="http://schemas.microsoft.com/office/drawing/2014/main" id="{091D561E-7A1D-E1E7-54D2-E11CDF2E3A7C}"/>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8" name="Picture 2" descr="E:\NIET\Project\xLogo11.png.pagespeed.ic.pydHLuCQEZ.png">
            <a:extLst>
              <a:ext uri="{FF2B5EF4-FFF2-40B4-BE49-F238E27FC236}">
                <a16:creationId xmlns:a16="http://schemas.microsoft.com/office/drawing/2014/main" id="{EC329067-9B62-AE74-9EF7-C670793FFCFB}"/>
              </a:ext>
            </a:extLst>
          </p:cNvPr>
          <p:cNvPicPr>
            <a:picLocks noChangeAspect="1" noChangeArrowheads="1"/>
          </p:cNvPicPr>
          <p:nvPr/>
        </p:nvPicPr>
        <p:blipFill>
          <a:blip r:embed="rId5"/>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254883229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28281" y="957834"/>
            <a:ext cx="8149114" cy="4653915"/>
            <a:chOff x="971041" y="134112"/>
            <a:chExt cx="10865485" cy="6205220"/>
          </a:xfrm>
        </p:grpSpPr>
        <p:pic>
          <p:nvPicPr>
            <p:cNvPr id="3" name="object 3"/>
            <p:cNvPicPr/>
            <p:nvPr/>
          </p:nvPicPr>
          <p:blipFill>
            <a:blip r:embed="rId2" cstate="print"/>
            <a:stretch>
              <a:fillRect/>
            </a:stretch>
          </p:blipFill>
          <p:spPr>
            <a:xfrm>
              <a:off x="971041" y="563613"/>
              <a:ext cx="396464" cy="310703"/>
            </a:xfrm>
            <a:prstGeom prst="rect">
              <a:avLst/>
            </a:prstGeom>
          </p:spPr>
        </p:pic>
        <p:pic>
          <p:nvPicPr>
            <p:cNvPr id="4" name="object 4"/>
            <p:cNvPicPr/>
            <p:nvPr/>
          </p:nvPicPr>
          <p:blipFill>
            <a:blip r:embed="rId3" cstate="print"/>
            <a:stretch>
              <a:fillRect/>
            </a:stretch>
          </p:blipFill>
          <p:spPr>
            <a:xfrm>
              <a:off x="1019555" y="134112"/>
              <a:ext cx="1005078" cy="1229106"/>
            </a:xfrm>
            <a:prstGeom prst="rect">
              <a:avLst/>
            </a:prstGeom>
          </p:spPr>
        </p:pic>
      </p:grpSp>
      <p:pic>
        <p:nvPicPr>
          <p:cNvPr id="5" name="object 5"/>
          <p:cNvPicPr/>
          <p:nvPr/>
        </p:nvPicPr>
        <p:blipFill>
          <a:blip r:embed="rId4" cstate="print"/>
          <a:stretch>
            <a:fillRect/>
          </a:stretch>
        </p:blipFill>
        <p:spPr>
          <a:xfrm>
            <a:off x="973835" y="957834"/>
            <a:ext cx="4883468" cy="921830"/>
          </a:xfrm>
          <a:prstGeom prst="rect">
            <a:avLst/>
          </a:prstGeom>
        </p:spPr>
      </p:pic>
      <p:sp>
        <p:nvSpPr>
          <p:cNvPr id="6" name="object 6"/>
          <p:cNvSpPr txBox="1">
            <a:spLocks noGrp="1"/>
          </p:cNvSpPr>
          <p:nvPr>
            <p:ph type="title"/>
          </p:nvPr>
        </p:nvSpPr>
        <p:spPr>
          <a:xfrm>
            <a:off x="687704" y="1057107"/>
            <a:ext cx="4713923" cy="517449"/>
          </a:xfrm>
          <a:prstGeom prst="rect">
            <a:avLst/>
          </a:prstGeom>
        </p:spPr>
        <p:txBody>
          <a:bodyPr vert="horz" wrap="square" lIns="0" tIns="9525" rIns="0" bIns="0" rtlCol="0" anchor="ctr">
            <a:spAutoFit/>
          </a:bodyPr>
          <a:lstStyle/>
          <a:p>
            <a:pPr marL="9525">
              <a:lnSpc>
                <a:spcPct val="100000"/>
              </a:lnSpc>
              <a:spcBef>
                <a:spcPts val="75"/>
              </a:spcBef>
            </a:pPr>
            <a:r>
              <a:rPr spc="-68" dirty="0">
                <a:solidFill>
                  <a:srgbClr val="000000"/>
                </a:solidFill>
              </a:rPr>
              <a:t>m2DeT:</a:t>
            </a:r>
            <a:r>
              <a:rPr spc="-71" dirty="0">
                <a:solidFill>
                  <a:srgbClr val="000000"/>
                </a:solidFill>
              </a:rPr>
              <a:t> </a:t>
            </a:r>
            <a:r>
              <a:rPr spc="-23" dirty="0">
                <a:solidFill>
                  <a:srgbClr val="000000"/>
                </a:solidFill>
              </a:rPr>
              <a:t>Multi</a:t>
            </a:r>
            <a:r>
              <a:rPr spc="-68" dirty="0">
                <a:solidFill>
                  <a:srgbClr val="000000"/>
                </a:solidFill>
              </a:rPr>
              <a:t> </a:t>
            </a:r>
            <a:r>
              <a:rPr spc="-30" dirty="0">
                <a:solidFill>
                  <a:srgbClr val="000000"/>
                </a:solidFill>
              </a:rPr>
              <a:t>Level</a:t>
            </a:r>
            <a:r>
              <a:rPr spc="-75" dirty="0">
                <a:solidFill>
                  <a:srgbClr val="000000"/>
                </a:solidFill>
              </a:rPr>
              <a:t> </a:t>
            </a:r>
            <a:r>
              <a:rPr spc="-38" dirty="0">
                <a:solidFill>
                  <a:srgbClr val="000000"/>
                </a:solidFill>
              </a:rPr>
              <a:t>Features</a:t>
            </a:r>
            <a:endParaRPr/>
          </a:p>
        </p:txBody>
      </p:sp>
      <p:pic>
        <p:nvPicPr>
          <p:cNvPr id="7" name="object 7"/>
          <p:cNvPicPr/>
          <p:nvPr/>
        </p:nvPicPr>
        <p:blipFill>
          <a:blip r:embed="rId5" cstate="print"/>
          <a:stretch>
            <a:fillRect/>
          </a:stretch>
        </p:blipFill>
        <p:spPr>
          <a:xfrm>
            <a:off x="433196" y="2552319"/>
            <a:ext cx="8159877" cy="2710053"/>
          </a:xfrm>
          <a:prstGeom prst="rect">
            <a:avLst/>
          </a:prstGeom>
        </p:spPr>
      </p:pic>
      <p:sp>
        <p:nvSpPr>
          <p:cNvPr id="8" name="object 8"/>
          <p:cNvSpPr txBox="1"/>
          <p:nvPr/>
        </p:nvSpPr>
        <p:spPr>
          <a:xfrm>
            <a:off x="4078510" y="5700503"/>
            <a:ext cx="1399223" cy="141321"/>
          </a:xfrm>
          <a:prstGeom prst="rect">
            <a:avLst/>
          </a:prstGeom>
        </p:spPr>
        <p:txBody>
          <a:bodyPr vert="horz" wrap="square" lIns="0" tIns="0" rIns="0" bIns="0" rtlCol="0">
            <a:spAutoFit/>
          </a:bodyPr>
          <a:lstStyle/>
          <a:p>
            <a:pPr marL="9525">
              <a:lnSpc>
                <a:spcPts val="1076"/>
              </a:lnSpc>
            </a:pPr>
            <a:r>
              <a:rPr sz="1050" spc="-4" dirty="0">
                <a:latin typeface="Calibri"/>
                <a:cs typeface="Calibri"/>
              </a:rPr>
              <a:t>Source:</a:t>
            </a:r>
            <a:r>
              <a:rPr sz="1050" spc="-23" dirty="0">
                <a:latin typeface="Calibri"/>
                <a:cs typeface="Calibri"/>
              </a:rPr>
              <a:t> </a:t>
            </a:r>
            <a:r>
              <a:rPr sz="1050" spc="-4" dirty="0">
                <a:latin typeface="Calibri"/>
                <a:cs typeface="Calibri"/>
              </a:rPr>
              <a:t>Zhao</a:t>
            </a:r>
            <a:r>
              <a:rPr sz="1050" spc="-23" dirty="0">
                <a:latin typeface="Calibri"/>
                <a:cs typeface="Calibri"/>
              </a:rPr>
              <a:t> </a:t>
            </a:r>
            <a:r>
              <a:rPr sz="1050" spc="-8" dirty="0">
                <a:latin typeface="Calibri"/>
                <a:cs typeface="Calibri"/>
              </a:rPr>
              <a:t>et </a:t>
            </a:r>
            <a:r>
              <a:rPr sz="1050" dirty="0">
                <a:latin typeface="Calibri"/>
                <a:cs typeface="Calibri"/>
              </a:rPr>
              <a:t>al.</a:t>
            </a:r>
            <a:r>
              <a:rPr sz="1050" spc="-11" dirty="0">
                <a:latin typeface="Calibri"/>
                <a:cs typeface="Calibri"/>
              </a:rPr>
              <a:t> </a:t>
            </a:r>
            <a:r>
              <a:rPr sz="1050" spc="-4" dirty="0">
                <a:latin typeface="Calibri"/>
                <a:cs typeface="Calibri"/>
              </a:rPr>
              <a:t>(2018)</a:t>
            </a:r>
            <a:endParaRPr sz="1050">
              <a:latin typeface="Calibri"/>
              <a:cs typeface="Calibri"/>
            </a:endParaRPr>
          </a:p>
        </p:txBody>
      </p:sp>
      <p:sp>
        <p:nvSpPr>
          <p:cNvPr id="9" name="Title 1">
            <a:extLst>
              <a:ext uri="{FF2B5EF4-FFF2-40B4-BE49-F238E27FC236}">
                <a16:creationId xmlns:a16="http://schemas.microsoft.com/office/drawing/2014/main" id="{2DCE1DD0-D710-5A27-71A4-BE7FE75F6B21}"/>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10" name="Picture 2" descr="E:\NIET\Project\xLogo11.png.pagespeed.ic.pydHLuCQEZ.png">
            <a:extLst>
              <a:ext uri="{FF2B5EF4-FFF2-40B4-BE49-F238E27FC236}">
                <a16:creationId xmlns:a16="http://schemas.microsoft.com/office/drawing/2014/main" id="{7273227B-E524-19B9-A479-E5AE395A54BB}"/>
              </a:ext>
            </a:extLst>
          </p:cNvPr>
          <p:cNvPicPr>
            <a:picLocks noChangeAspect="1" noChangeArrowheads="1"/>
          </p:cNvPicPr>
          <p:nvPr/>
        </p:nvPicPr>
        <p:blipFill>
          <a:blip r:embed="rId6"/>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403761978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28281" y="957834"/>
            <a:ext cx="8149114" cy="4653915"/>
            <a:chOff x="971041" y="134112"/>
            <a:chExt cx="10865485" cy="6205220"/>
          </a:xfrm>
        </p:grpSpPr>
        <p:pic>
          <p:nvPicPr>
            <p:cNvPr id="3" name="object 3"/>
            <p:cNvPicPr/>
            <p:nvPr/>
          </p:nvPicPr>
          <p:blipFill>
            <a:blip r:embed="rId2" cstate="print"/>
            <a:stretch>
              <a:fillRect/>
            </a:stretch>
          </p:blipFill>
          <p:spPr>
            <a:xfrm>
              <a:off x="971041" y="563613"/>
              <a:ext cx="396464" cy="310703"/>
            </a:xfrm>
            <a:prstGeom prst="rect">
              <a:avLst/>
            </a:prstGeom>
          </p:spPr>
        </p:pic>
        <p:pic>
          <p:nvPicPr>
            <p:cNvPr id="4" name="object 4"/>
            <p:cNvPicPr/>
            <p:nvPr/>
          </p:nvPicPr>
          <p:blipFill>
            <a:blip r:embed="rId3" cstate="print"/>
            <a:stretch>
              <a:fillRect/>
            </a:stretch>
          </p:blipFill>
          <p:spPr>
            <a:xfrm>
              <a:off x="1019555" y="134112"/>
              <a:ext cx="1005078" cy="1229106"/>
            </a:xfrm>
            <a:prstGeom prst="rect">
              <a:avLst/>
            </a:prstGeom>
          </p:spPr>
        </p:pic>
      </p:grpSp>
      <p:pic>
        <p:nvPicPr>
          <p:cNvPr id="5" name="object 5"/>
          <p:cNvPicPr/>
          <p:nvPr/>
        </p:nvPicPr>
        <p:blipFill>
          <a:blip r:embed="rId4" cstate="print"/>
          <a:stretch>
            <a:fillRect/>
          </a:stretch>
        </p:blipFill>
        <p:spPr>
          <a:xfrm>
            <a:off x="973835" y="957834"/>
            <a:ext cx="4996625" cy="921830"/>
          </a:xfrm>
          <a:prstGeom prst="rect">
            <a:avLst/>
          </a:prstGeom>
        </p:spPr>
      </p:pic>
      <p:sp>
        <p:nvSpPr>
          <p:cNvPr id="6" name="object 6"/>
          <p:cNvSpPr txBox="1">
            <a:spLocks noGrp="1"/>
          </p:cNvSpPr>
          <p:nvPr>
            <p:ph type="title"/>
          </p:nvPr>
        </p:nvSpPr>
        <p:spPr>
          <a:xfrm>
            <a:off x="687704" y="1057107"/>
            <a:ext cx="4921568" cy="517449"/>
          </a:xfrm>
          <a:prstGeom prst="rect">
            <a:avLst/>
          </a:prstGeom>
        </p:spPr>
        <p:txBody>
          <a:bodyPr vert="horz" wrap="square" lIns="0" tIns="9525" rIns="0" bIns="0" rtlCol="0" anchor="ctr">
            <a:spAutoFit/>
          </a:bodyPr>
          <a:lstStyle/>
          <a:p>
            <a:pPr marL="9525">
              <a:lnSpc>
                <a:spcPct val="100000"/>
              </a:lnSpc>
              <a:spcBef>
                <a:spcPts val="75"/>
              </a:spcBef>
            </a:pPr>
            <a:r>
              <a:rPr spc="-26" dirty="0">
                <a:solidFill>
                  <a:srgbClr val="000000"/>
                </a:solidFill>
              </a:rPr>
              <a:t>m2DeT</a:t>
            </a:r>
            <a:r>
              <a:rPr spc="-83" dirty="0">
                <a:solidFill>
                  <a:srgbClr val="000000"/>
                </a:solidFill>
              </a:rPr>
              <a:t> </a:t>
            </a:r>
            <a:r>
              <a:rPr spc="-23" dirty="0">
                <a:solidFill>
                  <a:srgbClr val="000000"/>
                </a:solidFill>
              </a:rPr>
              <a:t>vs</a:t>
            </a:r>
            <a:r>
              <a:rPr spc="-49" dirty="0">
                <a:solidFill>
                  <a:srgbClr val="000000"/>
                </a:solidFill>
              </a:rPr>
              <a:t> </a:t>
            </a:r>
            <a:r>
              <a:rPr spc="-11" dirty="0">
                <a:solidFill>
                  <a:srgbClr val="000000"/>
                </a:solidFill>
              </a:rPr>
              <a:t>SSD</a:t>
            </a:r>
            <a:r>
              <a:rPr spc="-83" dirty="0">
                <a:solidFill>
                  <a:srgbClr val="000000"/>
                </a:solidFill>
              </a:rPr>
              <a:t> </a:t>
            </a:r>
            <a:r>
              <a:rPr dirty="0">
                <a:solidFill>
                  <a:srgbClr val="000000"/>
                </a:solidFill>
              </a:rPr>
              <a:t>:</a:t>
            </a:r>
            <a:r>
              <a:rPr spc="-34" dirty="0">
                <a:solidFill>
                  <a:srgbClr val="000000"/>
                </a:solidFill>
              </a:rPr>
              <a:t> </a:t>
            </a:r>
            <a:r>
              <a:rPr spc="-41" dirty="0">
                <a:solidFill>
                  <a:srgbClr val="000000"/>
                </a:solidFill>
              </a:rPr>
              <a:t>Feature</a:t>
            </a:r>
            <a:r>
              <a:rPr spc="-79" dirty="0">
                <a:solidFill>
                  <a:srgbClr val="000000"/>
                </a:solidFill>
              </a:rPr>
              <a:t> </a:t>
            </a:r>
            <a:r>
              <a:rPr spc="-30" dirty="0">
                <a:solidFill>
                  <a:srgbClr val="000000"/>
                </a:solidFill>
              </a:rPr>
              <a:t>Maps</a:t>
            </a:r>
            <a:endParaRPr/>
          </a:p>
        </p:txBody>
      </p:sp>
      <p:grpSp>
        <p:nvGrpSpPr>
          <p:cNvPr id="7" name="object 7"/>
          <p:cNvGrpSpPr/>
          <p:nvPr/>
        </p:nvGrpSpPr>
        <p:grpSpPr>
          <a:xfrm>
            <a:off x="544068" y="2124851"/>
            <a:ext cx="8466296" cy="3467100"/>
            <a:chOff x="725423" y="1690135"/>
            <a:chExt cx="11288395" cy="4622800"/>
          </a:xfrm>
        </p:grpSpPr>
        <p:pic>
          <p:nvPicPr>
            <p:cNvPr id="8" name="object 8"/>
            <p:cNvPicPr/>
            <p:nvPr/>
          </p:nvPicPr>
          <p:blipFill>
            <a:blip r:embed="rId5" cstate="print"/>
            <a:stretch>
              <a:fillRect/>
            </a:stretch>
          </p:blipFill>
          <p:spPr>
            <a:xfrm>
              <a:off x="725423" y="1690135"/>
              <a:ext cx="5668769" cy="2785852"/>
            </a:xfrm>
            <a:prstGeom prst="rect">
              <a:avLst/>
            </a:prstGeom>
          </p:spPr>
        </p:pic>
        <p:pic>
          <p:nvPicPr>
            <p:cNvPr id="9" name="object 9"/>
            <p:cNvPicPr/>
            <p:nvPr/>
          </p:nvPicPr>
          <p:blipFill>
            <a:blip r:embed="rId6" cstate="print"/>
            <a:stretch>
              <a:fillRect/>
            </a:stretch>
          </p:blipFill>
          <p:spPr>
            <a:xfrm>
              <a:off x="3645407" y="3584447"/>
              <a:ext cx="8368284" cy="2727934"/>
            </a:xfrm>
            <a:prstGeom prst="rect">
              <a:avLst/>
            </a:prstGeom>
          </p:spPr>
        </p:pic>
      </p:grpSp>
      <p:sp>
        <p:nvSpPr>
          <p:cNvPr id="10" name="object 10"/>
          <p:cNvSpPr txBox="1"/>
          <p:nvPr/>
        </p:nvSpPr>
        <p:spPr>
          <a:xfrm>
            <a:off x="1782032" y="4325206"/>
            <a:ext cx="400526" cy="309700"/>
          </a:xfrm>
          <a:prstGeom prst="rect">
            <a:avLst/>
          </a:prstGeom>
        </p:spPr>
        <p:txBody>
          <a:bodyPr vert="horz" wrap="square" lIns="0" tIns="9525" rIns="0" bIns="0" rtlCol="0">
            <a:spAutoFit/>
          </a:bodyPr>
          <a:lstStyle/>
          <a:p>
            <a:pPr marL="9525">
              <a:spcBef>
                <a:spcPts val="75"/>
              </a:spcBef>
            </a:pPr>
            <a:r>
              <a:rPr sz="1950" spc="-4" dirty="0">
                <a:latin typeface="Calibri"/>
                <a:cs typeface="Calibri"/>
              </a:rPr>
              <a:t>S</a:t>
            </a:r>
            <a:r>
              <a:rPr sz="1950" spc="4" dirty="0">
                <a:latin typeface="Calibri"/>
                <a:cs typeface="Calibri"/>
              </a:rPr>
              <a:t>S</a:t>
            </a:r>
            <a:r>
              <a:rPr sz="1950" dirty="0">
                <a:latin typeface="Calibri"/>
                <a:cs typeface="Calibri"/>
              </a:rPr>
              <a:t>D</a:t>
            </a:r>
            <a:endParaRPr sz="1950">
              <a:latin typeface="Calibri"/>
              <a:cs typeface="Calibri"/>
            </a:endParaRPr>
          </a:p>
        </p:txBody>
      </p:sp>
      <p:sp>
        <p:nvSpPr>
          <p:cNvPr id="11" name="object 11"/>
          <p:cNvSpPr txBox="1"/>
          <p:nvPr/>
        </p:nvSpPr>
        <p:spPr>
          <a:xfrm>
            <a:off x="5931979" y="5663012"/>
            <a:ext cx="755333" cy="248722"/>
          </a:xfrm>
          <a:prstGeom prst="rect">
            <a:avLst/>
          </a:prstGeom>
        </p:spPr>
        <p:txBody>
          <a:bodyPr vert="horz" wrap="square" lIns="0" tIns="0" rIns="0" bIns="0" rtlCol="0">
            <a:spAutoFit/>
          </a:bodyPr>
          <a:lstStyle/>
          <a:p>
            <a:pPr marL="9525">
              <a:lnSpc>
                <a:spcPts val="1931"/>
              </a:lnSpc>
            </a:pPr>
            <a:r>
              <a:rPr sz="1950" spc="4" dirty="0">
                <a:latin typeface="Calibri"/>
                <a:cs typeface="Calibri"/>
              </a:rPr>
              <a:t>M</a:t>
            </a:r>
            <a:r>
              <a:rPr sz="1950" dirty="0">
                <a:latin typeface="Calibri"/>
                <a:cs typeface="Calibri"/>
              </a:rPr>
              <a:t>2</a:t>
            </a:r>
            <a:r>
              <a:rPr sz="1950" spc="4" dirty="0">
                <a:latin typeface="Calibri"/>
                <a:cs typeface="Calibri"/>
              </a:rPr>
              <a:t>D</a:t>
            </a:r>
            <a:r>
              <a:rPr sz="1950" dirty="0">
                <a:latin typeface="Calibri"/>
                <a:cs typeface="Calibri"/>
              </a:rPr>
              <a:t>eT</a:t>
            </a:r>
            <a:endParaRPr sz="1950">
              <a:latin typeface="Calibri"/>
              <a:cs typeface="Calibri"/>
            </a:endParaRPr>
          </a:p>
        </p:txBody>
      </p:sp>
      <p:sp>
        <p:nvSpPr>
          <p:cNvPr id="12" name="object 12"/>
          <p:cNvSpPr txBox="1"/>
          <p:nvPr/>
        </p:nvSpPr>
        <p:spPr>
          <a:xfrm>
            <a:off x="3375088" y="5687472"/>
            <a:ext cx="1399698" cy="141321"/>
          </a:xfrm>
          <a:prstGeom prst="rect">
            <a:avLst/>
          </a:prstGeom>
        </p:spPr>
        <p:txBody>
          <a:bodyPr vert="horz" wrap="square" lIns="0" tIns="0" rIns="0" bIns="0" rtlCol="0">
            <a:spAutoFit/>
          </a:bodyPr>
          <a:lstStyle/>
          <a:p>
            <a:pPr marL="9525">
              <a:lnSpc>
                <a:spcPts val="1076"/>
              </a:lnSpc>
            </a:pPr>
            <a:r>
              <a:rPr sz="1050" spc="-4" dirty="0">
                <a:latin typeface="Calibri"/>
                <a:cs typeface="Calibri"/>
              </a:rPr>
              <a:t>Source:</a:t>
            </a:r>
            <a:r>
              <a:rPr sz="1050" spc="-23" dirty="0">
                <a:latin typeface="Calibri"/>
                <a:cs typeface="Calibri"/>
              </a:rPr>
              <a:t> </a:t>
            </a:r>
            <a:r>
              <a:rPr sz="1050" spc="-4" dirty="0">
                <a:latin typeface="Calibri"/>
                <a:cs typeface="Calibri"/>
              </a:rPr>
              <a:t>Zhao</a:t>
            </a:r>
            <a:r>
              <a:rPr sz="1050" spc="-23" dirty="0">
                <a:latin typeface="Calibri"/>
                <a:cs typeface="Calibri"/>
              </a:rPr>
              <a:t> </a:t>
            </a:r>
            <a:r>
              <a:rPr sz="1050" spc="-8" dirty="0">
                <a:latin typeface="Calibri"/>
                <a:cs typeface="Calibri"/>
              </a:rPr>
              <a:t>et </a:t>
            </a:r>
            <a:r>
              <a:rPr sz="1050" dirty="0">
                <a:latin typeface="Calibri"/>
                <a:cs typeface="Calibri"/>
              </a:rPr>
              <a:t>al.</a:t>
            </a:r>
            <a:r>
              <a:rPr sz="1050" spc="-11" dirty="0">
                <a:latin typeface="Calibri"/>
                <a:cs typeface="Calibri"/>
              </a:rPr>
              <a:t> </a:t>
            </a:r>
            <a:r>
              <a:rPr sz="1050" spc="-4" dirty="0">
                <a:latin typeface="Calibri"/>
                <a:cs typeface="Calibri"/>
              </a:rPr>
              <a:t>(2018)</a:t>
            </a:r>
            <a:endParaRPr sz="1050">
              <a:latin typeface="Calibri"/>
              <a:cs typeface="Calibri"/>
            </a:endParaRPr>
          </a:p>
        </p:txBody>
      </p:sp>
      <p:sp>
        <p:nvSpPr>
          <p:cNvPr id="13" name="Title 1">
            <a:extLst>
              <a:ext uri="{FF2B5EF4-FFF2-40B4-BE49-F238E27FC236}">
                <a16:creationId xmlns:a16="http://schemas.microsoft.com/office/drawing/2014/main" id="{625C3FA1-BAAF-D785-7660-92056E69E68F}"/>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14" name="Picture 2" descr="E:\NIET\Project\xLogo11.png.pagespeed.ic.pydHLuCQEZ.png">
            <a:extLst>
              <a:ext uri="{FF2B5EF4-FFF2-40B4-BE49-F238E27FC236}">
                <a16:creationId xmlns:a16="http://schemas.microsoft.com/office/drawing/2014/main" id="{B8EF0BB7-FDC7-7552-F2FD-1B69C83D8E7F}"/>
              </a:ext>
            </a:extLst>
          </p:cNvPr>
          <p:cNvPicPr>
            <a:picLocks noChangeAspect="1" noChangeArrowheads="1"/>
          </p:cNvPicPr>
          <p:nvPr/>
        </p:nvPicPr>
        <p:blipFill>
          <a:blip r:embed="rId7"/>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245250313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32098" y="957834"/>
            <a:ext cx="8145304" cy="4653915"/>
            <a:chOff x="976130" y="134112"/>
            <a:chExt cx="10860405" cy="6205220"/>
          </a:xfrm>
        </p:grpSpPr>
        <p:pic>
          <p:nvPicPr>
            <p:cNvPr id="3" name="object 3"/>
            <p:cNvPicPr/>
            <p:nvPr/>
          </p:nvPicPr>
          <p:blipFill>
            <a:blip r:embed="rId2" cstate="print"/>
            <a:stretch>
              <a:fillRect/>
            </a:stretch>
          </p:blipFill>
          <p:spPr>
            <a:xfrm>
              <a:off x="976130" y="476799"/>
              <a:ext cx="415254" cy="397517"/>
            </a:xfrm>
            <a:prstGeom prst="rect">
              <a:avLst/>
            </a:prstGeom>
          </p:spPr>
        </p:pic>
        <p:pic>
          <p:nvPicPr>
            <p:cNvPr id="4" name="object 4"/>
            <p:cNvPicPr/>
            <p:nvPr/>
          </p:nvPicPr>
          <p:blipFill>
            <a:blip r:embed="rId3" cstate="print"/>
            <a:stretch>
              <a:fillRect/>
            </a:stretch>
          </p:blipFill>
          <p:spPr>
            <a:xfrm>
              <a:off x="1048511" y="134112"/>
              <a:ext cx="1005077" cy="1229106"/>
            </a:xfrm>
            <a:prstGeom prst="rect">
              <a:avLst/>
            </a:prstGeom>
          </p:spPr>
        </p:pic>
      </p:grpSp>
      <p:pic>
        <p:nvPicPr>
          <p:cNvPr id="5" name="object 5"/>
          <p:cNvPicPr/>
          <p:nvPr/>
        </p:nvPicPr>
        <p:blipFill>
          <a:blip r:embed="rId4" cstate="print"/>
          <a:stretch>
            <a:fillRect/>
          </a:stretch>
        </p:blipFill>
        <p:spPr>
          <a:xfrm>
            <a:off x="995552" y="957834"/>
            <a:ext cx="1288733" cy="921830"/>
          </a:xfrm>
          <a:prstGeom prst="rect">
            <a:avLst/>
          </a:prstGeom>
        </p:spPr>
      </p:pic>
      <p:sp>
        <p:nvSpPr>
          <p:cNvPr id="6" name="object 6"/>
          <p:cNvSpPr txBox="1">
            <a:spLocks noGrp="1"/>
          </p:cNvSpPr>
          <p:nvPr>
            <p:ph type="title"/>
          </p:nvPr>
        </p:nvSpPr>
        <p:spPr>
          <a:xfrm>
            <a:off x="687705" y="1057107"/>
            <a:ext cx="1234916" cy="517449"/>
          </a:xfrm>
          <a:prstGeom prst="rect">
            <a:avLst/>
          </a:prstGeom>
        </p:spPr>
        <p:txBody>
          <a:bodyPr vert="horz" wrap="square" lIns="0" tIns="9525" rIns="0" bIns="0" rtlCol="0" anchor="ctr">
            <a:spAutoFit/>
          </a:bodyPr>
          <a:lstStyle/>
          <a:p>
            <a:pPr marL="9525">
              <a:lnSpc>
                <a:spcPct val="100000"/>
              </a:lnSpc>
              <a:spcBef>
                <a:spcPts val="75"/>
              </a:spcBef>
            </a:pPr>
            <a:r>
              <a:rPr spc="-45" dirty="0">
                <a:solidFill>
                  <a:srgbClr val="000000"/>
                </a:solidFill>
              </a:rPr>
              <a:t>M</a:t>
            </a:r>
            <a:r>
              <a:rPr spc="-30" dirty="0">
                <a:solidFill>
                  <a:srgbClr val="000000"/>
                </a:solidFill>
              </a:rPr>
              <a:t>2</a:t>
            </a:r>
            <a:r>
              <a:rPr spc="-26" dirty="0">
                <a:solidFill>
                  <a:srgbClr val="000000"/>
                </a:solidFill>
              </a:rPr>
              <a:t>D</a:t>
            </a:r>
            <a:r>
              <a:rPr spc="-34" dirty="0">
                <a:solidFill>
                  <a:srgbClr val="000000"/>
                </a:solidFill>
              </a:rPr>
              <a:t>e</a:t>
            </a:r>
            <a:r>
              <a:rPr dirty="0">
                <a:solidFill>
                  <a:srgbClr val="000000"/>
                </a:solidFill>
              </a:rPr>
              <a:t>T</a:t>
            </a:r>
            <a:endParaRPr/>
          </a:p>
        </p:txBody>
      </p:sp>
      <p:sp>
        <p:nvSpPr>
          <p:cNvPr id="7" name="object 7"/>
          <p:cNvSpPr txBox="1"/>
          <p:nvPr/>
        </p:nvSpPr>
        <p:spPr>
          <a:xfrm>
            <a:off x="687704" y="1927193"/>
            <a:ext cx="7499985" cy="636072"/>
          </a:xfrm>
          <a:prstGeom prst="rect">
            <a:avLst/>
          </a:prstGeom>
        </p:spPr>
        <p:txBody>
          <a:bodyPr vert="horz" wrap="square" lIns="0" tIns="45720" rIns="0" bIns="0" rtlCol="0">
            <a:spAutoFit/>
          </a:bodyPr>
          <a:lstStyle/>
          <a:p>
            <a:pPr marL="180975" marR="3810" indent="-171450">
              <a:lnSpc>
                <a:spcPts val="2265"/>
              </a:lnSpc>
              <a:spcBef>
                <a:spcPts val="360"/>
              </a:spcBef>
              <a:buFont typeface="Arial MT"/>
              <a:buChar char="•"/>
              <a:tabLst>
                <a:tab pos="180975" algn="l"/>
              </a:tabLst>
            </a:pPr>
            <a:r>
              <a:rPr sz="2100" spc="-11" dirty="0">
                <a:latin typeface="Calibri"/>
                <a:cs typeface="Calibri"/>
              </a:rPr>
              <a:t>Three</a:t>
            </a:r>
            <a:r>
              <a:rPr sz="2100" dirty="0">
                <a:latin typeface="Calibri"/>
                <a:cs typeface="Calibri"/>
              </a:rPr>
              <a:t> </a:t>
            </a:r>
            <a:r>
              <a:rPr sz="2100" spc="-4" dirty="0">
                <a:latin typeface="Calibri"/>
                <a:cs typeface="Calibri"/>
              </a:rPr>
              <a:t>modules</a:t>
            </a:r>
            <a:r>
              <a:rPr sz="2100" spc="26" dirty="0">
                <a:latin typeface="Calibri"/>
                <a:cs typeface="Calibri"/>
              </a:rPr>
              <a:t> </a:t>
            </a:r>
            <a:r>
              <a:rPr sz="2100" spc="-4" dirty="0">
                <a:latin typeface="Calibri"/>
                <a:cs typeface="Calibri"/>
              </a:rPr>
              <a:t>: </a:t>
            </a:r>
            <a:r>
              <a:rPr sz="2100" spc="-15" dirty="0">
                <a:latin typeface="Calibri"/>
                <a:cs typeface="Calibri"/>
              </a:rPr>
              <a:t>Feature</a:t>
            </a:r>
            <a:r>
              <a:rPr sz="2100" spc="4" dirty="0">
                <a:latin typeface="Calibri"/>
                <a:cs typeface="Calibri"/>
              </a:rPr>
              <a:t> </a:t>
            </a:r>
            <a:r>
              <a:rPr sz="2100" spc="-8" dirty="0">
                <a:latin typeface="Calibri"/>
                <a:cs typeface="Calibri"/>
              </a:rPr>
              <a:t>Fusion</a:t>
            </a:r>
            <a:r>
              <a:rPr sz="2100" spc="23" dirty="0">
                <a:latin typeface="Calibri"/>
                <a:cs typeface="Calibri"/>
              </a:rPr>
              <a:t> </a:t>
            </a:r>
            <a:r>
              <a:rPr sz="2100" spc="-4" dirty="0">
                <a:latin typeface="Calibri"/>
                <a:cs typeface="Calibri"/>
              </a:rPr>
              <a:t>Module</a:t>
            </a:r>
            <a:r>
              <a:rPr sz="2100" spc="26" dirty="0">
                <a:latin typeface="Calibri"/>
                <a:cs typeface="Calibri"/>
              </a:rPr>
              <a:t> </a:t>
            </a:r>
            <a:r>
              <a:rPr sz="2100" spc="-8" dirty="0">
                <a:latin typeface="Calibri"/>
                <a:cs typeface="Calibri"/>
              </a:rPr>
              <a:t>(FFM),</a:t>
            </a:r>
            <a:r>
              <a:rPr sz="2100" spc="15" dirty="0">
                <a:latin typeface="Calibri"/>
                <a:cs typeface="Calibri"/>
              </a:rPr>
              <a:t> </a:t>
            </a:r>
            <a:r>
              <a:rPr sz="2100" spc="-8" dirty="0">
                <a:latin typeface="Calibri"/>
                <a:cs typeface="Calibri"/>
              </a:rPr>
              <a:t>Thinned</a:t>
            </a:r>
            <a:r>
              <a:rPr sz="2100" spc="30" dirty="0">
                <a:latin typeface="Calibri"/>
                <a:cs typeface="Calibri"/>
              </a:rPr>
              <a:t> </a:t>
            </a:r>
            <a:r>
              <a:rPr sz="2100" spc="-4" dirty="0">
                <a:latin typeface="Calibri"/>
                <a:cs typeface="Calibri"/>
              </a:rPr>
              <a:t>U-shape </a:t>
            </a:r>
            <a:r>
              <a:rPr sz="2100" dirty="0">
                <a:latin typeface="Calibri"/>
                <a:cs typeface="Calibri"/>
              </a:rPr>
              <a:t> </a:t>
            </a:r>
            <a:r>
              <a:rPr sz="2100" spc="-4" dirty="0">
                <a:latin typeface="Calibri"/>
                <a:cs typeface="Calibri"/>
              </a:rPr>
              <a:t>Module</a:t>
            </a:r>
            <a:r>
              <a:rPr sz="2100" spc="26" dirty="0">
                <a:latin typeface="Calibri"/>
                <a:cs typeface="Calibri"/>
              </a:rPr>
              <a:t> </a:t>
            </a:r>
            <a:r>
              <a:rPr sz="2100" spc="-4" dirty="0">
                <a:latin typeface="Calibri"/>
                <a:cs typeface="Calibri"/>
              </a:rPr>
              <a:t>(TUM)</a:t>
            </a:r>
            <a:r>
              <a:rPr sz="2100" spc="11" dirty="0">
                <a:latin typeface="Calibri"/>
                <a:cs typeface="Calibri"/>
              </a:rPr>
              <a:t> </a:t>
            </a:r>
            <a:r>
              <a:rPr sz="2100" spc="-4" dirty="0">
                <a:latin typeface="Calibri"/>
                <a:cs typeface="Calibri"/>
              </a:rPr>
              <a:t>and</a:t>
            </a:r>
            <a:r>
              <a:rPr sz="2100" spc="8" dirty="0">
                <a:latin typeface="Calibri"/>
                <a:cs typeface="Calibri"/>
              </a:rPr>
              <a:t> </a:t>
            </a:r>
            <a:r>
              <a:rPr sz="2100" spc="-8" dirty="0">
                <a:latin typeface="Calibri"/>
                <a:cs typeface="Calibri"/>
              </a:rPr>
              <a:t>Scale-wise</a:t>
            </a:r>
            <a:r>
              <a:rPr sz="2100" spc="11" dirty="0">
                <a:latin typeface="Calibri"/>
                <a:cs typeface="Calibri"/>
              </a:rPr>
              <a:t> </a:t>
            </a:r>
            <a:r>
              <a:rPr sz="2100" spc="-15" dirty="0">
                <a:latin typeface="Calibri"/>
                <a:cs typeface="Calibri"/>
              </a:rPr>
              <a:t>Feature</a:t>
            </a:r>
            <a:r>
              <a:rPr sz="2100" spc="4" dirty="0">
                <a:latin typeface="Calibri"/>
                <a:cs typeface="Calibri"/>
              </a:rPr>
              <a:t> </a:t>
            </a:r>
            <a:r>
              <a:rPr sz="2100" spc="-8" dirty="0">
                <a:latin typeface="Calibri"/>
                <a:cs typeface="Calibri"/>
              </a:rPr>
              <a:t>Aggregation</a:t>
            </a:r>
            <a:r>
              <a:rPr sz="2100" spc="-15" dirty="0">
                <a:latin typeface="Calibri"/>
                <a:cs typeface="Calibri"/>
              </a:rPr>
              <a:t> </a:t>
            </a:r>
            <a:r>
              <a:rPr sz="2100" spc="-4" dirty="0">
                <a:latin typeface="Calibri"/>
                <a:cs typeface="Calibri"/>
              </a:rPr>
              <a:t>Module</a:t>
            </a:r>
            <a:r>
              <a:rPr sz="2100" spc="34" dirty="0">
                <a:latin typeface="Calibri"/>
                <a:cs typeface="Calibri"/>
              </a:rPr>
              <a:t> </a:t>
            </a:r>
            <a:r>
              <a:rPr sz="2100" spc="-23" dirty="0">
                <a:latin typeface="Calibri"/>
                <a:cs typeface="Calibri"/>
              </a:rPr>
              <a:t>(SFAM).</a:t>
            </a:r>
            <a:endParaRPr sz="2100">
              <a:latin typeface="Calibri"/>
              <a:cs typeface="Calibri"/>
            </a:endParaRPr>
          </a:p>
        </p:txBody>
      </p:sp>
      <p:pic>
        <p:nvPicPr>
          <p:cNvPr id="8" name="object 8"/>
          <p:cNvPicPr/>
          <p:nvPr/>
        </p:nvPicPr>
        <p:blipFill>
          <a:blip r:embed="rId5" cstate="print"/>
          <a:stretch>
            <a:fillRect/>
          </a:stretch>
        </p:blipFill>
        <p:spPr>
          <a:xfrm>
            <a:off x="276606" y="2830067"/>
            <a:ext cx="8135870" cy="2568321"/>
          </a:xfrm>
          <a:prstGeom prst="rect">
            <a:avLst/>
          </a:prstGeom>
        </p:spPr>
      </p:pic>
      <p:sp>
        <p:nvSpPr>
          <p:cNvPr id="9" name="object 9"/>
          <p:cNvSpPr txBox="1"/>
          <p:nvPr/>
        </p:nvSpPr>
        <p:spPr>
          <a:xfrm>
            <a:off x="3120485" y="5598261"/>
            <a:ext cx="2353151" cy="309700"/>
          </a:xfrm>
          <a:prstGeom prst="rect">
            <a:avLst/>
          </a:prstGeom>
        </p:spPr>
        <p:txBody>
          <a:bodyPr vert="horz" wrap="square" lIns="0" tIns="9525" rIns="0" bIns="0" rtlCol="0">
            <a:spAutoFit/>
          </a:bodyPr>
          <a:lstStyle/>
          <a:p>
            <a:pPr marL="9525">
              <a:spcBef>
                <a:spcPts val="75"/>
              </a:spcBef>
            </a:pPr>
            <a:r>
              <a:rPr sz="1950" u="heavy" spc="-11" dirty="0">
                <a:solidFill>
                  <a:srgbClr val="0462C1"/>
                </a:solidFill>
                <a:uFill>
                  <a:solidFill>
                    <a:srgbClr val="0462C1"/>
                  </a:solidFill>
                </a:uFill>
                <a:latin typeface="Calibri"/>
                <a:cs typeface="Calibri"/>
                <a:hlinkClick r:id="rId6"/>
              </a:rPr>
              <a:t>Real</a:t>
            </a:r>
            <a:r>
              <a:rPr sz="1950" u="heavy" spc="-19" dirty="0">
                <a:solidFill>
                  <a:srgbClr val="0462C1"/>
                </a:solidFill>
                <a:uFill>
                  <a:solidFill>
                    <a:srgbClr val="0462C1"/>
                  </a:solidFill>
                </a:uFill>
                <a:latin typeface="Calibri"/>
                <a:cs typeface="Calibri"/>
                <a:hlinkClick r:id="rId6"/>
              </a:rPr>
              <a:t> </a:t>
            </a:r>
            <a:r>
              <a:rPr sz="1950" u="heavy" spc="-4" dirty="0">
                <a:solidFill>
                  <a:srgbClr val="0462C1"/>
                </a:solidFill>
                <a:uFill>
                  <a:solidFill>
                    <a:srgbClr val="0462C1"/>
                  </a:solidFill>
                </a:uFill>
                <a:latin typeface="Calibri"/>
                <a:cs typeface="Calibri"/>
                <a:hlinkClick r:id="rId6"/>
              </a:rPr>
              <a:t>Time</a:t>
            </a:r>
            <a:r>
              <a:rPr sz="1950" u="heavy" spc="-23" dirty="0">
                <a:solidFill>
                  <a:srgbClr val="0462C1"/>
                </a:solidFill>
                <a:uFill>
                  <a:solidFill>
                    <a:srgbClr val="0462C1"/>
                  </a:solidFill>
                </a:uFill>
                <a:latin typeface="Calibri"/>
                <a:cs typeface="Calibri"/>
                <a:hlinkClick r:id="rId6"/>
              </a:rPr>
              <a:t> </a:t>
            </a:r>
            <a:r>
              <a:rPr sz="1950" u="heavy" spc="-11" dirty="0">
                <a:solidFill>
                  <a:srgbClr val="0462C1"/>
                </a:solidFill>
                <a:uFill>
                  <a:solidFill>
                    <a:srgbClr val="0462C1"/>
                  </a:solidFill>
                </a:uFill>
                <a:latin typeface="Calibri"/>
                <a:cs typeface="Calibri"/>
                <a:hlinkClick r:id="rId6"/>
              </a:rPr>
              <a:t>Performance</a:t>
            </a:r>
            <a:endParaRPr sz="1950">
              <a:latin typeface="Calibri"/>
              <a:cs typeface="Calibri"/>
            </a:endParaRPr>
          </a:p>
        </p:txBody>
      </p:sp>
      <p:sp>
        <p:nvSpPr>
          <p:cNvPr id="10" name="object 10"/>
          <p:cNvSpPr txBox="1"/>
          <p:nvPr/>
        </p:nvSpPr>
        <p:spPr>
          <a:xfrm>
            <a:off x="3877628" y="5368062"/>
            <a:ext cx="1398746" cy="171201"/>
          </a:xfrm>
          <a:prstGeom prst="rect">
            <a:avLst/>
          </a:prstGeom>
        </p:spPr>
        <p:txBody>
          <a:bodyPr vert="horz" wrap="square" lIns="0" tIns="9525" rIns="0" bIns="0" rtlCol="0">
            <a:spAutoFit/>
          </a:bodyPr>
          <a:lstStyle/>
          <a:p>
            <a:pPr marL="9525">
              <a:spcBef>
                <a:spcPts val="75"/>
              </a:spcBef>
            </a:pPr>
            <a:r>
              <a:rPr sz="1050" spc="-4" dirty="0">
                <a:latin typeface="Calibri"/>
                <a:cs typeface="Calibri"/>
              </a:rPr>
              <a:t>Source:</a:t>
            </a:r>
            <a:r>
              <a:rPr sz="1050" spc="-23" dirty="0">
                <a:latin typeface="Calibri"/>
                <a:cs typeface="Calibri"/>
              </a:rPr>
              <a:t> </a:t>
            </a:r>
            <a:r>
              <a:rPr sz="1050" spc="-4" dirty="0">
                <a:latin typeface="Calibri"/>
                <a:cs typeface="Calibri"/>
              </a:rPr>
              <a:t>Zhao</a:t>
            </a:r>
            <a:r>
              <a:rPr sz="1050" spc="-26" dirty="0">
                <a:latin typeface="Calibri"/>
                <a:cs typeface="Calibri"/>
              </a:rPr>
              <a:t> </a:t>
            </a:r>
            <a:r>
              <a:rPr sz="1050" spc="-8" dirty="0">
                <a:latin typeface="Calibri"/>
                <a:cs typeface="Calibri"/>
              </a:rPr>
              <a:t>et</a:t>
            </a:r>
            <a:r>
              <a:rPr sz="1050" spc="-11" dirty="0">
                <a:latin typeface="Calibri"/>
                <a:cs typeface="Calibri"/>
              </a:rPr>
              <a:t> </a:t>
            </a:r>
            <a:r>
              <a:rPr sz="1050" dirty="0">
                <a:latin typeface="Calibri"/>
                <a:cs typeface="Calibri"/>
              </a:rPr>
              <a:t>al.</a:t>
            </a:r>
            <a:r>
              <a:rPr sz="1050" spc="-11" dirty="0">
                <a:latin typeface="Calibri"/>
                <a:cs typeface="Calibri"/>
              </a:rPr>
              <a:t> </a:t>
            </a:r>
            <a:r>
              <a:rPr sz="1050" spc="-4" dirty="0">
                <a:latin typeface="Calibri"/>
                <a:cs typeface="Calibri"/>
              </a:rPr>
              <a:t>(2018)</a:t>
            </a:r>
            <a:endParaRPr sz="1050">
              <a:latin typeface="Calibri"/>
              <a:cs typeface="Calibri"/>
            </a:endParaRPr>
          </a:p>
        </p:txBody>
      </p:sp>
      <p:sp>
        <p:nvSpPr>
          <p:cNvPr id="11" name="Title 1">
            <a:extLst>
              <a:ext uri="{FF2B5EF4-FFF2-40B4-BE49-F238E27FC236}">
                <a16:creationId xmlns:a16="http://schemas.microsoft.com/office/drawing/2014/main" id="{F1F0A8D9-E709-C4D3-5EB0-C18C6E9969C7}"/>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12" name="Picture 2" descr="E:\NIET\Project\xLogo11.png.pagespeed.ic.pydHLuCQEZ.png">
            <a:extLst>
              <a:ext uri="{FF2B5EF4-FFF2-40B4-BE49-F238E27FC236}">
                <a16:creationId xmlns:a16="http://schemas.microsoft.com/office/drawing/2014/main" id="{77E243AC-023F-6A47-80F9-83350A59F114}"/>
              </a:ext>
            </a:extLst>
          </p:cNvPr>
          <p:cNvPicPr>
            <a:picLocks noChangeAspect="1" noChangeArrowheads="1"/>
          </p:cNvPicPr>
          <p:nvPr/>
        </p:nvPicPr>
        <p:blipFill>
          <a:blip r:embed="rId7"/>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567222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2" name="Content Placeholder 1">
            <a:extLst>
              <a:ext uri="{FF2B5EF4-FFF2-40B4-BE49-F238E27FC236}">
                <a16:creationId xmlns:a16="http://schemas.microsoft.com/office/drawing/2014/main" id="{D0DC9025-1B33-491C-A346-19931EA741AB}"/>
              </a:ext>
            </a:extLst>
          </p:cNvPr>
          <p:cNvSpPr txBox="1">
            <a:spLocks noGrp="1"/>
          </p:cNvSpPr>
          <p:nvPr>
            <p:ph idx="1"/>
          </p:nvPr>
        </p:nvSpPr>
        <p:spPr>
          <a:xfrm>
            <a:off x="536575" y="914400"/>
            <a:ext cx="8150225" cy="4745038"/>
          </a:xfrm>
        </p:spPr>
        <p:txBody>
          <a:bodyPr/>
          <a:lstStyle/>
          <a:p>
            <a:pPr marL="0" indent="0">
              <a:spcBef>
                <a:spcPts val="363"/>
              </a:spcBef>
              <a:spcAft>
                <a:spcPct val="0"/>
              </a:spcAft>
              <a:buClr>
                <a:srgbClr val="000000"/>
              </a:buClr>
              <a:buFont typeface="Arial" panose="020B0604020202020204" pitchFamily="34" charset="0"/>
              <a:buNone/>
            </a:pPr>
            <a:r>
              <a:rPr lang="en-IN" altLang="en-US" sz="2000" b="1">
                <a:latin typeface="Arial" panose="020B0604020202020204" pitchFamily="34" charset="0"/>
                <a:cs typeface="Arial" panose="020B0604020202020204" pitchFamily="34" charset="0"/>
              </a:rPr>
              <a:t>4. Attempt any one part of the following:                          1 x 10 = 10</a:t>
            </a: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r>
              <a:rPr lang="en-IN" altLang="en-US" sz="2000" b="1">
                <a:latin typeface="Arial" panose="020B0604020202020204" pitchFamily="34" charset="0"/>
                <a:cs typeface="Arial" panose="020B0604020202020204" pitchFamily="34" charset="0"/>
              </a:rPr>
              <a:t>5. Attempt any one part of the following:                          1 x 10 = 10  </a:t>
            </a: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r>
              <a:rPr lang="en-IN" altLang="en-US" sz="2000" b="1">
                <a:latin typeface="Arial" panose="020B0604020202020204" pitchFamily="34" charset="0"/>
                <a:cs typeface="Arial" panose="020B0604020202020204" pitchFamily="34" charset="0"/>
              </a:rPr>
              <a:t> 6. Attempt any one part of the following:                        1 x 10 = 10    </a:t>
            </a:r>
            <a:endParaRPr lang="en-IN" altLang="en-US" sz="2000" b="1" i="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i="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i="1">
              <a:latin typeface="Arial" panose="020B0604020202020204" pitchFamily="34" charset="0"/>
              <a:cs typeface="Arial" panose="020B0604020202020204" pitchFamily="34" charset="0"/>
            </a:endParaRPr>
          </a:p>
        </p:txBody>
      </p:sp>
      <p:sp>
        <p:nvSpPr>
          <p:cNvPr id="55298" name="Date Placeholder 3">
            <a:extLst>
              <a:ext uri="{FF2B5EF4-FFF2-40B4-BE49-F238E27FC236}">
                <a16:creationId xmlns:a16="http://schemas.microsoft.com/office/drawing/2014/main" id="{12272BC1-981B-462C-8FCD-ACAF5146F8A5}"/>
              </a:ext>
            </a:extLst>
          </p:cNvPr>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Font typeface="Arial" panose="020B0604020202020204" pitchFamily="34" charset="0"/>
              <a:buNone/>
            </a:pPr>
            <a:endParaRPr lang="en-US" altLang="en-US" sz="1200">
              <a:solidFill>
                <a:srgbClr val="888888"/>
              </a:solidFill>
              <a:latin typeface="Calibri" panose="020F0502020204030204" pitchFamily="34" charset="0"/>
              <a:sym typeface="Calibri" panose="020F0502020204030204" pitchFamily="34" charset="0"/>
            </a:endParaRPr>
          </a:p>
        </p:txBody>
      </p:sp>
      <p:sp>
        <p:nvSpPr>
          <p:cNvPr id="55370" name="Footer Placeholder 13">
            <a:extLst>
              <a:ext uri="{FF2B5EF4-FFF2-40B4-BE49-F238E27FC236}">
                <a16:creationId xmlns:a16="http://schemas.microsoft.com/office/drawing/2014/main" id="{E036CA6C-5FDC-483C-8442-0121141EF882}"/>
              </a:ext>
            </a:extLst>
          </p:cNvPr>
          <p:cNvSpPr>
            <a:spLocks noGrp="1"/>
          </p:cNvSpPr>
          <p:nvPr>
            <p:ph type="ftr" sz="quarter" idx="11"/>
          </p:nvPr>
        </p:nvSpPr>
        <p:spPr>
          <a:xfrm>
            <a:off x="3124200" y="6369050"/>
            <a:ext cx="3829050" cy="352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Font typeface="Arial" panose="020B0604020202020204" pitchFamily="34" charset="0"/>
              <a:buNone/>
            </a:pPr>
            <a:r>
              <a:rPr lang="it-IT" altLang="en-US" sz="1200">
                <a:solidFill>
                  <a:srgbClr val="888888"/>
                </a:solidFill>
                <a:latin typeface="Calibri" panose="020F0502020204030204" pitchFamily="34" charset="0"/>
                <a:sym typeface="Calibri" panose="020F0502020204030204" pitchFamily="34" charset="0"/>
              </a:rPr>
              <a:t>Dr Preeti Gera            COMPUTER VISION  UNIT- IV</a:t>
            </a:r>
            <a:endParaRPr lang="en-US" altLang="en-US" sz="1200" dirty="0">
              <a:solidFill>
                <a:srgbClr val="888888"/>
              </a:solidFill>
              <a:latin typeface="Calibri" panose="020F0502020204030204" pitchFamily="34" charset="0"/>
              <a:sym typeface="Calibri" panose="020F0502020204030204" pitchFamily="34" charset="0"/>
            </a:endParaRPr>
          </a:p>
        </p:txBody>
      </p:sp>
      <p:sp>
        <p:nvSpPr>
          <p:cNvPr id="55369" name="Slide Number Placeholder 12">
            <a:extLst>
              <a:ext uri="{FF2B5EF4-FFF2-40B4-BE49-F238E27FC236}">
                <a16:creationId xmlns:a16="http://schemas.microsoft.com/office/drawing/2014/main" id="{264DA7A1-76AA-4330-98E5-BFF1B6CC4D6C}"/>
              </a:ext>
            </a:extLst>
          </p:cNvPr>
          <p:cNvSpPr>
            <a:spLocks noGrp="1"/>
          </p:cNvSpPr>
          <p:nvPr>
            <p:ph type="sldNum" sz="quarter" idx="12"/>
          </p:nvPr>
        </p:nvSpPr>
        <p:spPr bwMode="auto">
          <a:xfrm>
            <a:off x="6553200" y="6356350"/>
            <a:ext cx="2133600" cy="3651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fontAlgn="base">
              <a:spcBef>
                <a:spcPct val="0"/>
              </a:spcBef>
              <a:spcAft>
                <a:spcPct val="0"/>
              </a:spcAft>
              <a:buClr>
                <a:srgbClr val="000000"/>
              </a:buClr>
              <a:buFont typeface="Arial" panose="020B0604020202020204" pitchFamily="34" charset="0"/>
              <a:buNone/>
              <a:defRPr sz="1200" kern="1200">
                <a:solidFill>
                  <a:srgbClr val="888888"/>
                </a:solidFill>
                <a:latin typeface="Calibri" panose="020F0502020204030204" pitchFamily="34" charset="0"/>
                <a:ea typeface="+mn-ea"/>
                <a:cs typeface="Arial" panose="020B0604020202020204" pitchFamily="34" charset="0"/>
                <a:sym typeface="Calibri" panose="020F0502020204030204" pitchFamily="34" charset="0"/>
              </a:defRPr>
            </a:lvl1pPr>
            <a:lvl2pPr marL="4572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eaLnBrk="1" hangingPunct="1"/>
            <a:fld id="{E22F518A-4755-4E63-80FF-93C53BC9E5C8}" type="slidenum">
              <a:rPr lang="en-US" altLang="en-US" smtClean="0"/>
              <a:pPr eaLnBrk="1" hangingPunct="1"/>
              <a:t>15</a:t>
            </a:fld>
            <a:endParaRPr lang="en-US" altLang="en-US" sz="1200">
              <a:solidFill>
                <a:srgbClr val="888888"/>
              </a:solidFill>
              <a:latin typeface="Calibri" panose="020F0502020204030204" pitchFamily="34" charset="0"/>
              <a:sym typeface="Calibri" panose="020F0502020204030204" pitchFamily="34" charset="0"/>
            </a:endParaRPr>
          </a:p>
        </p:txBody>
      </p:sp>
      <p:sp>
        <p:nvSpPr>
          <p:cNvPr id="7" name="Title 1">
            <a:extLst>
              <a:ext uri="{FF2B5EF4-FFF2-40B4-BE49-F238E27FC236}">
                <a16:creationId xmlns:a16="http://schemas.microsoft.com/office/drawing/2014/main" id="{088450A4-FBEE-4806-BD4D-F699B6D492FF}"/>
              </a:ext>
            </a:extLst>
          </p:cNvPr>
          <p:cNvSpPr txBox="1">
            <a:spLocks/>
          </p:cNvSpPr>
          <p:nvPr/>
        </p:nvSpPr>
        <p:spPr>
          <a:xfrm>
            <a:off x="1371600" y="0"/>
            <a:ext cx="7543800" cy="835025"/>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IN" sz="3200" dirty="0">
                <a:latin typeface="Times New Roman" pitchFamily="18" charset="0"/>
                <a:cs typeface="Times New Roman" pitchFamily="18" charset="0"/>
                <a:sym typeface="Arial" charset="0"/>
              </a:rPr>
              <a:t>End Semester Question Paper Templates </a:t>
            </a:r>
            <a:endParaRPr lang="en-US" sz="3200" dirty="0">
              <a:latin typeface="Times New Roman" pitchFamily="18" charset="0"/>
              <a:cs typeface="Times New Roman" pitchFamily="18" charset="0"/>
              <a:sym typeface="Arial" charset="0"/>
            </a:endParaRPr>
          </a:p>
        </p:txBody>
      </p:sp>
      <p:sp>
        <p:nvSpPr>
          <p:cNvPr id="55301" name="Rectangle 2">
            <a:extLst>
              <a:ext uri="{FF2B5EF4-FFF2-40B4-BE49-F238E27FC236}">
                <a16:creationId xmlns:a16="http://schemas.microsoft.com/office/drawing/2014/main" id="{A612872F-F8D3-45AF-BE40-48AB30776AA4}"/>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r>
              <a:rPr lang="en-US" altLang="en-US"/>
            </a:br>
            <a:endParaRPr lang="en-US" altLang="en-US"/>
          </a:p>
          <a:p>
            <a:pPr eaLnBrk="1" hangingPunct="1"/>
            <a:endParaRPr lang="en-US" altLang="en-US"/>
          </a:p>
        </p:txBody>
      </p:sp>
      <p:graphicFrame>
        <p:nvGraphicFramePr>
          <p:cNvPr id="10" name="Table 9">
            <a:extLst>
              <a:ext uri="{FF2B5EF4-FFF2-40B4-BE49-F238E27FC236}">
                <a16:creationId xmlns:a16="http://schemas.microsoft.com/office/drawing/2014/main" id="{4DA1E7C7-2C1F-4962-9713-F429CA005D47}"/>
              </a:ext>
            </a:extLst>
          </p:cNvPr>
          <p:cNvGraphicFramePr>
            <a:graphicFrameLocks noGrp="1"/>
          </p:cNvGraphicFramePr>
          <p:nvPr/>
        </p:nvGraphicFramePr>
        <p:xfrm>
          <a:off x="755650" y="1466850"/>
          <a:ext cx="8042275" cy="1209674"/>
        </p:xfrm>
        <a:graphic>
          <a:graphicData uri="http://schemas.openxmlformats.org/drawingml/2006/table">
            <a:tbl>
              <a:tblPr firstRow="1" bandRow="1">
                <a:tableStyleId>{5C22544A-7EE6-4342-B048-85BDC9FD1C3A}</a:tableStyleId>
              </a:tblPr>
              <a:tblGrid>
                <a:gridCol w="927954">
                  <a:extLst>
                    <a:ext uri="{9D8B030D-6E8A-4147-A177-3AD203B41FA5}">
                      <a16:colId xmlns:a16="http://schemas.microsoft.com/office/drawing/2014/main" val="20000"/>
                    </a:ext>
                  </a:extLst>
                </a:gridCol>
                <a:gridCol w="5413071">
                  <a:extLst>
                    <a:ext uri="{9D8B030D-6E8A-4147-A177-3AD203B41FA5}">
                      <a16:colId xmlns:a16="http://schemas.microsoft.com/office/drawing/2014/main" val="20001"/>
                    </a:ext>
                  </a:extLst>
                </a:gridCol>
                <a:gridCol w="850625">
                  <a:extLst>
                    <a:ext uri="{9D8B030D-6E8A-4147-A177-3AD203B41FA5}">
                      <a16:colId xmlns:a16="http://schemas.microsoft.com/office/drawing/2014/main" val="20002"/>
                    </a:ext>
                  </a:extLst>
                </a:gridCol>
                <a:gridCol w="850625">
                  <a:extLst>
                    <a:ext uri="{9D8B030D-6E8A-4147-A177-3AD203B41FA5}">
                      <a16:colId xmlns:a16="http://schemas.microsoft.com/office/drawing/2014/main" val="20003"/>
                    </a:ext>
                  </a:extLst>
                </a:gridCol>
              </a:tblGrid>
              <a:tr h="478272">
                <a:tc>
                  <a:txBody>
                    <a:bodyPr/>
                    <a:lstStyle/>
                    <a:p>
                      <a:r>
                        <a:rPr lang="en-IN" sz="1800" dirty="0" err="1">
                          <a:solidFill>
                            <a:schemeClr val="tx1"/>
                          </a:solidFill>
                        </a:rPr>
                        <a:t>Q.No</a:t>
                      </a:r>
                      <a:r>
                        <a:rPr lang="en-IN" sz="1800" dirty="0">
                          <a:solidFill>
                            <a:schemeClr val="tx1"/>
                          </a:solidFill>
                        </a:rPr>
                        <a:t>.</a:t>
                      </a:r>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Question </a:t>
                      </a:r>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solidFill>
                            <a:schemeClr val="tx1"/>
                          </a:solidFill>
                        </a:rPr>
                        <a:t>Marks </a:t>
                      </a:r>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CO</a:t>
                      </a:r>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65701">
                <a:tc>
                  <a:txBody>
                    <a:bodyPr/>
                    <a:lstStyle/>
                    <a:p>
                      <a:r>
                        <a:rPr lang="en-IN" sz="1800" dirty="0"/>
                        <a:t>1</a:t>
                      </a:r>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65701">
                <a:tc>
                  <a:txBody>
                    <a:bodyPr/>
                    <a:lstStyle/>
                    <a:p>
                      <a:r>
                        <a:rPr lang="en-IN" sz="1800" dirty="0"/>
                        <a:t>2</a:t>
                      </a:r>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11" name="Table 10">
            <a:extLst>
              <a:ext uri="{FF2B5EF4-FFF2-40B4-BE49-F238E27FC236}">
                <a16:creationId xmlns:a16="http://schemas.microsoft.com/office/drawing/2014/main" id="{2CF2D1EB-4D07-4C49-A9CB-87B0C4FF9707}"/>
              </a:ext>
            </a:extLst>
          </p:cNvPr>
          <p:cNvGraphicFramePr>
            <a:graphicFrameLocks noGrp="1"/>
          </p:cNvGraphicFramePr>
          <p:nvPr/>
        </p:nvGraphicFramePr>
        <p:xfrm>
          <a:off x="773113" y="3059113"/>
          <a:ext cx="7977188" cy="1097022"/>
        </p:xfrm>
        <a:graphic>
          <a:graphicData uri="http://schemas.openxmlformats.org/drawingml/2006/table">
            <a:tbl>
              <a:tblPr firstRow="1" bandRow="1">
                <a:tableStyleId>{5C22544A-7EE6-4342-B048-85BDC9FD1C3A}</a:tableStyleId>
              </a:tblPr>
              <a:tblGrid>
                <a:gridCol w="920444">
                  <a:extLst>
                    <a:ext uri="{9D8B030D-6E8A-4147-A177-3AD203B41FA5}">
                      <a16:colId xmlns:a16="http://schemas.microsoft.com/office/drawing/2014/main" val="20000"/>
                    </a:ext>
                  </a:extLst>
                </a:gridCol>
                <a:gridCol w="5369262">
                  <a:extLst>
                    <a:ext uri="{9D8B030D-6E8A-4147-A177-3AD203B41FA5}">
                      <a16:colId xmlns:a16="http://schemas.microsoft.com/office/drawing/2014/main" val="20001"/>
                    </a:ext>
                  </a:extLst>
                </a:gridCol>
                <a:gridCol w="843741">
                  <a:extLst>
                    <a:ext uri="{9D8B030D-6E8A-4147-A177-3AD203B41FA5}">
                      <a16:colId xmlns:a16="http://schemas.microsoft.com/office/drawing/2014/main" val="20002"/>
                    </a:ext>
                  </a:extLst>
                </a:gridCol>
                <a:gridCol w="843741">
                  <a:extLst>
                    <a:ext uri="{9D8B030D-6E8A-4147-A177-3AD203B41FA5}">
                      <a16:colId xmlns:a16="http://schemas.microsoft.com/office/drawing/2014/main" val="20003"/>
                    </a:ext>
                  </a:extLst>
                </a:gridCol>
              </a:tblGrid>
              <a:tr h="365654">
                <a:tc>
                  <a:txBody>
                    <a:bodyPr/>
                    <a:lstStyle/>
                    <a:p>
                      <a:r>
                        <a:rPr lang="en-IN" sz="1800" dirty="0" err="1">
                          <a:solidFill>
                            <a:schemeClr val="tx1"/>
                          </a:solidFill>
                        </a:rPr>
                        <a:t>Q.No</a:t>
                      </a:r>
                      <a:r>
                        <a:rPr lang="en-IN" sz="1800" dirty="0">
                          <a:solidFill>
                            <a:schemeClr val="tx1"/>
                          </a:solidFill>
                        </a:rPr>
                        <a:t>.</a:t>
                      </a:r>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Question </a:t>
                      </a:r>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solidFill>
                            <a:schemeClr val="tx1"/>
                          </a:solidFill>
                        </a:rPr>
                        <a:t>Marks </a:t>
                      </a:r>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CO</a:t>
                      </a:r>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65654">
                <a:tc>
                  <a:txBody>
                    <a:bodyPr/>
                    <a:lstStyle/>
                    <a:p>
                      <a:r>
                        <a:rPr lang="en-IN" sz="1800" dirty="0"/>
                        <a:t>1</a:t>
                      </a:r>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65654">
                <a:tc>
                  <a:txBody>
                    <a:bodyPr/>
                    <a:lstStyle/>
                    <a:p>
                      <a:r>
                        <a:rPr lang="en-IN" sz="1800" dirty="0"/>
                        <a:t>2</a:t>
                      </a:r>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12" name="Table 11">
            <a:extLst>
              <a:ext uri="{FF2B5EF4-FFF2-40B4-BE49-F238E27FC236}">
                <a16:creationId xmlns:a16="http://schemas.microsoft.com/office/drawing/2014/main" id="{5F1EC372-AAF8-429E-B03B-B778AFB8E3E2}"/>
              </a:ext>
            </a:extLst>
          </p:cNvPr>
          <p:cNvGraphicFramePr>
            <a:graphicFrameLocks noGrp="1"/>
          </p:cNvGraphicFramePr>
          <p:nvPr/>
        </p:nvGraphicFramePr>
        <p:xfrm>
          <a:off x="803275" y="4603750"/>
          <a:ext cx="7740650" cy="1560514"/>
        </p:xfrm>
        <a:graphic>
          <a:graphicData uri="http://schemas.openxmlformats.org/drawingml/2006/table">
            <a:tbl>
              <a:tblPr firstRow="1" bandRow="1">
                <a:tableStyleId>{5C22544A-7EE6-4342-B048-85BDC9FD1C3A}</a:tableStyleId>
              </a:tblPr>
              <a:tblGrid>
                <a:gridCol w="893152">
                  <a:extLst>
                    <a:ext uri="{9D8B030D-6E8A-4147-A177-3AD203B41FA5}">
                      <a16:colId xmlns:a16="http://schemas.microsoft.com/office/drawing/2014/main" val="20000"/>
                    </a:ext>
                  </a:extLst>
                </a:gridCol>
                <a:gridCol w="5210054">
                  <a:extLst>
                    <a:ext uri="{9D8B030D-6E8A-4147-A177-3AD203B41FA5}">
                      <a16:colId xmlns:a16="http://schemas.microsoft.com/office/drawing/2014/main" val="20001"/>
                    </a:ext>
                  </a:extLst>
                </a:gridCol>
                <a:gridCol w="818722">
                  <a:extLst>
                    <a:ext uri="{9D8B030D-6E8A-4147-A177-3AD203B41FA5}">
                      <a16:colId xmlns:a16="http://schemas.microsoft.com/office/drawing/2014/main" val="20002"/>
                    </a:ext>
                  </a:extLst>
                </a:gridCol>
                <a:gridCol w="818722">
                  <a:extLst>
                    <a:ext uri="{9D8B030D-6E8A-4147-A177-3AD203B41FA5}">
                      <a16:colId xmlns:a16="http://schemas.microsoft.com/office/drawing/2014/main" val="20003"/>
                    </a:ext>
                  </a:extLst>
                </a:gridCol>
              </a:tblGrid>
              <a:tr h="728276">
                <a:tc>
                  <a:txBody>
                    <a:bodyPr/>
                    <a:lstStyle/>
                    <a:p>
                      <a:r>
                        <a:rPr lang="en-IN" sz="1800" dirty="0" err="1">
                          <a:solidFill>
                            <a:schemeClr val="tx1"/>
                          </a:solidFill>
                        </a:rPr>
                        <a:t>Q.No</a:t>
                      </a:r>
                      <a:r>
                        <a:rPr lang="en-IN" sz="1800" dirty="0">
                          <a:solidFill>
                            <a:schemeClr val="tx1"/>
                          </a:solidFill>
                        </a:rPr>
                        <a:t>.</a:t>
                      </a:r>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Question </a:t>
                      </a:r>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solidFill>
                            <a:schemeClr val="tx1"/>
                          </a:solidFill>
                        </a:rPr>
                        <a:t>Marks </a:t>
                      </a:r>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CO</a:t>
                      </a:r>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16119">
                <a:tc>
                  <a:txBody>
                    <a:bodyPr/>
                    <a:lstStyle/>
                    <a:p>
                      <a:r>
                        <a:rPr lang="en-IN" sz="1800" dirty="0"/>
                        <a:t>1</a:t>
                      </a:r>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16119">
                <a:tc>
                  <a:txBody>
                    <a:bodyPr/>
                    <a:lstStyle/>
                    <a:p>
                      <a:r>
                        <a:rPr lang="en-IN" sz="1800" dirty="0"/>
                        <a:t>2</a:t>
                      </a:r>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pic>
        <p:nvPicPr>
          <p:cNvPr id="13" name="Picture 12">
            <a:extLst>
              <a:ext uri="{FF2B5EF4-FFF2-40B4-BE49-F238E27FC236}">
                <a16:creationId xmlns:a16="http://schemas.microsoft.com/office/drawing/2014/main" id="{30B45E5D-48C8-4BE4-825C-8F7BB0BAF6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35" y="104043"/>
            <a:ext cx="1122430" cy="618270"/>
          </a:xfrm>
          <a:prstGeom prst="rect">
            <a:avLst/>
          </a:prstGeom>
        </p:spPr>
      </p:pic>
    </p:spTree>
    <p:extLst>
      <p:ext uri="{BB962C8B-B14F-4D97-AF65-F5344CB8AC3E}">
        <p14:creationId xmlns:p14="http://schemas.microsoft.com/office/powerpoint/2010/main" val="383893467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37768" y="957834"/>
            <a:ext cx="8549640" cy="4653915"/>
            <a:chOff x="583691" y="134112"/>
            <a:chExt cx="11399520" cy="6205220"/>
          </a:xfrm>
        </p:grpSpPr>
        <p:pic>
          <p:nvPicPr>
            <p:cNvPr id="3" name="object 3"/>
            <p:cNvPicPr/>
            <p:nvPr/>
          </p:nvPicPr>
          <p:blipFill>
            <a:blip r:embed="rId2" cstate="print"/>
            <a:stretch>
              <a:fillRect/>
            </a:stretch>
          </p:blipFill>
          <p:spPr>
            <a:xfrm>
              <a:off x="5628132" y="1027176"/>
              <a:ext cx="6355048" cy="4751832"/>
            </a:xfrm>
            <a:prstGeom prst="rect">
              <a:avLst/>
            </a:prstGeom>
          </p:spPr>
        </p:pic>
        <p:pic>
          <p:nvPicPr>
            <p:cNvPr id="4" name="object 4"/>
            <p:cNvPicPr/>
            <p:nvPr/>
          </p:nvPicPr>
          <p:blipFill>
            <a:blip r:embed="rId3" cstate="print"/>
            <a:stretch>
              <a:fillRect/>
            </a:stretch>
          </p:blipFill>
          <p:spPr>
            <a:xfrm>
              <a:off x="583691" y="134112"/>
              <a:ext cx="2564130" cy="1229106"/>
            </a:xfrm>
            <a:prstGeom prst="rect">
              <a:avLst/>
            </a:prstGeom>
          </p:spPr>
        </p:pic>
      </p:grpSp>
      <p:pic>
        <p:nvPicPr>
          <p:cNvPr id="5" name="object 5"/>
          <p:cNvPicPr/>
          <p:nvPr/>
        </p:nvPicPr>
        <p:blipFill>
          <a:blip r:embed="rId4" cstate="print"/>
          <a:stretch>
            <a:fillRect/>
          </a:stretch>
        </p:blipFill>
        <p:spPr>
          <a:xfrm>
            <a:off x="1816226" y="957834"/>
            <a:ext cx="4450271" cy="921830"/>
          </a:xfrm>
          <a:prstGeom prst="rect">
            <a:avLst/>
          </a:prstGeom>
        </p:spPr>
      </p:pic>
      <p:sp>
        <p:nvSpPr>
          <p:cNvPr id="6" name="object 6"/>
          <p:cNvSpPr txBox="1">
            <a:spLocks noGrp="1"/>
          </p:cNvSpPr>
          <p:nvPr>
            <p:ph type="title"/>
          </p:nvPr>
        </p:nvSpPr>
        <p:spPr>
          <a:xfrm>
            <a:off x="687705" y="1057107"/>
            <a:ext cx="5217319" cy="517449"/>
          </a:xfrm>
          <a:prstGeom prst="rect">
            <a:avLst/>
          </a:prstGeom>
        </p:spPr>
        <p:txBody>
          <a:bodyPr vert="horz" wrap="square" lIns="0" tIns="9525" rIns="0" bIns="0" rtlCol="0" anchor="ctr">
            <a:spAutoFit/>
          </a:bodyPr>
          <a:lstStyle/>
          <a:p>
            <a:pPr marL="9525">
              <a:lnSpc>
                <a:spcPct val="100000"/>
              </a:lnSpc>
              <a:spcBef>
                <a:spcPts val="75"/>
              </a:spcBef>
            </a:pPr>
            <a:r>
              <a:rPr spc="-71" dirty="0">
                <a:solidFill>
                  <a:srgbClr val="000000"/>
                </a:solidFill>
              </a:rPr>
              <a:t>M2DeT:</a:t>
            </a:r>
            <a:r>
              <a:rPr spc="-56" dirty="0">
                <a:solidFill>
                  <a:srgbClr val="000000"/>
                </a:solidFill>
              </a:rPr>
              <a:t> </a:t>
            </a:r>
            <a:r>
              <a:rPr spc="-41" dirty="0">
                <a:solidFill>
                  <a:srgbClr val="000000"/>
                </a:solidFill>
              </a:rPr>
              <a:t>Feature</a:t>
            </a:r>
            <a:r>
              <a:rPr spc="-79" dirty="0">
                <a:solidFill>
                  <a:srgbClr val="000000"/>
                </a:solidFill>
              </a:rPr>
              <a:t> </a:t>
            </a:r>
            <a:r>
              <a:rPr spc="-23" dirty="0">
                <a:solidFill>
                  <a:srgbClr val="000000"/>
                </a:solidFill>
              </a:rPr>
              <a:t>Fusion</a:t>
            </a:r>
            <a:r>
              <a:rPr spc="-90" dirty="0">
                <a:solidFill>
                  <a:srgbClr val="000000"/>
                </a:solidFill>
              </a:rPr>
              <a:t> </a:t>
            </a:r>
            <a:r>
              <a:rPr spc="-26" dirty="0">
                <a:solidFill>
                  <a:srgbClr val="000000"/>
                </a:solidFill>
              </a:rPr>
              <a:t>Module</a:t>
            </a:r>
            <a:endParaRPr/>
          </a:p>
        </p:txBody>
      </p:sp>
      <p:sp>
        <p:nvSpPr>
          <p:cNvPr id="7" name="object 7"/>
          <p:cNvSpPr txBox="1"/>
          <p:nvPr/>
        </p:nvSpPr>
        <p:spPr>
          <a:xfrm>
            <a:off x="687704" y="2202370"/>
            <a:ext cx="3469005" cy="2550506"/>
          </a:xfrm>
          <a:prstGeom prst="rect">
            <a:avLst/>
          </a:prstGeom>
        </p:spPr>
        <p:txBody>
          <a:bodyPr vert="horz" wrap="square" lIns="0" tIns="40958" rIns="0" bIns="0" rtlCol="0">
            <a:spAutoFit/>
          </a:bodyPr>
          <a:lstStyle/>
          <a:p>
            <a:pPr marL="180975" marR="3810" indent="-171450">
              <a:lnSpc>
                <a:spcPct val="90000"/>
              </a:lnSpc>
              <a:spcBef>
                <a:spcPts val="323"/>
              </a:spcBef>
              <a:buFont typeface="Arial MT"/>
              <a:buChar char="•"/>
              <a:tabLst>
                <a:tab pos="180975" algn="l"/>
              </a:tabLst>
            </a:pPr>
            <a:r>
              <a:rPr sz="2100" b="1" spc="-4" dirty="0">
                <a:latin typeface="Calibri"/>
                <a:cs typeface="Calibri"/>
              </a:rPr>
              <a:t>FFMv1</a:t>
            </a:r>
            <a:r>
              <a:rPr sz="2100" b="1" spc="15" dirty="0">
                <a:latin typeface="Calibri"/>
                <a:cs typeface="Calibri"/>
              </a:rPr>
              <a:t> </a:t>
            </a:r>
            <a:r>
              <a:rPr sz="2100" spc="-4" dirty="0">
                <a:latin typeface="Calibri"/>
                <a:cs typeface="Calibri"/>
              </a:rPr>
              <a:t>enriches</a:t>
            </a:r>
            <a:r>
              <a:rPr sz="2100" spc="11" dirty="0">
                <a:latin typeface="Calibri"/>
                <a:cs typeface="Calibri"/>
              </a:rPr>
              <a:t> </a:t>
            </a:r>
            <a:r>
              <a:rPr sz="2100" spc="-8" dirty="0">
                <a:latin typeface="Calibri"/>
                <a:cs typeface="Calibri"/>
              </a:rPr>
              <a:t>semantic </a:t>
            </a:r>
            <a:r>
              <a:rPr sz="2100" spc="-4" dirty="0">
                <a:latin typeface="Calibri"/>
                <a:cs typeface="Calibri"/>
              </a:rPr>
              <a:t> </a:t>
            </a:r>
            <a:r>
              <a:rPr sz="2100" spc="-11" dirty="0">
                <a:latin typeface="Calibri"/>
                <a:cs typeface="Calibri"/>
              </a:rPr>
              <a:t>information</a:t>
            </a:r>
            <a:r>
              <a:rPr sz="2100" spc="4" dirty="0">
                <a:latin typeface="Calibri"/>
                <a:cs typeface="Calibri"/>
              </a:rPr>
              <a:t> </a:t>
            </a:r>
            <a:r>
              <a:rPr sz="2100" spc="-15" dirty="0">
                <a:latin typeface="Calibri"/>
                <a:cs typeface="Calibri"/>
              </a:rPr>
              <a:t>into</a:t>
            </a:r>
            <a:r>
              <a:rPr sz="2100" spc="-11" dirty="0">
                <a:latin typeface="Calibri"/>
                <a:cs typeface="Calibri"/>
              </a:rPr>
              <a:t> </a:t>
            </a:r>
            <a:r>
              <a:rPr sz="2100" spc="-8" dirty="0">
                <a:latin typeface="Calibri"/>
                <a:cs typeface="Calibri"/>
              </a:rPr>
              <a:t>base</a:t>
            </a:r>
            <a:r>
              <a:rPr sz="2100" spc="-4" dirty="0">
                <a:latin typeface="Calibri"/>
                <a:cs typeface="Calibri"/>
              </a:rPr>
              <a:t> </a:t>
            </a:r>
            <a:r>
              <a:rPr sz="2100" spc="-15" dirty="0">
                <a:latin typeface="Calibri"/>
                <a:cs typeface="Calibri"/>
              </a:rPr>
              <a:t>features </a:t>
            </a:r>
            <a:r>
              <a:rPr sz="2100" spc="-461" dirty="0">
                <a:latin typeface="Calibri"/>
                <a:cs typeface="Calibri"/>
              </a:rPr>
              <a:t> </a:t>
            </a:r>
            <a:r>
              <a:rPr sz="2100" spc="-11" dirty="0">
                <a:latin typeface="Calibri"/>
                <a:cs typeface="Calibri"/>
              </a:rPr>
              <a:t>by</a:t>
            </a:r>
            <a:r>
              <a:rPr sz="2100" spc="-4" dirty="0">
                <a:latin typeface="Calibri"/>
                <a:cs typeface="Calibri"/>
              </a:rPr>
              <a:t> </a:t>
            </a:r>
            <a:r>
              <a:rPr sz="2100" spc="-8" dirty="0">
                <a:latin typeface="Calibri"/>
                <a:cs typeface="Calibri"/>
              </a:rPr>
              <a:t>fusing</a:t>
            </a:r>
            <a:r>
              <a:rPr sz="2100" spc="19" dirty="0">
                <a:latin typeface="Calibri"/>
                <a:cs typeface="Calibri"/>
              </a:rPr>
              <a:t> </a:t>
            </a:r>
            <a:r>
              <a:rPr sz="2100" spc="-19" dirty="0">
                <a:latin typeface="Calibri"/>
                <a:cs typeface="Calibri"/>
              </a:rPr>
              <a:t>feature</a:t>
            </a:r>
            <a:r>
              <a:rPr sz="2100" spc="-4" dirty="0">
                <a:latin typeface="Calibri"/>
                <a:cs typeface="Calibri"/>
              </a:rPr>
              <a:t> maps</a:t>
            </a:r>
            <a:r>
              <a:rPr sz="2100" spc="15" dirty="0">
                <a:latin typeface="Calibri"/>
                <a:cs typeface="Calibri"/>
              </a:rPr>
              <a:t> </a:t>
            </a:r>
            <a:r>
              <a:rPr sz="2100" spc="-4" dirty="0">
                <a:latin typeface="Calibri"/>
                <a:cs typeface="Calibri"/>
              </a:rPr>
              <a:t>of</a:t>
            </a:r>
            <a:r>
              <a:rPr sz="2100" spc="-8" dirty="0">
                <a:latin typeface="Calibri"/>
                <a:cs typeface="Calibri"/>
              </a:rPr>
              <a:t> the </a:t>
            </a:r>
            <a:r>
              <a:rPr sz="2100" spc="-4" dirty="0">
                <a:latin typeface="Calibri"/>
                <a:cs typeface="Calibri"/>
              </a:rPr>
              <a:t> backbone.</a:t>
            </a:r>
            <a:endParaRPr sz="2100">
              <a:latin typeface="Calibri"/>
              <a:cs typeface="Calibri"/>
            </a:endParaRPr>
          </a:p>
          <a:p>
            <a:pPr>
              <a:spcBef>
                <a:spcPts val="19"/>
              </a:spcBef>
              <a:buFont typeface="Arial MT"/>
              <a:buChar char="•"/>
            </a:pPr>
            <a:endParaRPr sz="3075">
              <a:latin typeface="Calibri"/>
              <a:cs typeface="Calibri"/>
            </a:endParaRPr>
          </a:p>
          <a:p>
            <a:pPr marL="180975" marR="31433" indent="-171450">
              <a:lnSpc>
                <a:spcPct val="90000"/>
              </a:lnSpc>
              <a:buFont typeface="Arial MT"/>
              <a:buChar char="•"/>
              <a:tabLst>
                <a:tab pos="180975" algn="l"/>
              </a:tabLst>
            </a:pPr>
            <a:r>
              <a:rPr sz="2100" b="1" spc="-4" dirty="0">
                <a:latin typeface="Calibri"/>
                <a:cs typeface="Calibri"/>
              </a:rPr>
              <a:t>FFMv2</a:t>
            </a:r>
            <a:r>
              <a:rPr sz="2100" b="1" dirty="0">
                <a:latin typeface="Calibri"/>
                <a:cs typeface="Calibri"/>
              </a:rPr>
              <a:t> </a:t>
            </a:r>
            <a:r>
              <a:rPr sz="2100" spc="-4" dirty="0">
                <a:latin typeface="Calibri"/>
                <a:cs typeface="Calibri"/>
              </a:rPr>
              <a:t>modules</a:t>
            </a:r>
            <a:r>
              <a:rPr sz="2100" spc="11" dirty="0">
                <a:latin typeface="Calibri"/>
                <a:cs typeface="Calibri"/>
              </a:rPr>
              <a:t> </a:t>
            </a:r>
            <a:r>
              <a:rPr sz="2100" spc="-15" dirty="0">
                <a:latin typeface="Calibri"/>
                <a:cs typeface="Calibri"/>
              </a:rPr>
              <a:t>extract</a:t>
            </a:r>
            <a:r>
              <a:rPr sz="2100" spc="-8" dirty="0">
                <a:latin typeface="Calibri"/>
                <a:cs typeface="Calibri"/>
              </a:rPr>
              <a:t> </a:t>
            </a:r>
            <a:r>
              <a:rPr sz="2100" spc="-4" dirty="0">
                <a:latin typeface="Calibri"/>
                <a:cs typeface="Calibri"/>
              </a:rPr>
              <a:t>multi- </a:t>
            </a:r>
            <a:r>
              <a:rPr sz="2100" spc="-465" dirty="0">
                <a:latin typeface="Calibri"/>
                <a:cs typeface="Calibri"/>
              </a:rPr>
              <a:t> </a:t>
            </a:r>
            <a:r>
              <a:rPr sz="2100" spc="-11" dirty="0">
                <a:latin typeface="Calibri"/>
                <a:cs typeface="Calibri"/>
              </a:rPr>
              <a:t>level</a:t>
            </a:r>
            <a:r>
              <a:rPr sz="2100" spc="-15" dirty="0">
                <a:latin typeface="Calibri"/>
                <a:cs typeface="Calibri"/>
              </a:rPr>
              <a:t> </a:t>
            </a:r>
            <a:r>
              <a:rPr sz="2100" spc="-8" dirty="0">
                <a:latin typeface="Calibri"/>
                <a:cs typeface="Calibri"/>
              </a:rPr>
              <a:t>multiscale</a:t>
            </a:r>
            <a:r>
              <a:rPr sz="2100" spc="15" dirty="0">
                <a:latin typeface="Calibri"/>
                <a:cs typeface="Calibri"/>
              </a:rPr>
              <a:t> </a:t>
            </a:r>
            <a:r>
              <a:rPr sz="2100" spc="-15" dirty="0">
                <a:latin typeface="Calibri"/>
                <a:cs typeface="Calibri"/>
              </a:rPr>
              <a:t>features </a:t>
            </a:r>
            <a:r>
              <a:rPr sz="2100" spc="-11" dirty="0">
                <a:latin typeface="Calibri"/>
                <a:cs typeface="Calibri"/>
              </a:rPr>
              <a:t> </a:t>
            </a:r>
            <a:r>
              <a:rPr sz="2100" spc="-8" dirty="0">
                <a:latin typeface="Calibri"/>
                <a:cs typeface="Calibri"/>
              </a:rPr>
              <a:t>together </a:t>
            </a:r>
            <a:r>
              <a:rPr sz="2100" spc="-4" dirty="0">
                <a:latin typeface="Calibri"/>
                <a:cs typeface="Calibri"/>
              </a:rPr>
              <a:t>with</a:t>
            </a:r>
            <a:r>
              <a:rPr sz="2100" spc="4" dirty="0">
                <a:latin typeface="Calibri"/>
                <a:cs typeface="Calibri"/>
              </a:rPr>
              <a:t> </a:t>
            </a:r>
            <a:r>
              <a:rPr sz="2100" spc="-4" dirty="0">
                <a:latin typeface="Calibri"/>
                <a:cs typeface="Calibri"/>
              </a:rPr>
              <a:t>TUMs.</a:t>
            </a:r>
            <a:endParaRPr sz="2100">
              <a:latin typeface="Calibri"/>
              <a:cs typeface="Calibri"/>
            </a:endParaRPr>
          </a:p>
        </p:txBody>
      </p:sp>
      <p:sp>
        <p:nvSpPr>
          <p:cNvPr id="8" name="object 8"/>
          <p:cNvSpPr txBox="1"/>
          <p:nvPr/>
        </p:nvSpPr>
        <p:spPr>
          <a:xfrm>
            <a:off x="7182230" y="5126203"/>
            <a:ext cx="1399698" cy="171201"/>
          </a:xfrm>
          <a:prstGeom prst="rect">
            <a:avLst/>
          </a:prstGeom>
        </p:spPr>
        <p:txBody>
          <a:bodyPr vert="horz" wrap="square" lIns="0" tIns="9525" rIns="0" bIns="0" rtlCol="0">
            <a:spAutoFit/>
          </a:bodyPr>
          <a:lstStyle/>
          <a:p>
            <a:pPr marL="9525">
              <a:spcBef>
                <a:spcPts val="75"/>
              </a:spcBef>
            </a:pPr>
            <a:r>
              <a:rPr sz="1050" spc="-4" dirty="0">
                <a:latin typeface="Calibri"/>
                <a:cs typeface="Calibri"/>
              </a:rPr>
              <a:t>Source:</a:t>
            </a:r>
            <a:r>
              <a:rPr sz="1050" spc="-23" dirty="0">
                <a:latin typeface="Calibri"/>
                <a:cs typeface="Calibri"/>
              </a:rPr>
              <a:t> </a:t>
            </a:r>
            <a:r>
              <a:rPr sz="1050" spc="-4" dirty="0">
                <a:latin typeface="Calibri"/>
                <a:cs typeface="Calibri"/>
              </a:rPr>
              <a:t>Zhao</a:t>
            </a:r>
            <a:r>
              <a:rPr sz="1050" spc="-23" dirty="0">
                <a:latin typeface="Calibri"/>
                <a:cs typeface="Calibri"/>
              </a:rPr>
              <a:t> </a:t>
            </a:r>
            <a:r>
              <a:rPr sz="1050" spc="-8" dirty="0">
                <a:latin typeface="Calibri"/>
                <a:cs typeface="Calibri"/>
              </a:rPr>
              <a:t>et </a:t>
            </a:r>
            <a:r>
              <a:rPr sz="1050" dirty="0">
                <a:latin typeface="Calibri"/>
                <a:cs typeface="Calibri"/>
              </a:rPr>
              <a:t>al.</a:t>
            </a:r>
            <a:r>
              <a:rPr sz="1050" spc="-11" dirty="0">
                <a:latin typeface="Calibri"/>
                <a:cs typeface="Calibri"/>
              </a:rPr>
              <a:t> </a:t>
            </a:r>
            <a:r>
              <a:rPr sz="1050" spc="-4" dirty="0">
                <a:latin typeface="Calibri"/>
                <a:cs typeface="Calibri"/>
              </a:rPr>
              <a:t>(2018)</a:t>
            </a:r>
            <a:endParaRPr sz="1050">
              <a:latin typeface="Calibri"/>
              <a:cs typeface="Calibri"/>
            </a:endParaRPr>
          </a:p>
        </p:txBody>
      </p:sp>
      <p:sp>
        <p:nvSpPr>
          <p:cNvPr id="9" name="Title 1">
            <a:extLst>
              <a:ext uri="{FF2B5EF4-FFF2-40B4-BE49-F238E27FC236}">
                <a16:creationId xmlns:a16="http://schemas.microsoft.com/office/drawing/2014/main" id="{87EC63FE-A5EB-A639-C543-F8FB3B306547}"/>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10" name="Picture 2" descr="E:\NIET\Project\xLogo11.png.pagespeed.ic.pydHLuCQEZ.png">
            <a:extLst>
              <a:ext uri="{FF2B5EF4-FFF2-40B4-BE49-F238E27FC236}">
                <a16:creationId xmlns:a16="http://schemas.microsoft.com/office/drawing/2014/main" id="{3EF57BEC-A0D0-CE35-3C54-3E360DCA0470}"/>
              </a:ext>
            </a:extLst>
          </p:cNvPr>
          <p:cNvPicPr>
            <a:picLocks noChangeAspect="1" noChangeArrowheads="1"/>
          </p:cNvPicPr>
          <p:nvPr/>
        </p:nvPicPr>
        <p:blipFill>
          <a:blip r:embed="rId5"/>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12410890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32098" y="957834"/>
            <a:ext cx="8145304" cy="4653915"/>
            <a:chOff x="976130" y="134112"/>
            <a:chExt cx="10860405" cy="6205220"/>
          </a:xfrm>
        </p:grpSpPr>
        <p:pic>
          <p:nvPicPr>
            <p:cNvPr id="3" name="object 3"/>
            <p:cNvPicPr/>
            <p:nvPr/>
          </p:nvPicPr>
          <p:blipFill>
            <a:blip r:embed="rId2" cstate="print"/>
            <a:stretch>
              <a:fillRect/>
            </a:stretch>
          </p:blipFill>
          <p:spPr>
            <a:xfrm>
              <a:off x="976130" y="476799"/>
              <a:ext cx="415254" cy="397517"/>
            </a:xfrm>
            <a:prstGeom prst="rect">
              <a:avLst/>
            </a:prstGeom>
          </p:spPr>
        </p:pic>
        <p:pic>
          <p:nvPicPr>
            <p:cNvPr id="4" name="object 4"/>
            <p:cNvPicPr/>
            <p:nvPr/>
          </p:nvPicPr>
          <p:blipFill>
            <a:blip r:embed="rId3" cstate="print"/>
            <a:stretch>
              <a:fillRect/>
            </a:stretch>
          </p:blipFill>
          <p:spPr>
            <a:xfrm>
              <a:off x="1048511" y="134112"/>
              <a:ext cx="1005077" cy="1229106"/>
            </a:xfrm>
            <a:prstGeom prst="rect">
              <a:avLst/>
            </a:prstGeom>
          </p:spPr>
        </p:pic>
      </p:grpSp>
      <p:grpSp>
        <p:nvGrpSpPr>
          <p:cNvPr id="5" name="object 5"/>
          <p:cNvGrpSpPr/>
          <p:nvPr/>
        </p:nvGrpSpPr>
        <p:grpSpPr>
          <a:xfrm>
            <a:off x="995552" y="957834"/>
            <a:ext cx="5553551" cy="922020"/>
            <a:chOff x="1327403" y="134112"/>
            <a:chExt cx="7404734" cy="1229360"/>
          </a:xfrm>
        </p:grpSpPr>
        <p:pic>
          <p:nvPicPr>
            <p:cNvPr id="6" name="object 6"/>
            <p:cNvPicPr/>
            <p:nvPr/>
          </p:nvPicPr>
          <p:blipFill>
            <a:blip r:embed="rId4" cstate="print"/>
            <a:stretch>
              <a:fillRect/>
            </a:stretch>
          </p:blipFill>
          <p:spPr>
            <a:xfrm>
              <a:off x="1327403" y="134112"/>
              <a:ext cx="1820418" cy="1229106"/>
            </a:xfrm>
            <a:prstGeom prst="rect">
              <a:avLst/>
            </a:prstGeom>
          </p:spPr>
        </p:pic>
        <p:pic>
          <p:nvPicPr>
            <p:cNvPr id="7" name="object 7"/>
            <p:cNvPicPr/>
            <p:nvPr/>
          </p:nvPicPr>
          <p:blipFill>
            <a:blip r:embed="rId5" cstate="print"/>
            <a:stretch>
              <a:fillRect/>
            </a:stretch>
          </p:blipFill>
          <p:spPr>
            <a:xfrm>
              <a:off x="2421636" y="134112"/>
              <a:ext cx="2993898" cy="1229106"/>
            </a:xfrm>
            <a:prstGeom prst="rect">
              <a:avLst/>
            </a:prstGeom>
          </p:spPr>
        </p:pic>
        <p:pic>
          <p:nvPicPr>
            <p:cNvPr id="8" name="object 8"/>
            <p:cNvPicPr/>
            <p:nvPr/>
          </p:nvPicPr>
          <p:blipFill>
            <a:blip r:embed="rId6" cstate="print"/>
            <a:stretch>
              <a:fillRect/>
            </a:stretch>
          </p:blipFill>
          <p:spPr>
            <a:xfrm>
              <a:off x="4689347" y="134112"/>
              <a:ext cx="895350" cy="1229106"/>
            </a:xfrm>
            <a:prstGeom prst="rect">
              <a:avLst/>
            </a:prstGeom>
          </p:spPr>
        </p:pic>
        <p:pic>
          <p:nvPicPr>
            <p:cNvPr id="9" name="object 9"/>
            <p:cNvPicPr/>
            <p:nvPr/>
          </p:nvPicPr>
          <p:blipFill>
            <a:blip r:embed="rId7" cstate="print"/>
            <a:stretch>
              <a:fillRect/>
            </a:stretch>
          </p:blipFill>
          <p:spPr>
            <a:xfrm>
              <a:off x="4858512" y="134112"/>
              <a:ext cx="3873245" cy="1229106"/>
            </a:xfrm>
            <a:prstGeom prst="rect">
              <a:avLst/>
            </a:prstGeom>
          </p:spPr>
        </p:pic>
      </p:grpSp>
      <p:sp>
        <p:nvSpPr>
          <p:cNvPr id="10" name="object 10"/>
          <p:cNvSpPr txBox="1">
            <a:spLocks noGrp="1"/>
          </p:cNvSpPr>
          <p:nvPr>
            <p:ph type="title"/>
          </p:nvPr>
        </p:nvSpPr>
        <p:spPr>
          <a:xfrm>
            <a:off x="687704" y="1057107"/>
            <a:ext cx="5590223" cy="517449"/>
          </a:xfrm>
          <a:prstGeom prst="rect">
            <a:avLst/>
          </a:prstGeom>
        </p:spPr>
        <p:txBody>
          <a:bodyPr vert="horz" wrap="square" lIns="0" tIns="9525" rIns="0" bIns="0" rtlCol="0" anchor="ctr">
            <a:spAutoFit/>
          </a:bodyPr>
          <a:lstStyle/>
          <a:p>
            <a:pPr marL="9525">
              <a:lnSpc>
                <a:spcPct val="100000"/>
              </a:lnSpc>
              <a:spcBef>
                <a:spcPts val="75"/>
              </a:spcBef>
            </a:pPr>
            <a:r>
              <a:rPr spc="-71" dirty="0">
                <a:solidFill>
                  <a:srgbClr val="000000"/>
                </a:solidFill>
              </a:rPr>
              <a:t>M2DeT:</a:t>
            </a:r>
            <a:r>
              <a:rPr spc="-56" dirty="0">
                <a:solidFill>
                  <a:srgbClr val="000000"/>
                </a:solidFill>
              </a:rPr>
              <a:t> </a:t>
            </a:r>
            <a:r>
              <a:rPr spc="-26" dirty="0">
                <a:solidFill>
                  <a:srgbClr val="000000"/>
                </a:solidFill>
              </a:rPr>
              <a:t>Thinned</a:t>
            </a:r>
            <a:r>
              <a:rPr spc="-79" dirty="0">
                <a:solidFill>
                  <a:srgbClr val="000000"/>
                </a:solidFill>
              </a:rPr>
              <a:t> </a:t>
            </a:r>
            <a:r>
              <a:rPr spc="-26" dirty="0">
                <a:solidFill>
                  <a:srgbClr val="000000"/>
                </a:solidFill>
              </a:rPr>
              <a:t>U-shape</a:t>
            </a:r>
            <a:r>
              <a:rPr spc="-83" dirty="0">
                <a:solidFill>
                  <a:srgbClr val="000000"/>
                </a:solidFill>
              </a:rPr>
              <a:t> </a:t>
            </a:r>
            <a:r>
              <a:rPr spc="-26" dirty="0">
                <a:solidFill>
                  <a:srgbClr val="000000"/>
                </a:solidFill>
              </a:rPr>
              <a:t>Module</a:t>
            </a:r>
            <a:endParaRPr/>
          </a:p>
        </p:txBody>
      </p:sp>
      <p:sp>
        <p:nvSpPr>
          <p:cNvPr id="11" name="object 11"/>
          <p:cNvSpPr txBox="1"/>
          <p:nvPr/>
        </p:nvSpPr>
        <p:spPr>
          <a:xfrm>
            <a:off x="687705" y="2202370"/>
            <a:ext cx="2869406" cy="2271071"/>
          </a:xfrm>
          <a:prstGeom prst="rect">
            <a:avLst/>
          </a:prstGeom>
        </p:spPr>
        <p:txBody>
          <a:bodyPr vert="horz" wrap="square" lIns="0" tIns="45720" rIns="0" bIns="0" rtlCol="0">
            <a:spAutoFit/>
          </a:bodyPr>
          <a:lstStyle/>
          <a:p>
            <a:pPr marL="180975" marR="262414" indent="-171450">
              <a:lnSpc>
                <a:spcPts val="2265"/>
              </a:lnSpc>
              <a:spcBef>
                <a:spcPts val="360"/>
              </a:spcBef>
              <a:buFont typeface="Arial MT"/>
              <a:buChar char="•"/>
              <a:tabLst>
                <a:tab pos="180975" algn="l"/>
              </a:tabLst>
            </a:pPr>
            <a:r>
              <a:rPr sz="2100" spc="-11" dirty="0">
                <a:latin typeface="Calibri"/>
                <a:cs typeface="Calibri"/>
              </a:rPr>
              <a:t>Each</a:t>
            </a:r>
            <a:r>
              <a:rPr sz="2100" spc="-15" dirty="0">
                <a:latin typeface="Calibri"/>
                <a:cs typeface="Calibri"/>
              </a:rPr>
              <a:t> </a:t>
            </a:r>
            <a:r>
              <a:rPr sz="2100" b="1" spc="-8" dirty="0">
                <a:latin typeface="Calibri"/>
                <a:cs typeface="Calibri"/>
              </a:rPr>
              <a:t>TUM</a:t>
            </a:r>
            <a:r>
              <a:rPr sz="2100" b="1" spc="-4" dirty="0">
                <a:latin typeface="Calibri"/>
                <a:cs typeface="Calibri"/>
              </a:rPr>
              <a:t> </a:t>
            </a:r>
            <a:r>
              <a:rPr sz="2100" spc="-15" dirty="0">
                <a:latin typeface="Calibri"/>
                <a:cs typeface="Calibri"/>
              </a:rPr>
              <a:t>generates </a:t>
            </a:r>
            <a:r>
              <a:rPr sz="2100" spc="-4" dirty="0">
                <a:latin typeface="Calibri"/>
                <a:cs typeface="Calibri"/>
              </a:rPr>
              <a:t>a </a:t>
            </a:r>
            <a:r>
              <a:rPr sz="2100" spc="-465" dirty="0">
                <a:latin typeface="Calibri"/>
                <a:cs typeface="Calibri"/>
              </a:rPr>
              <a:t> </a:t>
            </a:r>
            <a:r>
              <a:rPr sz="2100" spc="-11" dirty="0">
                <a:latin typeface="Calibri"/>
                <a:cs typeface="Calibri"/>
              </a:rPr>
              <a:t>group</a:t>
            </a:r>
            <a:r>
              <a:rPr sz="2100" spc="8" dirty="0">
                <a:latin typeface="Calibri"/>
                <a:cs typeface="Calibri"/>
              </a:rPr>
              <a:t> </a:t>
            </a:r>
            <a:r>
              <a:rPr sz="2100" spc="-4" dirty="0">
                <a:latin typeface="Calibri"/>
                <a:cs typeface="Calibri"/>
              </a:rPr>
              <a:t>of</a:t>
            </a:r>
            <a:r>
              <a:rPr sz="2100" spc="-11" dirty="0">
                <a:latin typeface="Calibri"/>
                <a:cs typeface="Calibri"/>
              </a:rPr>
              <a:t> </a:t>
            </a:r>
            <a:r>
              <a:rPr sz="2100" spc="-8" dirty="0">
                <a:latin typeface="Calibri"/>
                <a:cs typeface="Calibri"/>
              </a:rPr>
              <a:t>multi-scale </a:t>
            </a:r>
            <a:r>
              <a:rPr sz="2100" spc="-4" dirty="0">
                <a:latin typeface="Calibri"/>
                <a:cs typeface="Calibri"/>
              </a:rPr>
              <a:t> </a:t>
            </a:r>
            <a:r>
              <a:rPr sz="2100" spc="-15" dirty="0">
                <a:latin typeface="Calibri"/>
                <a:cs typeface="Calibri"/>
              </a:rPr>
              <a:t>features.</a:t>
            </a:r>
            <a:endParaRPr sz="2100">
              <a:latin typeface="Calibri"/>
              <a:cs typeface="Calibri"/>
            </a:endParaRPr>
          </a:p>
          <a:p>
            <a:pPr>
              <a:spcBef>
                <a:spcPts val="38"/>
              </a:spcBef>
              <a:buFont typeface="Arial MT"/>
              <a:buChar char="•"/>
            </a:pPr>
            <a:endParaRPr sz="3038">
              <a:latin typeface="Calibri"/>
              <a:cs typeface="Calibri"/>
            </a:endParaRPr>
          </a:p>
          <a:p>
            <a:pPr marL="180975" marR="3810" indent="-171450">
              <a:lnSpc>
                <a:spcPct val="90000"/>
              </a:lnSpc>
              <a:buFont typeface="Arial MT"/>
              <a:buChar char="•"/>
              <a:tabLst>
                <a:tab pos="180975" algn="l"/>
              </a:tabLst>
            </a:pPr>
            <a:r>
              <a:rPr sz="2100" b="1" spc="-4" dirty="0">
                <a:latin typeface="Calibri"/>
                <a:cs typeface="Calibri"/>
              </a:rPr>
              <a:t>TUM</a:t>
            </a:r>
            <a:r>
              <a:rPr sz="2100" spc="-4" dirty="0">
                <a:latin typeface="Calibri"/>
                <a:cs typeface="Calibri"/>
              </a:rPr>
              <a:t>s</a:t>
            </a:r>
            <a:r>
              <a:rPr sz="2100" spc="8" dirty="0">
                <a:latin typeface="Calibri"/>
                <a:cs typeface="Calibri"/>
              </a:rPr>
              <a:t> </a:t>
            </a:r>
            <a:r>
              <a:rPr sz="2100" spc="-4" dirty="0">
                <a:latin typeface="Calibri"/>
                <a:cs typeface="Calibri"/>
              </a:rPr>
              <a:t>and</a:t>
            </a:r>
            <a:r>
              <a:rPr sz="2100" spc="4" dirty="0">
                <a:latin typeface="Calibri"/>
                <a:cs typeface="Calibri"/>
              </a:rPr>
              <a:t> </a:t>
            </a:r>
            <a:r>
              <a:rPr sz="2100" b="1" spc="-4" dirty="0">
                <a:latin typeface="Calibri"/>
                <a:cs typeface="Calibri"/>
              </a:rPr>
              <a:t>FFMv2</a:t>
            </a:r>
            <a:r>
              <a:rPr sz="2100" spc="-4" dirty="0">
                <a:latin typeface="Calibri"/>
                <a:cs typeface="Calibri"/>
              </a:rPr>
              <a:t>s </a:t>
            </a:r>
            <a:r>
              <a:rPr sz="2100" dirty="0">
                <a:latin typeface="Calibri"/>
                <a:cs typeface="Calibri"/>
              </a:rPr>
              <a:t> </a:t>
            </a:r>
            <a:r>
              <a:rPr sz="2100" spc="-8" dirty="0">
                <a:latin typeface="Calibri"/>
                <a:cs typeface="Calibri"/>
              </a:rPr>
              <a:t>together</a:t>
            </a:r>
            <a:r>
              <a:rPr sz="2100" spc="-11" dirty="0">
                <a:latin typeface="Calibri"/>
                <a:cs typeface="Calibri"/>
              </a:rPr>
              <a:t> </a:t>
            </a:r>
            <a:r>
              <a:rPr sz="2100" spc="-15" dirty="0">
                <a:latin typeface="Calibri"/>
                <a:cs typeface="Calibri"/>
              </a:rPr>
              <a:t>extract</a:t>
            </a:r>
            <a:r>
              <a:rPr sz="2100" spc="-8" dirty="0">
                <a:latin typeface="Calibri"/>
                <a:cs typeface="Calibri"/>
              </a:rPr>
              <a:t> multi- </a:t>
            </a:r>
            <a:r>
              <a:rPr sz="2100" spc="-4" dirty="0">
                <a:latin typeface="Calibri"/>
                <a:cs typeface="Calibri"/>
              </a:rPr>
              <a:t> </a:t>
            </a:r>
            <a:r>
              <a:rPr sz="2100" spc="-11" dirty="0">
                <a:latin typeface="Calibri"/>
                <a:cs typeface="Calibri"/>
              </a:rPr>
              <a:t>level</a:t>
            </a:r>
            <a:r>
              <a:rPr sz="2100" spc="-19" dirty="0">
                <a:latin typeface="Calibri"/>
                <a:cs typeface="Calibri"/>
              </a:rPr>
              <a:t> </a:t>
            </a:r>
            <a:r>
              <a:rPr sz="2100" spc="-8" dirty="0">
                <a:latin typeface="Calibri"/>
                <a:cs typeface="Calibri"/>
              </a:rPr>
              <a:t>multiscale</a:t>
            </a:r>
            <a:r>
              <a:rPr sz="2100" spc="4" dirty="0">
                <a:latin typeface="Calibri"/>
                <a:cs typeface="Calibri"/>
              </a:rPr>
              <a:t> </a:t>
            </a:r>
            <a:r>
              <a:rPr sz="2100" spc="-15" dirty="0">
                <a:latin typeface="Calibri"/>
                <a:cs typeface="Calibri"/>
              </a:rPr>
              <a:t>features.</a:t>
            </a:r>
            <a:endParaRPr sz="2100">
              <a:latin typeface="Calibri"/>
              <a:cs typeface="Calibri"/>
            </a:endParaRPr>
          </a:p>
        </p:txBody>
      </p:sp>
      <p:pic>
        <p:nvPicPr>
          <p:cNvPr id="12" name="object 12"/>
          <p:cNvPicPr/>
          <p:nvPr/>
        </p:nvPicPr>
        <p:blipFill>
          <a:blip r:embed="rId8" cstate="print"/>
          <a:stretch>
            <a:fillRect/>
          </a:stretch>
        </p:blipFill>
        <p:spPr>
          <a:xfrm>
            <a:off x="4249674" y="1970531"/>
            <a:ext cx="4870323" cy="3519297"/>
          </a:xfrm>
          <a:prstGeom prst="rect">
            <a:avLst/>
          </a:prstGeom>
        </p:spPr>
      </p:pic>
      <p:sp>
        <p:nvSpPr>
          <p:cNvPr id="13" name="object 13"/>
          <p:cNvSpPr txBox="1"/>
          <p:nvPr/>
        </p:nvSpPr>
        <p:spPr>
          <a:xfrm>
            <a:off x="6060757" y="5466131"/>
            <a:ext cx="1399698" cy="171681"/>
          </a:xfrm>
          <a:prstGeom prst="rect">
            <a:avLst/>
          </a:prstGeom>
        </p:spPr>
        <p:txBody>
          <a:bodyPr vert="horz" wrap="square" lIns="0" tIns="10001" rIns="0" bIns="0" rtlCol="0">
            <a:spAutoFit/>
          </a:bodyPr>
          <a:lstStyle/>
          <a:p>
            <a:pPr marL="9525">
              <a:spcBef>
                <a:spcPts val="79"/>
              </a:spcBef>
            </a:pPr>
            <a:r>
              <a:rPr sz="1050" spc="-8" dirty="0">
                <a:latin typeface="Calibri"/>
                <a:cs typeface="Calibri"/>
              </a:rPr>
              <a:t>Source:</a:t>
            </a:r>
            <a:r>
              <a:rPr sz="1050" spc="-15" dirty="0">
                <a:latin typeface="Calibri"/>
                <a:cs typeface="Calibri"/>
              </a:rPr>
              <a:t> </a:t>
            </a:r>
            <a:r>
              <a:rPr sz="1050" dirty="0">
                <a:latin typeface="Calibri"/>
                <a:cs typeface="Calibri"/>
              </a:rPr>
              <a:t>Zhao</a:t>
            </a:r>
            <a:r>
              <a:rPr sz="1050" spc="-19" dirty="0">
                <a:latin typeface="Calibri"/>
                <a:cs typeface="Calibri"/>
              </a:rPr>
              <a:t> </a:t>
            </a:r>
            <a:r>
              <a:rPr sz="1050" spc="-8" dirty="0">
                <a:latin typeface="Calibri"/>
                <a:cs typeface="Calibri"/>
              </a:rPr>
              <a:t>et</a:t>
            </a:r>
            <a:r>
              <a:rPr sz="1050" spc="-4" dirty="0">
                <a:latin typeface="Calibri"/>
                <a:cs typeface="Calibri"/>
              </a:rPr>
              <a:t> </a:t>
            </a:r>
            <a:r>
              <a:rPr sz="1050" dirty="0">
                <a:latin typeface="Calibri"/>
                <a:cs typeface="Calibri"/>
              </a:rPr>
              <a:t>al.</a:t>
            </a:r>
            <a:r>
              <a:rPr sz="1050" spc="-8" dirty="0">
                <a:latin typeface="Calibri"/>
                <a:cs typeface="Calibri"/>
              </a:rPr>
              <a:t> </a:t>
            </a:r>
            <a:r>
              <a:rPr sz="1050" spc="-4" dirty="0">
                <a:latin typeface="Calibri"/>
                <a:cs typeface="Calibri"/>
              </a:rPr>
              <a:t>(2018)</a:t>
            </a:r>
            <a:endParaRPr sz="1050">
              <a:latin typeface="Calibri"/>
              <a:cs typeface="Calibri"/>
            </a:endParaRPr>
          </a:p>
        </p:txBody>
      </p:sp>
      <p:sp>
        <p:nvSpPr>
          <p:cNvPr id="14" name="Title 1">
            <a:extLst>
              <a:ext uri="{FF2B5EF4-FFF2-40B4-BE49-F238E27FC236}">
                <a16:creationId xmlns:a16="http://schemas.microsoft.com/office/drawing/2014/main" id="{6C2242FC-9F64-8631-1A71-B9A3F72EED3D}"/>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15" name="Picture 2" descr="E:\NIET\Project\xLogo11.png.pagespeed.ic.pydHLuCQEZ.png">
            <a:extLst>
              <a:ext uri="{FF2B5EF4-FFF2-40B4-BE49-F238E27FC236}">
                <a16:creationId xmlns:a16="http://schemas.microsoft.com/office/drawing/2014/main" id="{49E5EDC8-2702-DCFC-96AC-187469ADBC8A}"/>
              </a:ext>
            </a:extLst>
          </p:cNvPr>
          <p:cNvPicPr>
            <a:picLocks noChangeAspect="1" noChangeArrowheads="1"/>
          </p:cNvPicPr>
          <p:nvPr/>
        </p:nvPicPr>
        <p:blipFill>
          <a:blip r:embed="rId9"/>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421802695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37769" y="1120140"/>
            <a:ext cx="8439626" cy="4491514"/>
            <a:chOff x="583691" y="350520"/>
            <a:chExt cx="11252835" cy="5988685"/>
          </a:xfrm>
        </p:grpSpPr>
        <p:pic>
          <p:nvPicPr>
            <p:cNvPr id="3" name="object 3"/>
            <p:cNvPicPr/>
            <p:nvPr/>
          </p:nvPicPr>
          <p:blipFill>
            <a:blip r:embed="rId2" cstate="print"/>
            <a:stretch>
              <a:fillRect/>
            </a:stretch>
          </p:blipFill>
          <p:spPr>
            <a:xfrm>
              <a:off x="583691" y="481584"/>
              <a:ext cx="2564130" cy="1229106"/>
            </a:xfrm>
            <a:prstGeom prst="rect">
              <a:avLst/>
            </a:prstGeom>
          </p:spPr>
        </p:pic>
        <p:pic>
          <p:nvPicPr>
            <p:cNvPr id="4" name="object 4"/>
            <p:cNvPicPr/>
            <p:nvPr/>
          </p:nvPicPr>
          <p:blipFill>
            <a:blip r:embed="rId3" cstate="print"/>
            <a:stretch>
              <a:fillRect/>
            </a:stretch>
          </p:blipFill>
          <p:spPr>
            <a:xfrm>
              <a:off x="2421636" y="481584"/>
              <a:ext cx="1856993" cy="1229106"/>
            </a:xfrm>
            <a:prstGeom prst="rect">
              <a:avLst/>
            </a:prstGeom>
          </p:spPr>
        </p:pic>
      </p:grpSp>
      <p:grpSp>
        <p:nvGrpSpPr>
          <p:cNvPr id="5" name="object 5"/>
          <p:cNvGrpSpPr/>
          <p:nvPr/>
        </p:nvGrpSpPr>
        <p:grpSpPr>
          <a:xfrm>
            <a:off x="2664333" y="1218437"/>
            <a:ext cx="6316028" cy="922020"/>
            <a:chOff x="3552444" y="481583"/>
            <a:chExt cx="8421370" cy="1229360"/>
          </a:xfrm>
        </p:grpSpPr>
        <p:pic>
          <p:nvPicPr>
            <p:cNvPr id="6" name="object 6"/>
            <p:cNvPicPr/>
            <p:nvPr/>
          </p:nvPicPr>
          <p:blipFill>
            <a:blip r:embed="rId4" cstate="print"/>
            <a:stretch>
              <a:fillRect/>
            </a:stretch>
          </p:blipFill>
          <p:spPr>
            <a:xfrm>
              <a:off x="3552444" y="481583"/>
              <a:ext cx="893826" cy="1229106"/>
            </a:xfrm>
            <a:prstGeom prst="rect">
              <a:avLst/>
            </a:prstGeom>
          </p:spPr>
        </p:pic>
        <p:pic>
          <p:nvPicPr>
            <p:cNvPr id="7" name="object 7"/>
            <p:cNvPicPr/>
            <p:nvPr/>
          </p:nvPicPr>
          <p:blipFill>
            <a:blip r:embed="rId5" cstate="print"/>
            <a:stretch>
              <a:fillRect/>
            </a:stretch>
          </p:blipFill>
          <p:spPr>
            <a:xfrm>
              <a:off x="3720084" y="481583"/>
              <a:ext cx="8253221" cy="1229106"/>
            </a:xfrm>
            <a:prstGeom prst="rect">
              <a:avLst/>
            </a:prstGeom>
          </p:spPr>
        </p:pic>
      </p:grpSp>
      <p:sp>
        <p:nvSpPr>
          <p:cNvPr id="8" name="object 8"/>
          <p:cNvSpPr txBox="1">
            <a:spLocks noGrp="1"/>
          </p:cNvSpPr>
          <p:nvPr>
            <p:ph type="title"/>
          </p:nvPr>
        </p:nvSpPr>
        <p:spPr>
          <a:xfrm>
            <a:off x="687705" y="1317004"/>
            <a:ext cx="7930991" cy="517930"/>
          </a:xfrm>
          <a:prstGeom prst="rect">
            <a:avLst/>
          </a:prstGeom>
        </p:spPr>
        <p:txBody>
          <a:bodyPr vert="horz" wrap="square" lIns="0" tIns="10001" rIns="0" bIns="0" rtlCol="0" anchor="ctr">
            <a:spAutoFit/>
          </a:bodyPr>
          <a:lstStyle/>
          <a:p>
            <a:pPr marL="9525">
              <a:lnSpc>
                <a:spcPct val="100000"/>
              </a:lnSpc>
              <a:spcBef>
                <a:spcPts val="79"/>
              </a:spcBef>
            </a:pPr>
            <a:r>
              <a:rPr spc="-71" dirty="0">
                <a:solidFill>
                  <a:srgbClr val="000000"/>
                </a:solidFill>
              </a:rPr>
              <a:t>M2DeT:</a:t>
            </a:r>
            <a:r>
              <a:rPr spc="-53" dirty="0">
                <a:solidFill>
                  <a:srgbClr val="000000"/>
                </a:solidFill>
              </a:rPr>
              <a:t> </a:t>
            </a:r>
            <a:r>
              <a:rPr spc="-26" dirty="0">
                <a:solidFill>
                  <a:srgbClr val="000000"/>
                </a:solidFill>
              </a:rPr>
              <a:t>Scale-wise</a:t>
            </a:r>
            <a:r>
              <a:rPr spc="-79" dirty="0">
                <a:solidFill>
                  <a:srgbClr val="000000"/>
                </a:solidFill>
              </a:rPr>
              <a:t> </a:t>
            </a:r>
            <a:r>
              <a:rPr spc="-41" dirty="0">
                <a:solidFill>
                  <a:srgbClr val="000000"/>
                </a:solidFill>
              </a:rPr>
              <a:t>Feature</a:t>
            </a:r>
            <a:r>
              <a:rPr spc="-83" dirty="0">
                <a:solidFill>
                  <a:srgbClr val="000000"/>
                </a:solidFill>
              </a:rPr>
              <a:t> </a:t>
            </a:r>
            <a:r>
              <a:rPr spc="-34" dirty="0">
                <a:solidFill>
                  <a:srgbClr val="000000"/>
                </a:solidFill>
              </a:rPr>
              <a:t>Aggregation</a:t>
            </a:r>
            <a:r>
              <a:rPr spc="-83" dirty="0">
                <a:solidFill>
                  <a:srgbClr val="000000"/>
                </a:solidFill>
              </a:rPr>
              <a:t> </a:t>
            </a:r>
            <a:r>
              <a:rPr spc="-26" dirty="0">
                <a:solidFill>
                  <a:srgbClr val="000000"/>
                </a:solidFill>
              </a:rPr>
              <a:t>Module</a:t>
            </a:r>
            <a:endParaRPr/>
          </a:p>
        </p:txBody>
      </p:sp>
      <p:sp>
        <p:nvSpPr>
          <p:cNvPr id="9" name="object 9"/>
          <p:cNvSpPr txBox="1"/>
          <p:nvPr/>
        </p:nvSpPr>
        <p:spPr>
          <a:xfrm>
            <a:off x="687705" y="2202370"/>
            <a:ext cx="7255669" cy="636072"/>
          </a:xfrm>
          <a:prstGeom prst="rect">
            <a:avLst/>
          </a:prstGeom>
        </p:spPr>
        <p:txBody>
          <a:bodyPr vert="horz" wrap="square" lIns="0" tIns="45720" rIns="0" bIns="0" rtlCol="0">
            <a:spAutoFit/>
          </a:bodyPr>
          <a:lstStyle/>
          <a:p>
            <a:pPr marL="180975" marR="3810" indent="-171450">
              <a:lnSpc>
                <a:spcPts val="2265"/>
              </a:lnSpc>
              <a:spcBef>
                <a:spcPts val="360"/>
              </a:spcBef>
              <a:buFont typeface="Arial MT"/>
              <a:buChar char="•"/>
              <a:tabLst>
                <a:tab pos="180975" algn="l"/>
              </a:tabLst>
            </a:pPr>
            <a:r>
              <a:rPr sz="2100" spc="-34" dirty="0">
                <a:latin typeface="Calibri"/>
                <a:cs typeface="Calibri"/>
              </a:rPr>
              <a:t>SFAM</a:t>
            </a:r>
            <a:r>
              <a:rPr sz="2100" spc="19" dirty="0">
                <a:latin typeface="Calibri"/>
                <a:cs typeface="Calibri"/>
              </a:rPr>
              <a:t> </a:t>
            </a:r>
            <a:r>
              <a:rPr sz="2100" spc="-11" dirty="0">
                <a:latin typeface="Calibri"/>
                <a:cs typeface="Calibri"/>
              </a:rPr>
              <a:t>aggregates</a:t>
            </a:r>
            <a:r>
              <a:rPr sz="2100" spc="-15" dirty="0">
                <a:latin typeface="Calibri"/>
                <a:cs typeface="Calibri"/>
              </a:rPr>
              <a:t> </a:t>
            </a:r>
            <a:r>
              <a:rPr sz="2100" spc="-4" dirty="0">
                <a:latin typeface="Calibri"/>
                <a:cs typeface="Calibri"/>
              </a:rPr>
              <a:t>the </a:t>
            </a:r>
            <a:r>
              <a:rPr sz="2100" spc="-8" dirty="0">
                <a:latin typeface="Calibri"/>
                <a:cs typeface="Calibri"/>
              </a:rPr>
              <a:t>multi-level</a:t>
            </a:r>
            <a:r>
              <a:rPr sz="2100" spc="15" dirty="0">
                <a:latin typeface="Calibri"/>
                <a:cs typeface="Calibri"/>
              </a:rPr>
              <a:t> </a:t>
            </a:r>
            <a:r>
              <a:rPr sz="2100" spc="-8" dirty="0">
                <a:latin typeface="Calibri"/>
                <a:cs typeface="Calibri"/>
              </a:rPr>
              <a:t>multiscale</a:t>
            </a:r>
            <a:r>
              <a:rPr sz="2100" spc="15" dirty="0">
                <a:latin typeface="Calibri"/>
                <a:cs typeface="Calibri"/>
              </a:rPr>
              <a:t> </a:t>
            </a:r>
            <a:r>
              <a:rPr sz="2100" spc="-15" dirty="0">
                <a:latin typeface="Calibri"/>
                <a:cs typeface="Calibri"/>
              </a:rPr>
              <a:t>features</a:t>
            </a:r>
            <a:r>
              <a:rPr sz="2100" spc="8" dirty="0">
                <a:latin typeface="Calibri"/>
                <a:cs typeface="Calibri"/>
              </a:rPr>
              <a:t> </a:t>
            </a:r>
            <a:r>
              <a:rPr sz="2100" spc="-15" dirty="0">
                <a:latin typeface="Calibri"/>
                <a:cs typeface="Calibri"/>
              </a:rPr>
              <a:t>generated</a:t>
            </a:r>
            <a:r>
              <a:rPr sz="2100" spc="-8" dirty="0">
                <a:latin typeface="Calibri"/>
                <a:cs typeface="Calibri"/>
              </a:rPr>
              <a:t> </a:t>
            </a:r>
            <a:r>
              <a:rPr sz="2100" spc="-11" dirty="0">
                <a:latin typeface="Calibri"/>
                <a:cs typeface="Calibri"/>
              </a:rPr>
              <a:t>by </a:t>
            </a:r>
            <a:r>
              <a:rPr sz="2100" spc="-461" dirty="0">
                <a:latin typeface="Calibri"/>
                <a:cs typeface="Calibri"/>
              </a:rPr>
              <a:t> </a:t>
            </a:r>
            <a:r>
              <a:rPr sz="2100" spc="-4" dirty="0">
                <a:latin typeface="Calibri"/>
                <a:cs typeface="Calibri"/>
              </a:rPr>
              <a:t>TUMs</a:t>
            </a:r>
            <a:r>
              <a:rPr sz="2100" spc="11" dirty="0">
                <a:latin typeface="Calibri"/>
                <a:cs typeface="Calibri"/>
              </a:rPr>
              <a:t> </a:t>
            </a:r>
            <a:r>
              <a:rPr sz="2100" spc="-15" dirty="0">
                <a:latin typeface="Calibri"/>
                <a:cs typeface="Calibri"/>
              </a:rPr>
              <a:t>into</a:t>
            </a:r>
            <a:r>
              <a:rPr sz="2100" spc="11" dirty="0">
                <a:latin typeface="Calibri"/>
                <a:cs typeface="Calibri"/>
              </a:rPr>
              <a:t> </a:t>
            </a:r>
            <a:r>
              <a:rPr sz="2100" spc="-4" dirty="0">
                <a:latin typeface="Calibri"/>
                <a:cs typeface="Calibri"/>
              </a:rPr>
              <a:t>a</a:t>
            </a:r>
            <a:r>
              <a:rPr sz="2100" spc="4" dirty="0">
                <a:latin typeface="Calibri"/>
                <a:cs typeface="Calibri"/>
              </a:rPr>
              <a:t> </a:t>
            </a:r>
            <a:r>
              <a:rPr sz="2100" spc="-8" dirty="0">
                <a:latin typeface="Calibri"/>
                <a:cs typeface="Calibri"/>
              </a:rPr>
              <a:t>multi-level</a:t>
            </a:r>
            <a:r>
              <a:rPr sz="2100" spc="15" dirty="0">
                <a:latin typeface="Calibri"/>
                <a:cs typeface="Calibri"/>
              </a:rPr>
              <a:t> </a:t>
            </a:r>
            <a:r>
              <a:rPr sz="2100" spc="-19" dirty="0">
                <a:latin typeface="Calibri"/>
                <a:cs typeface="Calibri"/>
              </a:rPr>
              <a:t>feature</a:t>
            </a:r>
            <a:r>
              <a:rPr sz="2100" spc="-8" dirty="0">
                <a:latin typeface="Calibri"/>
                <a:cs typeface="Calibri"/>
              </a:rPr>
              <a:t> </a:t>
            </a:r>
            <a:r>
              <a:rPr sz="2100" spc="-11" dirty="0">
                <a:latin typeface="Calibri"/>
                <a:cs typeface="Calibri"/>
              </a:rPr>
              <a:t>pyramid</a:t>
            </a:r>
            <a:endParaRPr sz="2100">
              <a:latin typeface="Calibri"/>
              <a:cs typeface="Calibri"/>
            </a:endParaRPr>
          </a:p>
        </p:txBody>
      </p:sp>
      <p:pic>
        <p:nvPicPr>
          <p:cNvPr id="10" name="object 10"/>
          <p:cNvPicPr/>
          <p:nvPr/>
        </p:nvPicPr>
        <p:blipFill>
          <a:blip r:embed="rId6" cstate="print"/>
          <a:stretch>
            <a:fillRect/>
          </a:stretch>
        </p:blipFill>
        <p:spPr>
          <a:xfrm>
            <a:off x="232029" y="3134186"/>
            <a:ext cx="8788935" cy="2457138"/>
          </a:xfrm>
          <a:prstGeom prst="rect">
            <a:avLst/>
          </a:prstGeom>
        </p:spPr>
      </p:pic>
      <p:sp>
        <p:nvSpPr>
          <p:cNvPr id="11" name="object 11"/>
          <p:cNvSpPr txBox="1"/>
          <p:nvPr/>
        </p:nvSpPr>
        <p:spPr>
          <a:xfrm>
            <a:off x="1644396" y="5743423"/>
            <a:ext cx="1398746" cy="171201"/>
          </a:xfrm>
          <a:prstGeom prst="rect">
            <a:avLst/>
          </a:prstGeom>
        </p:spPr>
        <p:txBody>
          <a:bodyPr vert="horz" wrap="square" lIns="0" tIns="9525" rIns="0" bIns="0" rtlCol="0">
            <a:spAutoFit/>
          </a:bodyPr>
          <a:lstStyle/>
          <a:p>
            <a:pPr marL="9525">
              <a:spcBef>
                <a:spcPts val="75"/>
              </a:spcBef>
            </a:pPr>
            <a:r>
              <a:rPr sz="1050" spc="-4" dirty="0">
                <a:latin typeface="Calibri"/>
                <a:cs typeface="Calibri"/>
              </a:rPr>
              <a:t>Source:</a:t>
            </a:r>
            <a:r>
              <a:rPr sz="1050" spc="-23" dirty="0">
                <a:latin typeface="Calibri"/>
                <a:cs typeface="Calibri"/>
              </a:rPr>
              <a:t> </a:t>
            </a:r>
            <a:r>
              <a:rPr sz="1050" spc="-4" dirty="0">
                <a:latin typeface="Calibri"/>
                <a:cs typeface="Calibri"/>
              </a:rPr>
              <a:t>Zhao</a:t>
            </a:r>
            <a:r>
              <a:rPr sz="1050" spc="-26" dirty="0">
                <a:latin typeface="Calibri"/>
                <a:cs typeface="Calibri"/>
              </a:rPr>
              <a:t> </a:t>
            </a:r>
            <a:r>
              <a:rPr sz="1050" spc="-8" dirty="0">
                <a:latin typeface="Calibri"/>
                <a:cs typeface="Calibri"/>
              </a:rPr>
              <a:t>et</a:t>
            </a:r>
            <a:r>
              <a:rPr sz="1050" spc="-11" dirty="0">
                <a:latin typeface="Calibri"/>
                <a:cs typeface="Calibri"/>
              </a:rPr>
              <a:t> </a:t>
            </a:r>
            <a:r>
              <a:rPr sz="1050" dirty="0">
                <a:latin typeface="Calibri"/>
                <a:cs typeface="Calibri"/>
              </a:rPr>
              <a:t>al.</a:t>
            </a:r>
            <a:r>
              <a:rPr sz="1050" spc="-11" dirty="0">
                <a:latin typeface="Calibri"/>
                <a:cs typeface="Calibri"/>
              </a:rPr>
              <a:t> </a:t>
            </a:r>
            <a:r>
              <a:rPr sz="1050" spc="-4" dirty="0">
                <a:latin typeface="Calibri"/>
                <a:cs typeface="Calibri"/>
              </a:rPr>
              <a:t>(2018)</a:t>
            </a:r>
            <a:endParaRPr sz="1050">
              <a:latin typeface="Calibri"/>
              <a:cs typeface="Calibri"/>
            </a:endParaRPr>
          </a:p>
        </p:txBody>
      </p:sp>
      <p:sp>
        <p:nvSpPr>
          <p:cNvPr id="12" name="Title 1">
            <a:extLst>
              <a:ext uri="{FF2B5EF4-FFF2-40B4-BE49-F238E27FC236}">
                <a16:creationId xmlns:a16="http://schemas.microsoft.com/office/drawing/2014/main" id="{1FDFA417-60EE-F368-6F99-6D1A05489B73}"/>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13" name="Picture 2" descr="E:\NIET\Project\xLogo11.png.pagespeed.ic.pydHLuCQEZ.png">
            <a:extLst>
              <a:ext uri="{FF2B5EF4-FFF2-40B4-BE49-F238E27FC236}">
                <a16:creationId xmlns:a16="http://schemas.microsoft.com/office/drawing/2014/main" id="{7D70ED24-F8DC-309D-95AD-CBB0D1446108}"/>
              </a:ext>
            </a:extLst>
          </p:cNvPr>
          <p:cNvPicPr>
            <a:picLocks noChangeAspect="1" noChangeArrowheads="1"/>
          </p:cNvPicPr>
          <p:nvPr/>
        </p:nvPicPr>
        <p:blipFill>
          <a:blip r:embed="rId7"/>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323807478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it-IT"/>
              <a:t>Dr Preeti Gera            COMPUTER VISION  UNIT- IV</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153</a:t>
            </a:fld>
            <a:endParaRPr lang="en-US"/>
          </a:p>
        </p:txBody>
      </p:sp>
      <p:sp>
        <p:nvSpPr>
          <p:cNvPr id="6"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200" b="1" dirty="0">
                <a:latin typeface="Times New Roman" panose="02020603050405020304" pitchFamily="18" charset="0"/>
                <a:cs typeface="Times New Roman" panose="02020603050405020304" pitchFamily="18" charset="0"/>
              </a:rPr>
              <a:t>Object Detection</a:t>
            </a:r>
            <a:endParaRPr lang="en-IN" sz="2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0" name="Rectangle 9"/>
          <p:cNvSpPr/>
          <p:nvPr/>
        </p:nvSpPr>
        <p:spPr>
          <a:xfrm>
            <a:off x="152400" y="685799"/>
            <a:ext cx="8991600" cy="3693319"/>
          </a:xfrm>
          <a:prstGeom prst="rect">
            <a:avLst/>
          </a:prstGeom>
        </p:spPr>
        <p:txBody>
          <a:bodyPr wrap="square">
            <a:spAutoFit/>
          </a:bodyPr>
          <a:lstStyle/>
          <a:p>
            <a:pPr fontAlgn="base"/>
            <a:r>
              <a:rPr lang="en-US" dirty="0">
                <a:solidFill>
                  <a:srgbClr val="003300"/>
                </a:solidFill>
                <a:latin typeface="Times New Roman" panose="02020603050405020304" pitchFamily="18" charset="0"/>
                <a:cs typeface="Times New Roman" panose="02020603050405020304" pitchFamily="18" charset="0"/>
              </a:rPr>
              <a:t>distinguish between these three computer vision tasks:</a:t>
            </a:r>
          </a:p>
          <a:p>
            <a:pPr fontAlgn="base">
              <a:buFont typeface="Arial" panose="020B0604020202020204" pitchFamily="34" charset="0"/>
              <a:buChar char="•"/>
            </a:pPr>
            <a:r>
              <a:rPr lang="en-US" b="1" dirty="0">
                <a:solidFill>
                  <a:srgbClr val="003300"/>
                </a:solidFill>
                <a:latin typeface="Times New Roman" panose="02020603050405020304" pitchFamily="18" charset="0"/>
                <a:cs typeface="Times New Roman" panose="02020603050405020304" pitchFamily="18" charset="0"/>
              </a:rPr>
              <a:t>Image Classification</a:t>
            </a:r>
            <a:r>
              <a:rPr lang="en-US" dirty="0">
                <a:solidFill>
                  <a:srgbClr val="003300"/>
                </a:solidFill>
                <a:latin typeface="Times New Roman" panose="02020603050405020304" pitchFamily="18" charset="0"/>
                <a:cs typeface="Times New Roman" panose="02020603050405020304" pitchFamily="18" charset="0"/>
              </a:rPr>
              <a:t>: Predict the type or class of an object in an image.</a:t>
            </a:r>
          </a:p>
          <a:p>
            <a:pPr marL="742950" lvl="1" indent="-285750" fontAlgn="base">
              <a:buFont typeface="Arial" panose="020B0604020202020204" pitchFamily="34" charset="0"/>
              <a:buChar char="•"/>
            </a:pPr>
            <a:r>
              <a:rPr lang="en-US" i="1" dirty="0">
                <a:solidFill>
                  <a:srgbClr val="003300"/>
                </a:solidFill>
                <a:latin typeface="Times New Roman" panose="02020603050405020304" pitchFamily="18" charset="0"/>
                <a:cs typeface="Times New Roman" panose="02020603050405020304" pitchFamily="18" charset="0"/>
              </a:rPr>
              <a:t>Input</a:t>
            </a:r>
            <a:r>
              <a:rPr lang="en-US" dirty="0">
                <a:solidFill>
                  <a:srgbClr val="003300"/>
                </a:solidFill>
                <a:latin typeface="Times New Roman" panose="02020603050405020304" pitchFamily="18" charset="0"/>
                <a:cs typeface="Times New Roman" panose="02020603050405020304" pitchFamily="18" charset="0"/>
              </a:rPr>
              <a:t>: An image with a single object, such as a photograph.</a:t>
            </a:r>
          </a:p>
          <a:p>
            <a:pPr marL="742950" lvl="1" indent="-285750" fontAlgn="base">
              <a:buFont typeface="Arial" panose="020B0604020202020204" pitchFamily="34" charset="0"/>
              <a:buChar char="•"/>
            </a:pPr>
            <a:r>
              <a:rPr lang="en-US" i="1" dirty="0">
                <a:solidFill>
                  <a:srgbClr val="003300"/>
                </a:solidFill>
                <a:latin typeface="Times New Roman" panose="02020603050405020304" pitchFamily="18" charset="0"/>
                <a:cs typeface="Times New Roman" panose="02020603050405020304" pitchFamily="18" charset="0"/>
              </a:rPr>
              <a:t>Output</a:t>
            </a:r>
            <a:r>
              <a:rPr lang="en-US" dirty="0">
                <a:solidFill>
                  <a:srgbClr val="003300"/>
                </a:solidFill>
                <a:latin typeface="Times New Roman" panose="02020603050405020304" pitchFamily="18" charset="0"/>
                <a:cs typeface="Times New Roman" panose="02020603050405020304" pitchFamily="18" charset="0"/>
              </a:rPr>
              <a:t>: A class label (e.g. one or more integers that are mapped to class labels).</a:t>
            </a:r>
          </a:p>
          <a:p>
            <a:pPr fontAlgn="base">
              <a:buFont typeface="Arial" panose="020B0604020202020204" pitchFamily="34" charset="0"/>
              <a:buChar char="•"/>
            </a:pPr>
            <a:r>
              <a:rPr lang="en-US" b="1" dirty="0">
                <a:solidFill>
                  <a:srgbClr val="003300"/>
                </a:solidFill>
                <a:latin typeface="Times New Roman" panose="02020603050405020304" pitchFamily="18" charset="0"/>
                <a:cs typeface="Times New Roman" panose="02020603050405020304" pitchFamily="18" charset="0"/>
              </a:rPr>
              <a:t>Object Localization</a:t>
            </a:r>
            <a:r>
              <a:rPr lang="en-US" dirty="0">
                <a:solidFill>
                  <a:srgbClr val="003300"/>
                </a:solidFill>
                <a:latin typeface="Times New Roman" panose="02020603050405020304" pitchFamily="18" charset="0"/>
                <a:cs typeface="Times New Roman" panose="02020603050405020304" pitchFamily="18" charset="0"/>
              </a:rPr>
              <a:t>: Locate the presence of objects in an image and indicate their location with a bounding box.</a:t>
            </a:r>
          </a:p>
          <a:p>
            <a:pPr marL="742950" lvl="1" indent="-285750" fontAlgn="base">
              <a:buFont typeface="Arial" panose="020B0604020202020204" pitchFamily="34" charset="0"/>
              <a:buChar char="•"/>
            </a:pPr>
            <a:r>
              <a:rPr lang="en-US" i="1" dirty="0">
                <a:solidFill>
                  <a:srgbClr val="003300"/>
                </a:solidFill>
                <a:latin typeface="Times New Roman" panose="02020603050405020304" pitchFamily="18" charset="0"/>
                <a:cs typeface="Times New Roman" panose="02020603050405020304" pitchFamily="18" charset="0"/>
              </a:rPr>
              <a:t>Input</a:t>
            </a:r>
            <a:r>
              <a:rPr lang="en-US" dirty="0">
                <a:solidFill>
                  <a:srgbClr val="003300"/>
                </a:solidFill>
                <a:latin typeface="Times New Roman" panose="02020603050405020304" pitchFamily="18" charset="0"/>
                <a:cs typeface="Times New Roman" panose="02020603050405020304" pitchFamily="18" charset="0"/>
              </a:rPr>
              <a:t>: An image with one or more objects, such as a photograph.</a:t>
            </a:r>
          </a:p>
          <a:p>
            <a:pPr marL="742950" lvl="1" indent="-285750" fontAlgn="base">
              <a:buFont typeface="Arial" panose="020B0604020202020204" pitchFamily="34" charset="0"/>
              <a:buChar char="•"/>
            </a:pPr>
            <a:r>
              <a:rPr lang="en-US" i="1" dirty="0">
                <a:solidFill>
                  <a:srgbClr val="003300"/>
                </a:solidFill>
                <a:latin typeface="Times New Roman" panose="02020603050405020304" pitchFamily="18" charset="0"/>
                <a:cs typeface="Times New Roman" panose="02020603050405020304" pitchFamily="18" charset="0"/>
              </a:rPr>
              <a:t>Output</a:t>
            </a:r>
            <a:r>
              <a:rPr lang="en-US" dirty="0">
                <a:solidFill>
                  <a:srgbClr val="003300"/>
                </a:solidFill>
                <a:latin typeface="Times New Roman" panose="02020603050405020304" pitchFamily="18" charset="0"/>
                <a:cs typeface="Times New Roman" panose="02020603050405020304" pitchFamily="18" charset="0"/>
              </a:rPr>
              <a:t>: One or more bounding boxes (e.g. defined by a point, width, and height).</a:t>
            </a:r>
          </a:p>
          <a:p>
            <a:pPr fontAlgn="base">
              <a:buFont typeface="Arial" panose="020B0604020202020204" pitchFamily="34" charset="0"/>
              <a:buChar char="•"/>
            </a:pPr>
            <a:r>
              <a:rPr lang="en-US" b="1" dirty="0">
                <a:solidFill>
                  <a:srgbClr val="003300"/>
                </a:solidFill>
                <a:latin typeface="Times New Roman" panose="02020603050405020304" pitchFamily="18" charset="0"/>
                <a:cs typeface="Times New Roman" panose="02020603050405020304" pitchFamily="18" charset="0"/>
              </a:rPr>
              <a:t>Object Detection</a:t>
            </a:r>
            <a:r>
              <a:rPr lang="en-US" dirty="0">
                <a:solidFill>
                  <a:srgbClr val="003300"/>
                </a:solidFill>
                <a:latin typeface="Times New Roman" panose="02020603050405020304" pitchFamily="18" charset="0"/>
                <a:cs typeface="Times New Roman" panose="02020603050405020304" pitchFamily="18" charset="0"/>
              </a:rPr>
              <a:t>: Locate the presence of objects with a bounding box and types or classes of the located objects in an image.</a:t>
            </a:r>
          </a:p>
          <a:p>
            <a:pPr marL="742950" lvl="1" indent="-285750" fontAlgn="base">
              <a:buFont typeface="Arial" panose="020B0604020202020204" pitchFamily="34" charset="0"/>
              <a:buChar char="•"/>
            </a:pPr>
            <a:r>
              <a:rPr lang="en-US" i="1" dirty="0">
                <a:solidFill>
                  <a:srgbClr val="003300"/>
                </a:solidFill>
                <a:latin typeface="Times New Roman" panose="02020603050405020304" pitchFamily="18" charset="0"/>
                <a:cs typeface="Times New Roman" panose="02020603050405020304" pitchFamily="18" charset="0"/>
              </a:rPr>
              <a:t>Input</a:t>
            </a:r>
            <a:r>
              <a:rPr lang="en-US" dirty="0">
                <a:solidFill>
                  <a:srgbClr val="003300"/>
                </a:solidFill>
                <a:latin typeface="Times New Roman" panose="02020603050405020304" pitchFamily="18" charset="0"/>
                <a:cs typeface="Times New Roman" panose="02020603050405020304" pitchFamily="18" charset="0"/>
              </a:rPr>
              <a:t>: An image with one or more objects, such as a photograph.</a:t>
            </a:r>
          </a:p>
          <a:p>
            <a:pPr marL="742950" lvl="1" indent="-285750" fontAlgn="base">
              <a:buFont typeface="Arial" panose="020B0604020202020204" pitchFamily="34" charset="0"/>
              <a:buChar char="•"/>
            </a:pPr>
            <a:r>
              <a:rPr lang="en-US" i="1" dirty="0">
                <a:solidFill>
                  <a:srgbClr val="003300"/>
                </a:solidFill>
                <a:latin typeface="Times New Roman" panose="02020603050405020304" pitchFamily="18" charset="0"/>
                <a:cs typeface="Times New Roman" panose="02020603050405020304" pitchFamily="18" charset="0"/>
              </a:rPr>
              <a:t>Output</a:t>
            </a:r>
            <a:r>
              <a:rPr lang="en-US" dirty="0">
                <a:solidFill>
                  <a:srgbClr val="003300"/>
                </a:solidFill>
                <a:latin typeface="Times New Roman" panose="02020603050405020304" pitchFamily="18" charset="0"/>
                <a:cs typeface="Times New Roman" panose="02020603050405020304" pitchFamily="18" charset="0"/>
              </a:rPr>
              <a:t>: One or more bounding boxes (e.g. defined by a point, width, and height), and a class label for each bounding box.</a:t>
            </a:r>
            <a:endParaRPr lang="en-US" b="0" i="0" dirty="0">
              <a:solidFill>
                <a:srgbClr val="003300"/>
              </a:solidFill>
              <a:effectLst/>
              <a:latin typeface="Times New Roman" panose="02020603050405020304" pitchFamily="18" charset="0"/>
              <a:cs typeface="Times New Roman" panose="02020603050405020304" pitchFamily="18" charset="0"/>
            </a:endParaRPr>
          </a:p>
        </p:txBody>
      </p:sp>
      <p:pic>
        <p:nvPicPr>
          <p:cNvPr id="9220" name="Picture 4" descr="Summary of the R-CNN Model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095840"/>
            <a:ext cx="8382000" cy="2260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73275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it-IT"/>
              <a:t>Dr Preeti Gera            COMPUTER VISION  UNIT- IV</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154</a:t>
            </a:fld>
            <a:endParaRPr lang="en-US"/>
          </a:p>
        </p:txBody>
      </p:sp>
      <p:sp>
        <p:nvSpPr>
          <p:cNvPr id="6"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GB" sz="2400" b="1" dirty="0">
                <a:latin typeface="Times New Roman" panose="02020603050405020304" pitchFamily="18" charset="0"/>
                <a:cs typeface="Times New Roman" panose="02020603050405020304" pitchFamily="18" charset="0"/>
              </a:rPr>
              <a:t>Convolutional Neural Networks</a:t>
            </a:r>
            <a:endParaRPr lang="en-IN" sz="2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5" name="Picture 4">
            <a:extLst>
              <a:ext uri="{FF2B5EF4-FFF2-40B4-BE49-F238E27FC236}">
                <a16:creationId xmlns:a16="http://schemas.microsoft.com/office/drawing/2014/main" id="{173036E7-C17F-712B-44E2-4C1A2672E2E2}"/>
              </a:ext>
            </a:extLst>
          </p:cNvPr>
          <p:cNvPicPr>
            <a:picLocks noChangeAspect="1"/>
          </p:cNvPicPr>
          <p:nvPr/>
        </p:nvPicPr>
        <p:blipFill>
          <a:blip r:embed="rId3"/>
          <a:stretch>
            <a:fillRect/>
          </a:stretch>
        </p:blipFill>
        <p:spPr>
          <a:xfrm>
            <a:off x="0" y="1105592"/>
            <a:ext cx="9144000" cy="4646815"/>
          </a:xfrm>
          <a:prstGeom prst="rect">
            <a:avLst/>
          </a:prstGeom>
        </p:spPr>
      </p:pic>
    </p:spTree>
    <p:extLst>
      <p:ext uri="{BB962C8B-B14F-4D97-AF65-F5344CB8AC3E}">
        <p14:creationId xmlns:p14="http://schemas.microsoft.com/office/powerpoint/2010/main" val="29006529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A35C15-4F55-7C2E-2598-1A9BAEB03C20}"/>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F58D9E59-12A6-BAA3-103C-ED44E4AC37D6}"/>
              </a:ext>
            </a:extLst>
          </p:cNvPr>
          <p:cNvSpPr>
            <a:spLocks noGrp="1"/>
          </p:cNvSpPr>
          <p:nvPr>
            <p:ph type="ftr" sz="quarter" idx="11"/>
          </p:nvPr>
        </p:nvSpPr>
        <p:spPr/>
        <p:txBody>
          <a:bodyPr/>
          <a:lstStyle/>
          <a:p>
            <a:r>
              <a:rPr lang="it-IT"/>
              <a:t>Dr Preeti Gera            COMPUTER VISION  UNIT- IV</a:t>
            </a:r>
            <a:endParaRPr lang="en-US" dirty="0"/>
          </a:p>
        </p:txBody>
      </p:sp>
      <p:sp>
        <p:nvSpPr>
          <p:cNvPr id="4" name="Slide Number Placeholder 3">
            <a:extLst>
              <a:ext uri="{FF2B5EF4-FFF2-40B4-BE49-F238E27FC236}">
                <a16:creationId xmlns:a16="http://schemas.microsoft.com/office/drawing/2014/main" id="{F13B918D-C19F-22DE-0D59-4E7F6EBD718C}"/>
              </a:ext>
            </a:extLst>
          </p:cNvPr>
          <p:cNvSpPr>
            <a:spLocks noGrp="1"/>
          </p:cNvSpPr>
          <p:nvPr>
            <p:ph type="sldNum" sz="quarter" idx="12"/>
          </p:nvPr>
        </p:nvSpPr>
        <p:spPr/>
        <p:txBody>
          <a:bodyPr/>
          <a:lstStyle/>
          <a:p>
            <a:fld id="{B6F15528-21DE-4FAA-801E-634DDDAF4B2B}" type="slidenum">
              <a:rPr lang="en-US" smtClean="0"/>
              <a:pPr/>
              <a:t>155</a:t>
            </a:fld>
            <a:endParaRPr lang="en-US"/>
          </a:p>
        </p:txBody>
      </p:sp>
      <p:sp>
        <p:nvSpPr>
          <p:cNvPr id="6" name="TextBox 5">
            <a:extLst>
              <a:ext uri="{FF2B5EF4-FFF2-40B4-BE49-F238E27FC236}">
                <a16:creationId xmlns:a16="http://schemas.microsoft.com/office/drawing/2014/main" id="{4AE687E2-1BF9-9D02-E731-E3C7BBBE0F68}"/>
              </a:ext>
            </a:extLst>
          </p:cNvPr>
          <p:cNvSpPr txBox="1"/>
          <p:nvPr/>
        </p:nvSpPr>
        <p:spPr>
          <a:xfrm>
            <a:off x="152400" y="1859340"/>
            <a:ext cx="8610600" cy="1754326"/>
          </a:xfrm>
          <a:prstGeom prst="rect">
            <a:avLst/>
          </a:prstGeom>
          <a:noFill/>
        </p:spPr>
        <p:txBody>
          <a:bodyPr wrap="square">
            <a:spAutoFit/>
          </a:bodyPr>
          <a:lstStyle/>
          <a:p>
            <a:r>
              <a:rPr lang="en-US" dirty="0"/>
              <a:t>With the rise of autonomous vehicles, smart video surveillance, facial detection and various people counting applications, fast and accurate object detection systems are rising in demand. These systems involve not only recognizing and classifying every object in an image, but localizing each one by drawing the appropriate bounding box around it. This makes object detection a significantly harder task than its traditional computer vision predecessor, image classification.</a:t>
            </a:r>
            <a:endParaRPr lang="en-IN" dirty="0"/>
          </a:p>
        </p:txBody>
      </p:sp>
      <p:sp>
        <p:nvSpPr>
          <p:cNvPr id="5" name="Title 1">
            <a:extLst>
              <a:ext uri="{FF2B5EF4-FFF2-40B4-BE49-F238E27FC236}">
                <a16:creationId xmlns:a16="http://schemas.microsoft.com/office/drawing/2014/main" id="{5AA0EF1B-B35E-D8BC-4959-8FDE8C7E3CAD}"/>
              </a:ext>
            </a:extLst>
          </p:cNvPr>
          <p:cNvSpPr txBox="1">
            <a:spLocks/>
          </p:cNvSpPr>
          <p:nvPr/>
        </p:nvSpPr>
        <p:spPr>
          <a:xfrm>
            <a:off x="1366935" y="-51461"/>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7" name="Picture 2" descr="E:\NIET\Project\xLogo11.png.pagespeed.ic.pydHLuCQEZ.png">
            <a:extLst>
              <a:ext uri="{FF2B5EF4-FFF2-40B4-BE49-F238E27FC236}">
                <a16:creationId xmlns:a16="http://schemas.microsoft.com/office/drawing/2014/main" id="{2416609E-3A46-2995-BF77-7F98B50551C5}"/>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106704169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048D4B-9178-6921-E9FD-00C21D3C2F2E}"/>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18231336-A0B1-9030-4EB5-02D5A97D435D}"/>
              </a:ext>
            </a:extLst>
          </p:cNvPr>
          <p:cNvSpPr>
            <a:spLocks noGrp="1"/>
          </p:cNvSpPr>
          <p:nvPr>
            <p:ph type="ftr" sz="quarter" idx="11"/>
          </p:nvPr>
        </p:nvSpPr>
        <p:spPr/>
        <p:txBody>
          <a:bodyPr/>
          <a:lstStyle/>
          <a:p>
            <a:r>
              <a:rPr lang="it-IT"/>
              <a:t>Dr Preeti Gera            COMPUTER VISION  UNIT- IV</a:t>
            </a:r>
            <a:endParaRPr lang="en-US" dirty="0"/>
          </a:p>
        </p:txBody>
      </p:sp>
      <p:sp>
        <p:nvSpPr>
          <p:cNvPr id="4" name="Slide Number Placeholder 3">
            <a:extLst>
              <a:ext uri="{FF2B5EF4-FFF2-40B4-BE49-F238E27FC236}">
                <a16:creationId xmlns:a16="http://schemas.microsoft.com/office/drawing/2014/main" id="{22BC886A-3AEE-6160-A266-C72AC6CFE36C}"/>
              </a:ext>
            </a:extLst>
          </p:cNvPr>
          <p:cNvSpPr>
            <a:spLocks noGrp="1"/>
          </p:cNvSpPr>
          <p:nvPr>
            <p:ph type="sldNum" sz="quarter" idx="12"/>
          </p:nvPr>
        </p:nvSpPr>
        <p:spPr/>
        <p:txBody>
          <a:bodyPr/>
          <a:lstStyle/>
          <a:p>
            <a:fld id="{B6F15528-21DE-4FAA-801E-634DDDAF4B2B}" type="slidenum">
              <a:rPr lang="en-US" smtClean="0"/>
              <a:pPr/>
              <a:t>156</a:t>
            </a:fld>
            <a:endParaRPr lang="en-US"/>
          </a:p>
        </p:txBody>
      </p:sp>
      <p:sp>
        <p:nvSpPr>
          <p:cNvPr id="6" name="TextBox 5">
            <a:extLst>
              <a:ext uri="{FF2B5EF4-FFF2-40B4-BE49-F238E27FC236}">
                <a16:creationId xmlns:a16="http://schemas.microsoft.com/office/drawing/2014/main" id="{F2008091-9581-E742-685F-DFDC4C7C2C1C}"/>
              </a:ext>
            </a:extLst>
          </p:cNvPr>
          <p:cNvSpPr txBox="1"/>
          <p:nvPr/>
        </p:nvSpPr>
        <p:spPr>
          <a:xfrm>
            <a:off x="76200" y="20216"/>
            <a:ext cx="8991600" cy="1754326"/>
          </a:xfrm>
          <a:prstGeom prst="rect">
            <a:avLst/>
          </a:prstGeom>
          <a:noFill/>
        </p:spPr>
        <p:txBody>
          <a:bodyPr wrap="square">
            <a:spAutoFit/>
          </a:bodyPr>
          <a:lstStyle/>
          <a:p>
            <a:pPr algn="l"/>
            <a:r>
              <a:rPr lang="en-US" b="1" i="0" dirty="0">
                <a:solidFill>
                  <a:srgbClr val="242424"/>
                </a:solidFill>
                <a:effectLst/>
                <a:latin typeface="sohne"/>
              </a:rPr>
              <a:t>Faster R-CNN</a:t>
            </a:r>
          </a:p>
          <a:p>
            <a:pPr algn="l"/>
            <a:r>
              <a:rPr lang="en-US" b="0" i="0" dirty="0">
                <a:solidFill>
                  <a:srgbClr val="242424"/>
                </a:solidFill>
                <a:effectLst/>
                <a:latin typeface="source-serif-pro"/>
              </a:rPr>
              <a:t>Faster R-CNN is now a canonical model for deep learning-based object detection. It helped inspire many detection and segmentation models that came after it, including the two others we’re going to examine today. Unfortunately, we can’t really begin to understand Faster R-CNN without understanding its own predecessors, R-CNN and Fast R-CNN, so let’s take a quick dive into its ancestry.</a:t>
            </a:r>
          </a:p>
        </p:txBody>
      </p:sp>
      <p:sp>
        <p:nvSpPr>
          <p:cNvPr id="8" name="TextBox 7">
            <a:extLst>
              <a:ext uri="{FF2B5EF4-FFF2-40B4-BE49-F238E27FC236}">
                <a16:creationId xmlns:a16="http://schemas.microsoft.com/office/drawing/2014/main" id="{D35F704B-7A3C-2659-1582-C4D29E787191}"/>
              </a:ext>
            </a:extLst>
          </p:cNvPr>
          <p:cNvSpPr txBox="1"/>
          <p:nvPr/>
        </p:nvSpPr>
        <p:spPr>
          <a:xfrm>
            <a:off x="76200" y="2098148"/>
            <a:ext cx="8991600" cy="2308324"/>
          </a:xfrm>
          <a:prstGeom prst="rect">
            <a:avLst/>
          </a:prstGeom>
          <a:noFill/>
        </p:spPr>
        <p:txBody>
          <a:bodyPr wrap="square">
            <a:spAutoFit/>
          </a:bodyPr>
          <a:lstStyle/>
          <a:p>
            <a:pPr algn="l"/>
            <a:r>
              <a:rPr lang="en-US" b="1" i="0" dirty="0">
                <a:solidFill>
                  <a:srgbClr val="242424"/>
                </a:solidFill>
                <a:effectLst/>
                <a:latin typeface="sohne"/>
              </a:rPr>
              <a:t>R-CNN</a:t>
            </a:r>
          </a:p>
          <a:p>
            <a:pPr algn="l"/>
            <a:r>
              <a:rPr lang="en-US" b="0" i="0" dirty="0">
                <a:solidFill>
                  <a:srgbClr val="242424"/>
                </a:solidFill>
                <a:effectLst/>
                <a:latin typeface="source-serif-pro"/>
              </a:rPr>
              <a:t>R-CNN is the grand-daddy of Faster R-CNN. In other words, R-CNN </a:t>
            </a:r>
            <a:r>
              <a:rPr lang="en-US" b="0" i="1" dirty="0">
                <a:solidFill>
                  <a:srgbClr val="242424"/>
                </a:solidFill>
                <a:effectLst/>
                <a:latin typeface="source-serif-pro"/>
              </a:rPr>
              <a:t>really</a:t>
            </a:r>
            <a:r>
              <a:rPr lang="en-US" b="0" i="0" dirty="0">
                <a:solidFill>
                  <a:srgbClr val="242424"/>
                </a:solidFill>
                <a:effectLst/>
                <a:latin typeface="source-serif-pro"/>
              </a:rPr>
              <a:t> kicked things off.</a:t>
            </a:r>
          </a:p>
          <a:p>
            <a:pPr algn="l"/>
            <a:r>
              <a:rPr lang="en-US" b="0" i="0" dirty="0">
                <a:solidFill>
                  <a:srgbClr val="242424"/>
                </a:solidFill>
                <a:effectLst/>
                <a:latin typeface="source-serif-pro"/>
              </a:rPr>
              <a:t>R-CNN, or </a:t>
            </a:r>
            <a:r>
              <a:rPr lang="en-US" b="1" i="0" dirty="0">
                <a:solidFill>
                  <a:srgbClr val="242424"/>
                </a:solidFill>
                <a:effectLst/>
                <a:latin typeface="source-serif-pro"/>
              </a:rPr>
              <a:t>R</a:t>
            </a:r>
            <a:r>
              <a:rPr lang="en-US" b="0" i="0" dirty="0">
                <a:solidFill>
                  <a:srgbClr val="242424"/>
                </a:solidFill>
                <a:effectLst/>
                <a:latin typeface="source-serif-pro"/>
              </a:rPr>
              <a:t>egion-based </a:t>
            </a:r>
            <a:r>
              <a:rPr lang="en-US" b="1" i="0" dirty="0">
                <a:solidFill>
                  <a:srgbClr val="242424"/>
                </a:solidFill>
                <a:effectLst/>
                <a:latin typeface="source-serif-pro"/>
              </a:rPr>
              <a:t>C</a:t>
            </a:r>
            <a:r>
              <a:rPr lang="en-US" b="0" i="0" dirty="0">
                <a:solidFill>
                  <a:srgbClr val="242424"/>
                </a:solidFill>
                <a:effectLst/>
                <a:latin typeface="source-serif-pro"/>
              </a:rPr>
              <a:t>onvolutional </a:t>
            </a:r>
            <a:r>
              <a:rPr lang="en-US" b="1" i="0" dirty="0">
                <a:solidFill>
                  <a:srgbClr val="242424"/>
                </a:solidFill>
                <a:effectLst/>
                <a:latin typeface="source-serif-pro"/>
              </a:rPr>
              <a:t>N</a:t>
            </a:r>
            <a:r>
              <a:rPr lang="en-US" b="0" i="0" dirty="0">
                <a:solidFill>
                  <a:srgbClr val="242424"/>
                </a:solidFill>
                <a:effectLst/>
                <a:latin typeface="source-serif-pro"/>
              </a:rPr>
              <a:t>eural </a:t>
            </a:r>
            <a:r>
              <a:rPr lang="en-US" b="1" i="0" dirty="0">
                <a:solidFill>
                  <a:srgbClr val="242424"/>
                </a:solidFill>
                <a:effectLst/>
                <a:latin typeface="source-serif-pro"/>
              </a:rPr>
              <a:t>N</a:t>
            </a:r>
            <a:r>
              <a:rPr lang="en-US" b="0" i="0" dirty="0">
                <a:solidFill>
                  <a:srgbClr val="242424"/>
                </a:solidFill>
                <a:effectLst/>
                <a:latin typeface="source-serif-pro"/>
              </a:rPr>
              <a:t>etwork, consisted of 3 simple steps:</a:t>
            </a:r>
          </a:p>
          <a:p>
            <a:pPr algn="l">
              <a:buFont typeface="+mj-lt"/>
              <a:buAutoNum type="arabicPeriod"/>
            </a:pPr>
            <a:r>
              <a:rPr lang="en-US" b="0" i="0" dirty="0">
                <a:solidFill>
                  <a:srgbClr val="242424"/>
                </a:solidFill>
                <a:effectLst/>
                <a:latin typeface="source-serif-pro"/>
              </a:rPr>
              <a:t>Scan the input image for possible objects using an algorithm called Selective Search, generating ~2000 </a:t>
            </a:r>
            <a:r>
              <a:rPr lang="en-US" b="1" i="0" dirty="0">
                <a:solidFill>
                  <a:srgbClr val="242424"/>
                </a:solidFill>
                <a:effectLst/>
                <a:latin typeface="source-serif-pro"/>
              </a:rPr>
              <a:t>region proposals</a:t>
            </a:r>
            <a:endParaRPr lang="en-US" b="0" i="0" dirty="0">
              <a:solidFill>
                <a:srgbClr val="242424"/>
              </a:solidFill>
              <a:effectLst/>
              <a:latin typeface="source-serif-pro"/>
            </a:endParaRPr>
          </a:p>
          <a:p>
            <a:pPr algn="l">
              <a:buFont typeface="+mj-lt"/>
              <a:buAutoNum type="arabicPeriod"/>
            </a:pPr>
            <a:r>
              <a:rPr lang="en-US" b="0" i="0" dirty="0">
                <a:solidFill>
                  <a:srgbClr val="242424"/>
                </a:solidFill>
                <a:effectLst/>
                <a:latin typeface="source-serif-pro"/>
              </a:rPr>
              <a:t>Run a convolutional neural net (</a:t>
            </a:r>
            <a:r>
              <a:rPr lang="en-US" b="1" i="0" dirty="0">
                <a:solidFill>
                  <a:srgbClr val="242424"/>
                </a:solidFill>
                <a:effectLst/>
                <a:latin typeface="source-serif-pro"/>
              </a:rPr>
              <a:t>CNN</a:t>
            </a:r>
            <a:r>
              <a:rPr lang="en-US" b="0" i="0" dirty="0">
                <a:solidFill>
                  <a:srgbClr val="242424"/>
                </a:solidFill>
                <a:effectLst/>
                <a:latin typeface="source-serif-pro"/>
              </a:rPr>
              <a:t>) on top of each of these region proposals</a:t>
            </a:r>
          </a:p>
          <a:p>
            <a:pPr algn="l">
              <a:buFont typeface="+mj-lt"/>
              <a:buAutoNum type="arabicPeriod"/>
            </a:pPr>
            <a:r>
              <a:rPr lang="en-US" b="0" i="0" dirty="0">
                <a:solidFill>
                  <a:srgbClr val="242424"/>
                </a:solidFill>
                <a:effectLst/>
                <a:latin typeface="source-serif-pro"/>
              </a:rPr>
              <a:t>Take the output of each </a:t>
            </a:r>
            <a:r>
              <a:rPr lang="en-US" b="1" i="0" dirty="0">
                <a:solidFill>
                  <a:srgbClr val="242424"/>
                </a:solidFill>
                <a:effectLst/>
                <a:latin typeface="source-serif-pro"/>
              </a:rPr>
              <a:t>CNN</a:t>
            </a:r>
            <a:r>
              <a:rPr lang="en-US" b="0" i="0" dirty="0">
                <a:solidFill>
                  <a:srgbClr val="242424"/>
                </a:solidFill>
                <a:effectLst/>
                <a:latin typeface="source-serif-pro"/>
              </a:rPr>
              <a:t> and feed it into a) an SVM to classify the region and b) a linear regressor to tighten the bounding box of the object, if such an object exists.</a:t>
            </a:r>
          </a:p>
        </p:txBody>
      </p:sp>
      <p:sp>
        <p:nvSpPr>
          <p:cNvPr id="5" name="Title 1">
            <a:extLst>
              <a:ext uri="{FF2B5EF4-FFF2-40B4-BE49-F238E27FC236}">
                <a16:creationId xmlns:a16="http://schemas.microsoft.com/office/drawing/2014/main" id="{9190611C-F2AD-866D-E3B7-14E04DC80696}"/>
              </a:ext>
            </a:extLst>
          </p:cNvPr>
          <p:cNvSpPr txBox="1">
            <a:spLocks/>
          </p:cNvSpPr>
          <p:nvPr/>
        </p:nvSpPr>
        <p:spPr>
          <a:xfrm>
            <a:off x="1366935" y="-51461"/>
            <a:ext cx="7772400" cy="280061"/>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spTree>
    <p:extLst>
      <p:ext uri="{BB962C8B-B14F-4D97-AF65-F5344CB8AC3E}">
        <p14:creationId xmlns:p14="http://schemas.microsoft.com/office/powerpoint/2010/main" val="376418742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0764CE-ECFB-70EF-06D2-9A2CC4C44A91}"/>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2E37482A-E2BF-8817-5B85-9D667ACF74B0}"/>
              </a:ext>
            </a:extLst>
          </p:cNvPr>
          <p:cNvSpPr>
            <a:spLocks noGrp="1"/>
          </p:cNvSpPr>
          <p:nvPr>
            <p:ph type="ftr" sz="quarter" idx="11"/>
          </p:nvPr>
        </p:nvSpPr>
        <p:spPr/>
        <p:txBody>
          <a:bodyPr/>
          <a:lstStyle/>
          <a:p>
            <a:r>
              <a:rPr lang="it-IT"/>
              <a:t>Dr Preeti Gera            COMPUTER VISION  UNIT- IV</a:t>
            </a:r>
            <a:endParaRPr lang="en-US" dirty="0"/>
          </a:p>
        </p:txBody>
      </p:sp>
      <p:sp>
        <p:nvSpPr>
          <p:cNvPr id="4" name="Slide Number Placeholder 3">
            <a:extLst>
              <a:ext uri="{FF2B5EF4-FFF2-40B4-BE49-F238E27FC236}">
                <a16:creationId xmlns:a16="http://schemas.microsoft.com/office/drawing/2014/main" id="{EAADE5BA-672B-96E5-464B-07E833E5D891}"/>
              </a:ext>
            </a:extLst>
          </p:cNvPr>
          <p:cNvSpPr>
            <a:spLocks noGrp="1"/>
          </p:cNvSpPr>
          <p:nvPr>
            <p:ph type="sldNum" sz="quarter" idx="12"/>
          </p:nvPr>
        </p:nvSpPr>
        <p:spPr/>
        <p:txBody>
          <a:bodyPr/>
          <a:lstStyle/>
          <a:p>
            <a:fld id="{B6F15528-21DE-4FAA-801E-634DDDAF4B2B}" type="slidenum">
              <a:rPr lang="en-US" smtClean="0"/>
              <a:pPr/>
              <a:t>157</a:t>
            </a:fld>
            <a:endParaRPr lang="en-US"/>
          </a:p>
        </p:txBody>
      </p:sp>
      <p:pic>
        <p:nvPicPr>
          <p:cNvPr id="5" name="Picture 4">
            <a:extLst>
              <a:ext uri="{FF2B5EF4-FFF2-40B4-BE49-F238E27FC236}">
                <a16:creationId xmlns:a16="http://schemas.microsoft.com/office/drawing/2014/main" id="{A302F5FB-EB0C-C830-8C62-2D8D3707A3A6}"/>
              </a:ext>
            </a:extLst>
          </p:cNvPr>
          <p:cNvPicPr>
            <a:picLocks noChangeAspect="1"/>
          </p:cNvPicPr>
          <p:nvPr/>
        </p:nvPicPr>
        <p:blipFill>
          <a:blip r:embed="rId2"/>
          <a:stretch>
            <a:fillRect/>
          </a:stretch>
        </p:blipFill>
        <p:spPr>
          <a:xfrm>
            <a:off x="76200" y="919162"/>
            <a:ext cx="8839200" cy="5019675"/>
          </a:xfrm>
          <a:prstGeom prst="rect">
            <a:avLst/>
          </a:prstGeom>
        </p:spPr>
      </p:pic>
      <p:sp>
        <p:nvSpPr>
          <p:cNvPr id="6" name="Title 1">
            <a:extLst>
              <a:ext uri="{FF2B5EF4-FFF2-40B4-BE49-F238E27FC236}">
                <a16:creationId xmlns:a16="http://schemas.microsoft.com/office/drawing/2014/main" id="{F9AA5162-CF8F-B013-006A-883D39CD3E9A}"/>
              </a:ext>
            </a:extLst>
          </p:cNvPr>
          <p:cNvSpPr txBox="1">
            <a:spLocks/>
          </p:cNvSpPr>
          <p:nvPr/>
        </p:nvSpPr>
        <p:spPr>
          <a:xfrm>
            <a:off x="1366935" y="-51461"/>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7" name="Picture 2" descr="E:\NIET\Project\xLogo11.png.pagespeed.ic.pydHLuCQEZ.png">
            <a:extLst>
              <a:ext uri="{FF2B5EF4-FFF2-40B4-BE49-F238E27FC236}">
                <a16:creationId xmlns:a16="http://schemas.microsoft.com/office/drawing/2014/main" id="{579058F2-BF02-E22B-DBEF-FAE5D6E10039}"/>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64178848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17D69F-307C-1772-EC65-A266F07B8802}"/>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1FF567D0-D21F-83FA-F5E0-C2A21D927435}"/>
              </a:ext>
            </a:extLst>
          </p:cNvPr>
          <p:cNvSpPr>
            <a:spLocks noGrp="1"/>
          </p:cNvSpPr>
          <p:nvPr>
            <p:ph type="ftr" sz="quarter" idx="11"/>
          </p:nvPr>
        </p:nvSpPr>
        <p:spPr/>
        <p:txBody>
          <a:bodyPr/>
          <a:lstStyle/>
          <a:p>
            <a:r>
              <a:rPr lang="it-IT"/>
              <a:t>Dr Preeti Gera            COMPUTER VISION  UNIT- IV</a:t>
            </a:r>
            <a:endParaRPr lang="en-US" dirty="0"/>
          </a:p>
        </p:txBody>
      </p:sp>
      <p:sp>
        <p:nvSpPr>
          <p:cNvPr id="4" name="Slide Number Placeholder 3">
            <a:extLst>
              <a:ext uri="{FF2B5EF4-FFF2-40B4-BE49-F238E27FC236}">
                <a16:creationId xmlns:a16="http://schemas.microsoft.com/office/drawing/2014/main" id="{DAA985DF-33D2-E72F-E5AA-770906C64BA3}"/>
              </a:ext>
            </a:extLst>
          </p:cNvPr>
          <p:cNvSpPr>
            <a:spLocks noGrp="1"/>
          </p:cNvSpPr>
          <p:nvPr>
            <p:ph type="sldNum" sz="quarter" idx="12"/>
          </p:nvPr>
        </p:nvSpPr>
        <p:spPr/>
        <p:txBody>
          <a:bodyPr/>
          <a:lstStyle/>
          <a:p>
            <a:fld id="{B6F15528-21DE-4FAA-801E-634DDDAF4B2B}" type="slidenum">
              <a:rPr lang="en-US" smtClean="0"/>
              <a:pPr/>
              <a:t>158</a:t>
            </a:fld>
            <a:endParaRPr lang="en-US"/>
          </a:p>
        </p:txBody>
      </p:sp>
      <p:sp>
        <p:nvSpPr>
          <p:cNvPr id="6" name="TextBox 5">
            <a:extLst>
              <a:ext uri="{FF2B5EF4-FFF2-40B4-BE49-F238E27FC236}">
                <a16:creationId xmlns:a16="http://schemas.microsoft.com/office/drawing/2014/main" id="{AB5684EE-E7B6-9958-6DDA-BE389FF8CC87}"/>
              </a:ext>
            </a:extLst>
          </p:cNvPr>
          <p:cNvSpPr txBox="1"/>
          <p:nvPr/>
        </p:nvSpPr>
        <p:spPr>
          <a:xfrm>
            <a:off x="0" y="1720840"/>
            <a:ext cx="9067800" cy="2031325"/>
          </a:xfrm>
          <a:prstGeom prst="rect">
            <a:avLst/>
          </a:prstGeom>
          <a:noFill/>
        </p:spPr>
        <p:txBody>
          <a:bodyPr wrap="square">
            <a:spAutoFit/>
          </a:bodyPr>
          <a:lstStyle/>
          <a:p>
            <a:pPr algn="l"/>
            <a:r>
              <a:rPr lang="en-US" b="1" i="0" dirty="0">
                <a:solidFill>
                  <a:srgbClr val="242424"/>
                </a:solidFill>
                <a:effectLst/>
                <a:latin typeface="sohne"/>
              </a:rPr>
              <a:t>Fast R-CNN</a:t>
            </a:r>
          </a:p>
          <a:p>
            <a:pPr algn="l"/>
            <a:r>
              <a:rPr lang="en-US" b="0" i="0" dirty="0">
                <a:solidFill>
                  <a:srgbClr val="242424"/>
                </a:solidFill>
                <a:effectLst/>
                <a:latin typeface="source-serif-pro"/>
              </a:rPr>
              <a:t>R-CNN’s immediate descendant was Fast-R-CNN. Fast R-CNN resembled the original in many ways, but improved on its detection speed through two main augmentations:</a:t>
            </a:r>
          </a:p>
          <a:p>
            <a:pPr algn="l">
              <a:buFont typeface="+mj-lt"/>
              <a:buAutoNum type="arabicPeriod"/>
            </a:pPr>
            <a:r>
              <a:rPr lang="en-US" b="0" i="0" dirty="0">
                <a:solidFill>
                  <a:srgbClr val="242424"/>
                </a:solidFill>
                <a:effectLst/>
                <a:latin typeface="source-serif-pro"/>
              </a:rPr>
              <a:t>Performing feature extraction over the image </a:t>
            </a:r>
            <a:r>
              <a:rPr lang="en-US" b="1" i="0" dirty="0">
                <a:solidFill>
                  <a:srgbClr val="242424"/>
                </a:solidFill>
                <a:effectLst/>
                <a:latin typeface="source-serif-pro"/>
              </a:rPr>
              <a:t>before</a:t>
            </a:r>
            <a:r>
              <a:rPr lang="en-US" b="0" i="0" dirty="0">
                <a:solidFill>
                  <a:srgbClr val="242424"/>
                </a:solidFill>
                <a:effectLst/>
                <a:latin typeface="source-serif-pro"/>
              </a:rPr>
              <a:t> proposing regions, thus only running one CNN over the entire image instead of 2000 CNN’s over 2000 overlapping regions</a:t>
            </a:r>
          </a:p>
          <a:p>
            <a:pPr algn="l">
              <a:buFont typeface="+mj-lt"/>
              <a:buAutoNum type="arabicPeriod"/>
            </a:pPr>
            <a:r>
              <a:rPr lang="en-US" b="0" i="0" dirty="0">
                <a:solidFill>
                  <a:srgbClr val="242424"/>
                </a:solidFill>
                <a:effectLst/>
                <a:latin typeface="source-serif-pro"/>
              </a:rPr>
              <a:t>Replacing the SVM with a </a:t>
            </a:r>
            <a:r>
              <a:rPr lang="en-US" b="0" i="0" dirty="0" err="1">
                <a:solidFill>
                  <a:srgbClr val="242424"/>
                </a:solidFill>
                <a:effectLst/>
                <a:latin typeface="source-serif-pro"/>
              </a:rPr>
              <a:t>softmax</a:t>
            </a:r>
            <a:r>
              <a:rPr lang="en-US" b="0" i="0" dirty="0">
                <a:solidFill>
                  <a:srgbClr val="242424"/>
                </a:solidFill>
                <a:effectLst/>
                <a:latin typeface="source-serif-pro"/>
              </a:rPr>
              <a:t> layer, thus extending the neural network for predictions instead of creating a new model</a:t>
            </a:r>
          </a:p>
        </p:txBody>
      </p:sp>
      <p:sp>
        <p:nvSpPr>
          <p:cNvPr id="5" name="Title 1">
            <a:extLst>
              <a:ext uri="{FF2B5EF4-FFF2-40B4-BE49-F238E27FC236}">
                <a16:creationId xmlns:a16="http://schemas.microsoft.com/office/drawing/2014/main" id="{FACEB65B-84EF-3F88-AAD0-3047E2C7D506}"/>
              </a:ext>
            </a:extLst>
          </p:cNvPr>
          <p:cNvSpPr txBox="1">
            <a:spLocks/>
          </p:cNvSpPr>
          <p:nvPr/>
        </p:nvSpPr>
        <p:spPr>
          <a:xfrm>
            <a:off x="1366935" y="-51461"/>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7" name="Picture 2" descr="E:\NIET\Project\xLogo11.png.pagespeed.ic.pydHLuCQEZ.png">
            <a:extLst>
              <a:ext uri="{FF2B5EF4-FFF2-40B4-BE49-F238E27FC236}">
                <a16:creationId xmlns:a16="http://schemas.microsoft.com/office/drawing/2014/main" id="{25DEBEF5-E506-8779-C85F-03F6006AF333}"/>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424070517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02E093-8729-EA5F-5006-E21E708C2D5F}"/>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489328EB-6B29-9D84-6D93-8F2841429B59}"/>
              </a:ext>
            </a:extLst>
          </p:cNvPr>
          <p:cNvSpPr>
            <a:spLocks noGrp="1"/>
          </p:cNvSpPr>
          <p:nvPr>
            <p:ph type="ftr" sz="quarter" idx="11"/>
          </p:nvPr>
        </p:nvSpPr>
        <p:spPr/>
        <p:txBody>
          <a:bodyPr/>
          <a:lstStyle/>
          <a:p>
            <a:r>
              <a:rPr lang="it-IT"/>
              <a:t>Dr Preeti Gera            COMPUTER VISION  UNIT- IV</a:t>
            </a:r>
            <a:endParaRPr lang="en-US" dirty="0"/>
          </a:p>
        </p:txBody>
      </p:sp>
      <p:sp>
        <p:nvSpPr>
          <p:cNvPr id="4" name="Slide Number Placeholder 3">
            <a:extLst>
              <a:ext uri="{FF2B5EF4-FFF2-40B4-BE49-F238E27FC236}">
                <a16:creationId xmlns:a16="http://schemas.microsoft.com/office/drawing/2014/main" id="{1DC7B732-E678-63C4-70D7-D8BD96963704}"/>
              </a:ext>
            </a:extLst>
          </p:cNvPr>
          <p:cNvSpPr>
            <a:spLocks noGrp="1"/>
          </p:cNvSpPr>
          <p:nvPr>
            <p:ph type="sldNum" sz="quarter" idx="12"/>
          </p:nvPr>
        </p:nvSpPr>
        <p:spPr/>
        <p:txBody>
          <a:bodyPr/>
          <a:lstStyle/>
          <a:p>
            <a:fld id="{B6F15528-21DE-4FAA-801E-634DDDAF4B2B}" type="slidenum">
              <a:rPr lang="en-US" smtClean="0"/>
              <a:pPr/>
              <a:t>159</a:t>
            </a:fld>
            <a:endParaRPr lang="en-US"/>
          </a:p>
        </p:txBody>
      </p:sp>
      <p:pic>
        <p:nvPicPr>
          <p:cNvPr id="5" name="Picture 4">
            <a:extLst>
              <a:ext uri="{FF2B5EF4-FFF2-40B4-BE49-F238E27FC236}">
                <a16:creationId xmlns:a16="http://schemas.microsoft.com/office/drawing/2014/main" id="{BB20B0C5-4860-4FD4-21A7-35203E088063}"/>
              </a:ext>
            </a:extLst>
          </p:cNvPr>
          <p:cNvPicPr>
            <a:picLocks noChangeAspect="1"/>
          </p:cNvPicPr>
          <p:nvPr/>
        </p:nvPicPr>
        <p:blipFill>
          <a:blip r:embed="rId2"/>
          <a:stretch>
            <a:fillRect/>
          </a:stretch>
        </p:blipFill>
        <p:spPr>
          <a:xfrm>
            <a:off x="628650" y="909637"/>
            <a:ext cx="7886700" cy="5038725"/>
          </a:xfrm>
          <a:prstGeom prst="rect">
            <a:avLst/>
          </a:prstGeom>
        </p:spPr>
      </p:pic>
      <p:sp>
        <p:nvSpPr>
          <p:cNvPr id="6" name="Title 1">
            <a:extLst>
              <a:ext uri="{FF2B5EF4-FFF2-40B4-BE49-F238E27FC236}">
                <a16:creationId xmlns:a16="http://schemas.microsoft.com/office/drawing/2014/main" id="{1386EE6C-6CD0-537B-F80F-B629F89CABE9}"/>
              </a:ext>
            </a:extLst>
          </p:cNvPr>
          <p:cNvSpPr txBox="1">
            <a:spLocks/>
          </p:cNvSpPr>
          <p:nvPr/>
        </p:nvSpPr>
        <p:spPr>
          <a:xfrm>
            <a:off x="1366935" y="-51461"/>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7" name="Picture 2" descr="E:\NIET\Project\xLogo11.png.pagespeed.ic.pydHLuCQEZ.png">
            <a:extLst>
              <a:ext uri="{FF2B5EF4-FFF2-40B4-BE49-F238E27FC236}">
                <a16:creationId xmlns:a16="http://schemas.microsoft.com/office/drawing/2014/main" id="{D0E780D3-EA7F-90AD-693F-2486875AD604}"/>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361310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10"/>
          <p:cNvGraphicFramePr>
            <a:graphicFrameLocks noGrp="1"/>
          </p:cNvGraphicFramePr>
          <p:nvPr>
            <p:ph idx="1"/>
            <p:extLst>
              <p:ext uri="{D42A27DB-BD31-4B8C-83A1-F6EECF244321}">
                <p14:modId xmlns:p14="http://schemas.microsoft.com/office/powerpoint/2010/main" val="3621799115"/>
              </p:ext>
            </p:extLst>
          </p:nvPr>
        </p:nvGraphicFramePr>
        <p:xfrm>
          <a:off x="381000" y="817163"/>
          <a:ext cx="8458200" cy="54078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Date Placeholder 5">
            <a:extLst>
              <a:ext uri="{FF2B5EF4-FFF2-40B4-BE49-F238E27FC236}">
                <a16:creationId xmlns:a16="http://schemas.microsoft.com/office/drawing/2014/main" id="{B1757793-90FB-4088-839F-34D4A8F96F57}"/>
              </a:ext>
            </a:extLst>
          </p:cNvPr>
          <p:cNvSpPr>
            <a:spLocks noGrp="1"/>
          </p:cNvSpPr>
          <p:nvPr>
            <p:ph type="dt" sz="half" idx="10"/>
          </p:nvPr>
        </p:nvSpPr>
        <p:spPr/>
        <p:txBody>
          <a:bodyPr/>
          <a:lstStyle/>
          <a:p>
            <a:endParaRPr lang="en-US" dirty="0"/>
          </a:p>
        </p:txBody>
      </p:sp>
      <p:sp>
        <p:nvSpPr>
          <p:cNvPr id="10" name="Footer Placeholder 9"/>
          <p:cNvSpPr>
            <a:spLocks noGrp="1"/>
          </p:cNvSpPr>
          <p:nvPr>
            <p:ph type="ftr" sz="quarter" idx="11"/>
          </p:nvPr>
        </p:nvSpPr>
        <p:spPr>
          <a:xfrm>
            <a:off x="2514600" y="6356350"/>
            <a:ext cx="5029200" cy="365125"/>
          </a:xfrm>
        </p:spPr>
        <p:txBody>
          <a:bodyPr/>
          <a:lstStyle/>
          <a:p>
            <a:r>
              <a:rPr lang="it-IT"/>
              <a:t>Dr Preeti Gera            COMPUTER VISION  UNIT- IV</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16</a:t>
            </a:fld>
            <a:endParaRPr lang="en-US"/>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dk1"/>
                </a:solidFill>
                <a:effectLst/>
                <a:uLnTx/>
                <a:uFillTx/>
                <a:latin typeface="+mn-lt"/>
                <a:ea typeface="+mn-ea"/>
                <a:cs typeface="+mn-cs"/>
              </a:rPr>
              <a:t>CONTENT</a:t>
            </a:r>
          </a:p>
        </p:txBody>
      </p:sp>
      <p:pic>
        <p:nvPicPr>
          <p:cNvPr id="9" name="Picture 2" descr="E:\NIET\Project\xLogo11.png.pagespeed.ic.pydHLuCQEZ.png"/>
          <p:cNvPicPr>
            <a:picLocks noChangeAspect="1" noChangeArrowheads="1"/>
          </p:cNvPicPr>
          <p:nvPr/>
        </p:nvPicPr>
        <p:blipFill>
          <a:blip r:embed="rId8"/>
          <a:srcRect/>
          <a:stretch>
            <a:fillRect/>
          </a:stretch>
        </p:blipFill>
        <p:spPr bwMode="auto">
          <a:xfrm>
            <a:off x="0" y="0"/>
            <a:ext cx="1447800" cy="817163"/>
          </a:xfrm>
          <a:prstGeom prst="rect">
            <a:avLst/>
          </a:prstGeom>
          <a:noFill/>
        </p:spPr>
      </p:pic>
      <p:sp>
        <p:nvSpPr>
          <p:cNvPr id="13"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Unit Content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amond(in)">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A5B44C-B6CC-6EF4-44AD-D70DFDECEC84}"/>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172115F1-DDBE-19D8-7489-9FB26EEEFDB0}"/>
              </a:ext>
            </a:extLst>
          </p:cNvPr>
          <p:cNvSpPr>
            <a:spLocks noGrp="1"/>
          </p:cNvSpPr>
          <p:nvPr>
            <p:ph type="ftr" sz="quarter" idx="11"/>
          </p:nvPr>
        </p:nvSpPr>
        <p:spPr/>
        <p:txBody>
          <a:bodyPr/>
          <a:lstStyle/>
          <a:p>
            <a:r>
              <a:rPr lang="it-IT"/>
              <a:t>Dr Preeti Gera            COMPUTER VISION  UNIT- IV</a:t>
            </a:r>
            <a:endParaRPr lang="en-US" dirty="0"/>
          </a:p>
        </p:txBody>
      </p:sp>
      <p:sp>
        <p:nvSpPr>
          <p:cNvPr id="4" name="Slide Number Placeholder 3">
            <a:extLst>
              <a:ext uri="{FF2B5EF4-FFF2-40B4-BE49-F238E27FC236}">
                <a16:creationId xmlns:a16="http://schemas.microsoft.com/office/drawing/2014/main" id="{E4BD628D-B734-1E38-0D24-DE128FD1748F}"/>
              </a:ext>
            </a:extLst>
          </p:cNvPr>
          <p:cNvSpPr>
            <a:spLocks noGrp="1"/>
          </p:cNvSpPr>
          <p:nvPr>
            <p:ph type="sldNum" sz="quarter" idx="12"/>
          </p:nvPr>
        </p:nvSpPr>
        <p:spPr/>
        <p:txBody>
          <a:bodyPr/>
          <a:lstStyle/>
          <a:p>
            <a:fld id="{B6F15528-21DE-4FAA-801E-634DDDAF4B2B}" type="slidenum">
              <a:rPr lang="en-US" smtClean="0"/>
              <a:pPr/>
              <a:t>160</a:t>
            </a:fld>
            <a:endParaRPr lang="en-US"/>
          </a:p>
        </p:txBody>
      </p:sp>
      <p:sp>
        <p:nvSpPr>
          <p:cNvPr id="6" name="TextBox 5">
            <a:extLst>
              <a:ext uri="{FF2B5EF4-FFF2-40B4-BE49-F238E27FC236}">
                <a16:creationId xmlns:a16="http://schemas.microsoft.com/office/drawing/2014/main" id="{C12F07EA-1F92-2255-84C9-3C2070033E6E}"/>
              </a:ext>
            </a:extLst>
          </p:cNvPr>
          <p:cNvSpPr txBox="1"/>
          <p:nvPr/>
        </p:nvSpPr>
        <p:spPr>
          <a:xfrm>
            <a:off x="76200" y="1720840"/>
            <a:ext cx="9067800" cy="2031325"/>
          </a:xfrm>
          <a:prstGeom prst="rect">
            <a:avLst/>
          </a:prstGeom>
          <a:noFill/>
        </p:spPr>
        <p:txBody>
          <a:bodyPr wrap="square">
            <a:spAutoFit/>
          </a:bodyPr>
          <a:lstStyle/>
          <a:p>
            <a:r>
              <a:rPr lang="en-US" dirty="0"/>
              <a:t>As we can see from the image, we are now generating region proposals based on the last feature map of the network, not from the original image itself. As a result, we can train just one CNN for the entire image.</a:t>
            </a:r>
          </a:p>
          <a:p>
            <a:endParaRPr lang="en-US" dirty="0"/>
          </a:p>
          <a:p>
            <a:r>
              <a:rPr lang="en-US" dirty="0"/>
              <a:t>In addition, instead of training many different SVM’s to classify each object class, there is a single </a:t>
            </a:r>
            <a:r>
              <a:rPr lang="en-US" dirty="0" err="1"/>
              <a:t>softmax</a:t>
            </a:r>
            <a:r>
              <a:rPr lang="en-US" dirty="0"/>
              <a:t> layer that outputs the class probabilities directly. Now we only have one neural net to train, as opposed to one neural net and many SVM’s.</a:t>
            </a:r>
            <a:endParaRPr lang="en-IN" dirty="0"/>
          </a:p>
        </p:txBody>
      </p:sp>
      <p:sp>
        <p:nvSpPr>
          <p:cNvPr id="5" name="Title 1">
            <a:extLst>
              <a:ext uri="{FF2B5EF4-FFF2-40B4-BE49-F238E27FC236}">
                <a16:creationId xmlns:a16="http://schemas.microsoft.com/office/drawing/2014/main" id="{80826403-A9E7-5139-EF5E-B1924DE9F1DF}"/>
              </a:ext>
            </a:extLst>
          </p:cNvPr>
          <p:cNvSpPr txBox="1">
            <a:spLocks/>
          </p:cNvSpPr>
          <p:nvPr/>
        </p:nvSpPr>
        <p:spPr>
          <a:xfrm>
            <a:off x="1366935" y="-51461"/>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7" name="Picture 2" descr="E:\NIET\Project\xLogo11.png.pagespeed.ic.pydHLuCQEZ.png">
            <a:extLst>
              <a:ext uri="{FF2B5EF4-FFF2-40B4-BE49-F238E27FC236}">
                <a16:creationId xmlns:a16="http://schemas.microsoft.com/office/drawing/2014/main" id="{6210B456-74B9-D5F6-7B18-D9ED2D8EAEA4}"/>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29317261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3D8FAF-C826-3AC6-6430-6B1AD7E9BD3C}"/>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F7A63A66-5205-499C-ACA2-52ADA75E2D0B}"/>
              </a:ext>
            </a:extLst>
          </p:cNvPr>
          <p:cNvSpPr>
            <a:spLocks noGrp="1"/>
          </p:cNvSpPr>
          <p:nvPr>
            <p:ph type="ftr" sz="quarter" idx="11"/>
          </p:nvPr>
        </p:nvSpPr>
        <p:spPr/>
        <p:txBody>
          <a:bodyPr/>
          <a:lstStyle/>
          <a:p>
            <a:r>
              <a:rPr lang="it-IT"/>
              <a:t>Dr Preeti Gera            COMPUTER VISION  UNIT- IV</a:t>
            </a:r>
            <a:endParaRPr lang="en-US" dirty="0"/>
          </a:p>
        </p:txBody>
      </p:sp>
      <p:sp>
        <p:nvSpPr>
          <p:cNvPr id="4" name="Slide Number Placeholder 3">
            <a:extLst>
              <a:ext uri="{FF2B5EF4-FFF2-40B4-BE49-F238E27FC236}">
                <a16:creationId xmlns:a16="http://schemas.microsoft.com/office/drawing/2014/main" id="{711F2F8F-B186-2DDC-383C-7EC13001DFAF}"/>
              </a:ext>
            </a:extLst>
          </p:cNvPr>
          <p:cNvSpPr>
            <a:spLocks noGrp="1"/>
          </p:cNvSpPr>
          <p:nvPr>
            <p:ph type="sldNum" sz="quarter" idx="12"/>
          </p:nvPr>
        </p:nvSpPr>
        <p:spPr/>
        <p:txBody>
          <a:bodyPr/>
          <a:lstStyle/>
          <a:p>
            <a:fld id="{B6F15528-21DE-4FAA-801E-634DDDAF4B2B}" type="slidenum">
              <a:rPr lang="en-US" smtClean="0"/>
              <a:pPr/>
              <a:t>161</a:t>
            </a:fld>
            <a:endParaRPr lang="en-US"/>
          </a:p>
        </p:txBody>
      </p:sp>
      <p:sp>
        <p:nvSpPr>
          <p:cNvPr id="6" name="TextBox 5">
            <a:extLst>
              <a:ext uri="{FF2B5EF4-FFF2-40B4-BE49-F238E27FC236}">
                <a16:creationId xmlns:a16="http://schemas.microsoft.com/office/drawing/2014/main" id="{BA72AA0D-28B9-8995-535B-F2D60B9F888F}"/>
              </a:ext>
            </a:extLst>
          </p:cNvPr>
          <p:cNvSpPr txBox="1"/>
          <p:nvPr/>
        </p:nvSpPr>
        <p:spPr>
          <a:xfrm>
            <a:off x="0" y="751344"/>
            <a:ext cx="9067800" cy="3139321"/>
          </a:xfrm>
          <a:prstGeom prst="rect">
            <a:avLst/>
          </a:prstGeom>
          <a:noFill/>
        </p:spPr>
        <p:txBody>
          <a:bodyPr wrap="square">
            <a:spAutoFit/>
          </a:bodyPr>
          <a:lstStyle/>
          <a:p>
            <a:pPr algn="l"/>
            <a:r>
              <a:rPr lang="en-US" b="1" i="0" dirty="0">
                <a:solidFill>
                  <a:srgbClr val="242424"/>
                </a:solidFill>
                <a:effectLst/>
                <a:latin typeface="sohne"/>
              </a:rPr>
              <a:t>Faster R-CNN</a:t>
            </a:r>
          </a:p>
          <a:p>
            <a:pPr algn="l"/>
            <a:r>
              <a:rPr lang="en-US" b="0" i="0" dirty="0">
                <a:solidFill>
                  <a:srgbClr val="242424"/>
                </a:solidFill>
                <a:effectLst/>
                <a:latin typeface="source-serif-pro"/>
              </a:rPr>
              <a:t>At this point, we’re back to our original target: Faster R-CNN. The main insight of Faster R-CNN was to replace the slow selective search algorithm with a fast neural net. Specifically, it introduced the </a:t>
            </a:r>
            <a:r>
              <a:rPr lang="en-US" b="1" i="0" dirty="0">
                <a:solidFill>
                  <a:srgbClr val="242424"/>
                </a:solidFill>
                <a:effectLst/>
                <a:latin typeface="source-serif-pro"/>
              </a:rPr>
              <a:t>region proposal network</a:t>
            </a:r>
            <a:r>
              <a:rPr lang="en-US" b="0" i="0" dirty="0">
                <a:solidFill>
                  <a:srgbClr val="242424"/>
                </a:solidFill>
                <a:effectLst/>
                <a:latin typeface="source-serif-pro"/>
              </a:rPr>
              <a:t> (RPN).</a:t>
            </a:r>
          </a:p>
          <a:p>
            <a:pPr algn="l"/>
            <a:r>
              <a:rPr lang="en-US" b="0" i="0" dirty="0">
                <a:solidFill>
                  <a:srgbClr val="242424"/>
                </a:solidFill>
                <a:effectLst/>
                <a:latin typeface="source-serif-pro"/>
              </a:rPr>
              <a:t>Here’s how the RPN worked:</a:t>
            </a:r>
          </a:p>
          <a:p>
            <a:pPr algn="l">
              <a:buFont typeface="Arial" panose="020B0604020202020204" pitchFamily="34" charset="0"/>
              <a:buChar char="•"/>
            </a:pPr>
            <a:r>
              <a:rPr lang="en-US" b="0" i="0" dirty="0">
                <a:solidFill>
                  <a:srgbClr val="242424"/>
                </a:solidFill>
                <a:effectLst/>
                <a:latin typeface="source-serif-pro"/>
              </a:rPr>
              <a:t>At the last layer of an initial CNN, a 3x3 sliding window moves across the feature map and maps it to a lower dimension (e.g. 256-d)</a:t>
            </a:r>
          </a:p>
          <a:p>
            <a:pPr algn="l">
              <a:buFont typeface="Arial" panose="020B0604020202020204" pitchFamily="34" charset="0"/>
              <a:buChar char="•"/>
            </a:pPr>
            <a:r>
              <a:rPr lang="en-US" b="0" i="0" dirty="0">
                <a:solidFill>
                  <a:srgbClr val="242424"/>
                </a:solidFill>
                <a:effectLst/>
                <a:latin typeface="source-serif-pro"/>
              </a:rPr>
              <a:t>For each sliding-window location, it generates </a:t>
            </a:r>
            <a:r>
              <a:rPr lang="en-US" b="0" i="1" dirty="0">
                <a:solidFill>
                  <a:srgbClr val="242424"/>
                </a:solidFill>
                <a:effectLst/>
                <a:latin typeface="source-serif-pro"/>
              </a:rPr>
              <a:t>multiple</a:t>
            </a:r>
            <a:r>
              <a:rPr lang="en-US" b="0" i="0" dirty="0">
                <a:solidFill>
                  <a:srgbClr val="242424"/>
                </a:solidFill>
                <a:effectLst/>
                <a:latin typeface="source-serif-pro"/>
              </a:rPr>
              <a:t> possible regions based on </a:t>
            </a:r>
            <a:r>
              <a:rPr lang="en-US" b="0" i="1" dirty="0">
                <a:solidFill>
                  <a:srgbClr val="242424"/>
                </a:solidFill>
                <a:effectLst/>
                <a:latin typeface="source-serif-pro"/>
              </a:rPr>
              <a:t>k</a:t>
            </a:r>
            <a:r>
              <a:rPr lang="en-US" b="0" i="0" dirty="0">
                <a:solidFill>
                  <a:srgbClr val="242424"/>
                </a:solidFill>
                <a:effectLst/>
                <a:latin typeface="source-serif-pro"/>
              </a:rPr>
              <a:t> fixed-ratio </a:t>
            </a:r>
            <a:r>
              <a:rPr lang="en-US" b="1" i="0" dirty="0">
                <a:solidFill>
                  <a:srgbClr val="242424"/>
                </a:solidFill>
                <a:effectLst/>
                <a:latin typeface="source-serif-pro"/>
              </a:rPr>
              <a:t>anchor boxes </a:t>
            </a:r>
            <a:r>
              <a:rPr lang="en-US" b="0" i="0" dirty="0">
                <a:solidFill>
                  <a:srgbClr val="242424"/>
                </a:solidFill>
                <a:effectLst/>
                <a:latin typeface="source-serif-pro"/>
              </a:rPr>
              <a:t>(default bounding boxes)</a:t>
            </a:r>
          </a:p>
          <a:p>
            <a:pPr algn="l">
              <a:buFont typeface="Arial" panose="020B0604020202020204" pitchFamily="34" charset="0"/>
              <a:buChar char="•"/>
            </a:pPr>
            <a:r>
              <a:rPr lang="en-US" b="0" i="0" dirty="0">
                <a:solidFill>
                  <a:srgbClr val="242424"/>
                </a:solidFill>
                <a:effectLst/>
                <a:latin typeface="source-serif-pro"/>
              </a:rPr>
              <a:t>Each region proposal consists of a) an “</a:t>
            </a:r>
            <a:r>
              <a:rPr lang="en-US" b="0" i="0" dirty="0" err="1">
                <a:solidFill>
                  <a:srgbClr val="242424"/>
                </a:solidFill>
                <a:effectLst/>
                <a:latin typeface="source-serif-pro"/>
              </a:rPr>
              <a:t>objectness</a:t>
            </a:r>
            <a:r>
              <a:rPr lang="en-US" b="0" i="0" dirty="0">
                <a:solidFill>
                  <a:srgbClr val="242424"/>
                </a:solidFill>
                <a:effectLst/>
                <a:latin typeface="source-serif-pro"/>
              </a:rPr>
              <a:t>” score for that region and b) 4 coordinates representing the bounding box of the region</a:t>
            </a:r>
          </a:p>
        </p:txBody>
      </p:sp>
      <p:sp>
        <p:nvSpPr>
          <p:cNvPr id="5" name="Title 1">
            <a:extLst>
              <a:ext uri="{FF2B5EF4-FFF2-40B4-BE49-F238E27FC236}">
                <a16:creationId xmlns:a16="http://schemas.microsoft.com/office/drawing/2014/main" id="{3229AA54-C443-CEA0-06EE-46C215BF83DD}"/>
              </a:ext>
            </a:extLst>
          </p:cNvPr>
          <p:cNvSpPr txBox="1">
            <a:spLocks/>
          </p:cNvSpPr>
          <p:nvPr/>
        </p:nvSpPr>
        <p:spPr>
          <a:xfrm>
            <a:off x="1366935" y="-51461"/>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7" name="Picture 2" descr="E:\NIET\Project\xLogo11.png.pagespeed.ic.pydHLuCQEZ.png">
            <a:extLst>
              <a:ext uri="{FF2B5EF4-FFF2-40B4-BE49-F238E27FC236}">
                <a16:creationId xmlns:a16="http://schemas.microsoft.com/office/drawing/2014/main" id="{37FD4C82-D4A8-7ED1-7E3C-F79BCCF30086}"/>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358529174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E89F3D-285F-E407-269A-7B1C59BCF169}"/>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E359FF31-85B2-8E06-F133-6179B8266D3A}"/>
              </a:ext>
            </a:extLst>
          </p:cNvPr>
          <p:cNvSpPr>
            <a:spLocks noGrp="1"/>
          </p:cNvSpPr>
          <p:nvPr>
            <p:ph type="ftr" sz="quarter" idx="11"/>
          </p:nvPr>
        </p:nvSpPr>
        <p:spPr/>
        <p:txBody>
          <a:bodyPr/>
          <a:lstStyle/>
          <a:p>
            <a:r>
              <a:rPr lang="it-IT"/>
              <a:t>Dr Preeti Gera            COMPUTER VISION  UNIT- IV</a:t>
            </a:r>
            <a:endParaRPr lang="en-US" dirty="0"/>
          </a:p>
        </p:txBody>
      </p:sp>
      <p:sp>
        <p:nvSpPr>
          <p:cNvPr id="4" name="Slide Number Placeholder 3">
            <a:extLst>
              <a:ext uri="{FF2B5EF4-FFF2-40B4-BE49-F238E27FC236}">
                <a16:creationId xmlns:a16="http://schemas.microsoft.com/office/drawing/2014/main" id="{DF52481E-5FA5-E006-02B2-DD84F4F459E6}"/>
              </a:ext>
            </a:extLst>
          </p:cNvPr>
          <p:cNvSpPr>
            <a:spLocks noGrp="1"/>
          </p:cNvSpPr>
          <p:nvPr>
            <p:ph type="sldNum" sz="quarter" idx="12"/>
          </p:nvPr>
        </p:nvSpPr>
        <p:spPr/>
        <p:txBody>
          <a:bodyPr/>
          <a:lstStyle/>
          <a:p>
            <a:fld id="{B6F15528-21DE-4FAA-801E-634DDDAF4B2B}" type="slidenum">
              <a:rPr lang="en-US" smtClean="0"/>
              <a:pPr/>
              <a:t>162</a:t>
            </a:fld>
            <a:endParaRPr lang="en-US"/>
          </a:p>
        </p:txBody>
      </p:sp>
      <p:sp>
        <p:nvSpPr>
          <p:cNvPr id="6" name="TextBox 5">
            <a:extLst>
              <a:ext uri="{FF2B5EF4-FFF2-40B4-BE49-F238E27FC236}">
                <a16:creationId xmlns:a16="http://schemas.microsoft.com/office/drawing/2014/main" id="{4487148C-77C8-7E2B-6572-7C1CC9B33313}"/>
              </a:ext>
            </a:extLst>
          </p:cNvPr>
          <p:cNvSpPr txBox="1"/>
          <p:nvPr/>
        </p:nvSpPr>
        <p:spPr>
          <a:xfrm>
            <a:off x="152400" y="136524"/>
            <a:ext cx="8839200" cy="1200329"/>
          </a:xfrm>
          <a:prstGeom prst="rect">
            <a:avLst/>
          </a:prstGeom>
          <a:noFill/>
        </p:spPr>
        <p:txBody>
          <a:bodyPr wrap="square">
            <a:spAutoFit/>
          </a:bodyPr>
          <a:lstStyle/>
          <a:p>
            <a:r>
              <a:rPr lang="en-US" b="0" i="0" dirty="0">
                <a:solidFill>
                  <a:srgbClr val="242424"/>
                </a:solidFill>
                <a:effectLst/>
                <a:latin typeface="source-serif-pro"/>
              </a:rPr>
              <a:t>we look at each location in our last feature map and consider </a:t>
            </a:r>
            <a:r>
              <a:rPr lang="en-US" b="0" i="1" dirty="0">
                <a:solidFill>
                  <a:srgbClr val="242424"/>
                </a:solidFill>
                <a:effectLst/>
                <a:latin typeface="source-serif-pro"/>
              </a:rPr>
              <a:t>k</a:t>
            </a:r>
            <a:r>
              <a:rPr lang="en-US" b="0" i="0" dirty="0">
                <a:solidFill>
                  <a:srgbClr val="242424"/>
                </a:solidFill>
                <a:effectLst/>
                <a:latin typeface="source-serif-pro"/>
              </a:rPr>
              <a:t> different boxes centered around it: a tall box, a wide box, a large box, etc. For each of those boxes, we output whether or not we think it contains an object, and what the coordinates for that box are. This is what it looks like at one sliding window location:</a:t>
            </a:r>
            <a:endParaRPr lang="en-IN" dirty="0"/>
          </a:p>
        </p:txBody>
      </p:sp>
      <p:sp>
        <p:nvSpPr>
          <p:cNvPr id="7" name="AutoShape 2">
            <a:extLst>
              <a:ext uri="{FF2B5EF4-FFF2-40B4-BE49-F238E27FC236}">
                <a16:creationId xmlns:a16="http://schemas.microsoft.com/office/drawing/2014/main" id="{9924E0CD-27CB-3F9C-7FE5-FD21D8F4B458}"/>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Picture 8">
            <a:extLst>
              <a:ext uri="{FF2B5EF4-FFF2-40B4-BE49-F238E27FC236}">
                <a16:creationId xmlns:a16="http://schemas.microsoft.com/office/drawing/2014/main" id="{A6A8DFB0-6BDC-EE84-FF50-8CF371850B5B}"/>
              </a:ext>
            </a:extLst>
          </p:cNvPr>
          <p:cNvPicPr>
            <a:picLocks noChangeAspect="1"/>
          </p:cNvPicPr>
          <p:nvPr/>
        </p:nvPicPr>
        <p:blipFill>
          <a:blip r:embed="rId2"/>
          <a:stretch>
            <a:fillRect/>
          </a:stretch>
        </p:blipFill>
        <p:spPr>
          <a:xfrm>
            <a:off x="76200" y="1664414"/>
            <a:ext cx="8839200" cy="4657725"/>
          </a:xfrm>
          <a:prstGeom prst="rect">
            <a:avLst/>
          </a:prstGeom>
        </p:spPr>
      </p:pic>
      <p:sp>
        <p:nvSpPr>
          <p:cNvPr id="5" name="Title 1">
            <a:extLst>
              <a:ext uri="{FF2B5EF4-FFF2-40B4-BE49-F238E27FC236}">
                <a16:creationId xmlns:a16="http://schemas.microsoft.com/office/drawing/2014/main" id="{9477F7A9-5042-17E2-6228-FF871B1EBFE5}"/>
              </a:ext>
            </a:extLst>
          </p:cNvPr>
          <p:cNvSpPr txBox="1">
            <a:spLocks/>
          </p:cNvSpPr>
          <p:nvPr/>
        </p:nvSpPr>
        <p:spPr>
          <a:xfrm>
            <a:off x="1366935" y="-51461"/>
            <a:ext cx="7772400" cy="280061"/>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spTree>
    <p:extLst>
      <p:ext uri="{BB962C8B-B14F-4D97-AF65-F5344CB8AC3E}">
        <p14:creationId xmlns:p14="http://schemas.microsoft.com/office/powerpoint/2010/main" val="281325646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DB68DB-63B8-5B98-3D3A-36F5FF44E0C6}"/>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1C673280-54E1-CAA9-D8B2-B47FB18342C5}"/>
              </a:ext>
            </a:extLst>
          </p:cNvPr>
          <p:cNvSpPr>
            <a:spLocks noGrp="1"/>
          </p:cNvSpPr>
          <p:nvPr>
            <p:ph type="ftr" sz="quarter" idx="11"/>
          </p:nvPr>
        </p:nvSpPr>
        <p:spPr/>
        <p:txBody>
          <a:bodyPr/>
          <a:lstStyle/>
          <a:p>
            <a:r>
              <a:rPr lang="it-IT"/>
              <a:t>Dr Preeti Gera            COMPUTER VISION  UNIT- IV</a:t>
            </a:r>
            <a:endParaRPr lang="en-US" dirty="0"/>
          </a:p>
        </p:txBody>
      </p:sp>
      <p:sp>
        <p:nvSpPr>
          <p:cNvPr id="4" name="Slide Number Placeholder 3">
            <a:extLst>
              <a:ext uri="{FF2B5EF4-FFF2-40B4-BE49-F238E27FC236}">
                <a16:creationId xmlns:a16="http://schemas.microsoft.com/office/drawing/2014/main" id="{E59EC07A-688D-315D-0534-3C9409402034}"/>
              </a:ext>
            </a:extLst>
          </p:cNvPr>
          <p:cNvSpPr>
            <a:spLocks noGrp="1"/>
          </p:cNvSpPr>
          <p:nvPr>
            <p:ph type="sldNum" sz="quarter" idx="12"/>
          </p:nvPr>
        </p:nvSpPr>
        <p:spPr/>
        <p:txBody>
          <a:bodyPr/>
          <a:lstStyle/>
          <a:p>
            <a:fld id="{B6F15528-21DE-4FAA-801E-634DDDAF4B2B}" type="slidenum">
              <a:rPr lang="en-US" smtClean="0"/>
              <a:pPr/>
              <a:t>163</a:t>
            </a:fld>
            <a:endParaRPr lang="en-US"/>
          </a:p>
        </p:txBody>
      </p:sp>
      <p:sp>
        <p:nvSpPr>
          <p:cNvPr id="6" name="TextBox 5">
            <a:extLst>
              <a:ext uri="{FF2B5EF4-FFF2-40B4-BE49-F238E27FC236}">
                <a16:creationId xmlns:a16="http://schemas.microsoft.com/office/drawing/2014/main" id="{FFF83B9E-02D1-3501-02B9-001EF33220CF}"/>
              </a:ext>
            </a:extLst>
          </p:cNvPr>
          <p:cNvSpPr txBox="1"/>
          <p:nvPr/>
        </p:nvSpPr>
        <p:spPr>
          <a:xfrm>
            <a:off x="0" y="0"/>
            <a:ext cx="9144000" cy="2308324"/>
          </a:xfrm>
          <a:prstGeom prst="rect">
            <a:avLst/>
          </a:prstGeom>
          <a:noFill/>
        </p:spPr>
        <p:txBody>
          <a:bodyPr wrap="square">
            <a:spAutoFit/>
          </a:bodyPr>
          <a:lstStyle/>
          <a:p>
            <a:pPr algn="l"/>
            <a:r>
              <a:rPr lang="en-US" b="0" i="0" dirty="0">
                <a:solidFill>
                  <a:srgbClr val="242424"/>
                </a:solidFill>
                <a:effectLst/>
                <a:latin typeface="source-serif-pro"/>
              </a:rPr>
              <a:t>The 2</a:t>
            </a:r>
            <a:r>
              <a:rPr lang="en-US" b="0" i="1" dirty="0">
                <a:solidFill>
                  <a:srgbClr val="242424"/>
                </a:solidFill>
                <a:effectLst/>
                <a:latin typeface="source-serif-pro"/>
              </a:rPr>
              <a:t>k</a:t>
            </a:r>
            <a:r>
              <a:rPr lang="en-US" b="0" i="0" dirty="0">
                <a:solidFill>
                  <a:srgbClr val="242424"/>
                </a:solidFill>
                <a:effectLst/>
                <a:latin typeface="source-serif-pro"/>
              </a:rPr>
              <a:t> scores represent the </a:t>
            </a:r>
            <a:r>
              <a:rPr lang="en-US" b="0" i="0" dirty="0" err="1">
                <a:solidFill>
                  <a:srgbClr val="242424"/>
                </a:solidFill>
                <a:effectLst/>
                <a:latin typeface="source-serif-pro"/>
              </a:rPr>
              <a:t>softmax</a:t>
            </a:r>
            <a:r>
              <a:rPr lang="en-US" b="0" i="0" dirty="0">
                <a:solidFill>
                  <a:srgbClr val="242424"/>
                </a:solidFill>
                <a:effectLst/>
                <a:latin typeface="source-serif-pro"/>
              </a:rPr>
              <a:t> probability of each of the </a:t>
            </a:r>
            <a:r>
              <a:rPr lang="en-US" b="0" i="1" dirty="0">
                <a:solidFill>
                  <a:srgbClr val="242424"/>
                </a:solidFill>
                <a:effectLst/>
                <a:latin typeface="source-serif-pro"/>
              </a:rPr>
              <a:t>k</a:t>
            </a:r>
            <a:r>
              <a:rPr lang="en-US" b="0" i="0" dirty="0">
                <a:solidFill>
                  <a:srgbClr val="242424"/>
                </a:solidFill>
                <a:effectLst/>
                <a:latin typeface="source-serif-pro"/>
              </a:rPr>
              <a:t> bounding boxes being on “object.” Notice that although the RPN outputs bounding box coordinates, it does not try to classify any potential objects: its sole job is still proposing object regions. If an anchor box has an “</a:t>
            </a:r>
            <a:r>
              <a:rPr lang="en-US" b="0" i="0" dirty="0" err="1">
                <a:solidFill>
                  <a:srgbClr val="242424"/>
                </a:solidFill>
                <a:effectLst/>
                <a:latin typeface="source-serif-pro"/>
              </a:rPr>
              <a:t>objectness</a:t>
            </a:r>
            <a:r>
              <a:rPr lang="en-US" b="0" i="0" dirty="0">
                <a:solidFill>
                  <a:srgbClr val="242424"/>
                </a:solidFill>
                <a:effectLst/>
                <a:latin typeface="source-serif-pro"/>
              </a:rPr>
              <a:t>” score above a certain threshold, that box’s coordinates get passed forward as a region proposal.</a:t>
            </a:r>
          </a:p>
          <a:p>
            <a:pPr algn="l"/>
            <a:r>
              <a:rPr lang="en-US" b="0" i="0" dirty="0">
                <a:solidFill>
                  <a:srgbClr val="242424"/>
                </a:solidFill>
                <a:effectLst/>
                <a:latin typeface="source-serif-pro"/>
              </a:rPr>
              <a:t>Once we have our region proposals, we feed them straight into what is essentially a Fast R-CNN. We add a pooling layer, some fully-connected layers, and finally a </a:t>
            </a:r>
            <a:r>
              <a:rPr lang="en-US" b="0" i="0" dirty="0" err="1">
                <a:solidFill>
                  <a:srgbClr val="242424"/>
                </a:solidFill>
                <a:effectLst/>
                <a:latin typeface="source-serif-pro"/>
              </a:rPr>
              <a:t>softmax</a:t>
            </a:r>
            <a:r>
              <a:rPr lang="en-US" b="0" i="0" dirty="0">
                <a:solidFill>
                  <a:srgbClr val="242424"/>
                </a:solidFill>
                <a:effectLst/>
                <a:latin typeface="source-serif-pro"/>
              </a:rPr>
              <a:t> classification layer and bounding box regressor. In a sense, </a:t>
            </a:r>
            <a:r>
              <a:rPr lang="en-US" b="1" i="0" dirty="0">
                <a:solidFill>
                  <a:srgbClr val="242424"/>
                </a:solidFill>
                <a:effectLst/>
                <a:latin typeface="source-serif-pro"/>
              </a:rPr>
              <a:t>Faster R-CNN = RPN + Fast R-CNN.</a:t>
            </a:r>
            <a:endParaRPr lang="en-US" b="0" i="0" dirty="0">
              <a:solidFill>
                <a:srgbClr val="242424"/>
              </a:solidFill>
              <a:effectLst/>
              <a:latin typeface="source-serif-pro"/>
            </a:endParaRPr>
          </a:p>
        </p:txBody>
      </p:sp>
      <p:pic>
        <p:nvPicPr>
          <p:cNvPr id="8" name="Picture 7">
            <a:extLst>
              <a:ext uri="{FF2B5EF4-FFF2-40B4-BE49-F238E27FC236}">
                <a16:creationId xmlns:a16="http://schemas.microsoft.com/office/drawing/2014/main" id="{0754DCBA-E394-E85B-6254-2D0D8D8CEE60}"/>
              </a:ext>
            </a:extLst>
          </p:cNvPr>
          <p:cNvPicPr>
            <a:picLocks noChangeAspect="1"/>
          </p:cNvPicPr>
          <p:nvPr/>
        </p:nvPicPr>
        <p:blipFill>
          <a:blip r:embed="rId2"/>
          <a:stretch>
            <a:fillRect/>
          </a:stretch>
        </p:blipFill>
        <p:spPr>
          <a:xfrm>
            <a:off x="0" y="2308324"/>
            <a:ext cx="8991600" cy="6477000"/>
          </a:xfrm>
          <a:prstGeom prst="rect">
            <a:avLst/>
          </a:prstGeom>
        </p:spPr>
      </p:pic>
    </p:spTree>
    <p:extLst>
      <p:ext uri="{BB962C8B-B14F-4D97-AF65-F5344CB8AC3E}">
        <p14:creationId xmlns:p14="http://schemas.microsoft.com/office/powerpoint/2010/main" val="114098288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DE8727-638B-7E4C-7E33-7328A21A252D}"/>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D5D27176-DED4-5AF3-F354-049C44BF3A89}"/>
              </a:ext>
            </a:extLst>
          </p:cNvPr>
          <p:cNvSpPr>
            <a:spLocks noGrp="1"/>
          </p:cNvSpPr>
          <p:nvPr>
            <p:ph type="ftr" sz="quarter" idx="11"/>
          </p:nvPr>
        </p:nvSpPr>
        <p:spPr/>
        <p:txBody>
          <a:bodyPr/>
          <a:lstStyle/>
          <a:p>
            <a:r>
              <a:rPr lang="it-IT"/>
              <a:t>Dr Preeti Gera            COMPUTER VISION  UNIT- IV</a:t>
            </a:r>
            <a:endParaRPr lang="en-US" dirty="0"/>
          </a:p>
        </p:txBody>
      </p:sp>
      <p:sp>
        <p:nvSpPr>
          <p:cNvPr id="4" name="Slide Number Placeholder 3">
            <a:extLst>
              <a:ext uri="{FF2B5EF4-FFF2-40B4-BE49-F238E27FC236}">
                <a16:creationId xmlns:a16="http://schemas.microsoft.com/office/drawing/2014/main" id="{D833F2A7-4858-08E3-4C44-73311F9BB79D}"/>
              </a:ext>
            </a:extLst>
          </p:cNvPr>
          <p:cNvSpPr>
            <a:spLocks noGrp="1"/>
          </p:cNvSpPr>
          <p:nvPr>
            <p:ph type="sldNum" sz="quarter" idx="12"/>
          </p:nvPr>
        </p:nvSpPr>
        <p:spPr/>
        <p:txBody>
          <a:bodyPr/>
          <a:lstStyle/>
          <a:p>
            <a:fld id="{B6F15528-21DE-4FAA-801E-634DDDAF4B2B}" type="slidenum">
              <a:rPr lang="en-US" smtClean="0"/>
              <a:pPr/>
              <a:t>164</a:t>
            </a:fld>
            <a:endParaRPr lang="en-US"/>
          </a:p>
        </p:txBody>
      </p:sp>
      <p:sp>
        <p:nvSpPr>
          <p:cNvPr id="6" name="TextBox 5">
            <a:extLst>
              <a:ext uri="{FF2B5EF4-FFF2-40B4-BE49-F238E27FC236}">
                <a16:creationId xmlns:a16="http://schemas.microsoft.com/office/drawing/2014/main" id="{1136CBA2-3370-152D-A0F1-0ACDC5341D4C}"/>
              </a:ext>
            </a:extLst>
          </p:cNvPr>
          <p:cNvSpPr txBox="1"/>
          <p:nvPr/>
        </p:nvSpPr>
        <p:spPr>
          <a:xfrm>
            <a:off x="0" y="-495151"/>
            <a:ext cx="9144000" cy="5355312"/>
          </a:xfrm>
          <a:prstGeom prst="rect">
            <a:avLst/>
          </a:prstGeom>
          <a:noFill/>
        </p:spPr>
        <p:txBody>
          <a:bodyPr wrap="square">
            <a:spAutoFit/>
          </a:bodyPr>
          <a:lstStyle/>
          <a:p>
            <a:r>
              <a:rPr lang="en-US" dirty="0"/>
              <a:t>Now, R-FCN works as follows:</a:t>
            </a:r>
          </a:p>
          <a:p>
            <a:endParaRPr lang="en-US" dirty="0"/>
          </a:p>
          <a:p>
            <a:endParaRPr lang="en-US" dirty="0"/>
          </a:p>
          <a:p>
            <a:endParaRPr lang="en-US" dirty="0"/>
          </a:p>
          <a:p>
            <a:endParaRPr lang="en-US" dirty="0"/>
          </a:p>
          <a:p>
            <a:r>
              <a:rPr lang="en-US" dirty="0"/>
              <a:t>Run a CNN (in this case, </a:t>
            </a:r>
            <a:r>
              <a:rPr lang="en-US" dirty="0" err="1"/>
              <a:t>ResNet</a:t>
            </a:r>
            <a:r>
              <a:rPr lang="en-US" dirty="0"/>
              <a:t>) over the input image</a:t>
            </a:r>
          </a:p>
          <a:p>
            <a:r>
              <a:rPr lang="en-US" dirty="0"/>
              <a:t>Add a fully convolutional layer to generate a score bank of the aforementioned “position-sensitive score maps.” There should be k²(C+1) score maps, with k² representing the number of relative positions to divide an object (e.g. 3² for a 3 by 3 grid) and C+1 representing the number of classes plus the background.</a:t>
            </a:r>
          </a:p>
          <a:p>
            <a:r>
              <a:rPr lang="en-US" dirty="0"/>
              <a:t>Run a fully convolutional region proposal network (RPN) to generate regions of interest (</a:t>
            </a:r>
            <a:r>
              <a:rPr lang="en-US" dirty="0" err="1"/>
              <a:t>RoI’s</a:t>
            </a:r>
            <a:r>
              <a:rPr lang="en-US" dirty="0"/>
              <a:t>)</a:t>
            </a:r>
          </a:p>
          <a:p>
            <a:r>
              <a:rPr lang="en-US" dirty="0"/>
              <a:t>For each </a:t>
            </a:r>
            <a:r>
              <a:rPr lang="en-US" dirty="0" err="1"/>
              <a:t>RoI</a:t>
            </a:r>
            <a:r>
              <a:rPr lang="en-US" dirty="0"/>
              <a:t>, divide it into the same k² “bins” or subregions as the score maps</a:t>
            </a:r>
          </a:p>
          <a:p>
            <a:r>
              <a:rPr lang="en-US" dirty="0"/>
              <a:t>For each bin, check the score bank to see if that bin matches the corresponding position of some object. For example, if I’m on the “upper-left” bin, I will grab the score maps that correspond to the “upper-left” corner of an object and average those values in the </a:t>
            </a:r>
            <a:r>
              <a:rPr lang="en-US" dirty="0" err="1"/>
              <a:t>RoI</a:t>
            </a:r>
            <a:r>
              <a:rPr lang="en-US" dirty="0"/>
              <a:t> region. This process is repeated for each class.</a:t>
            </a:r>
          </a:p>
          <a:p>
            <a:r>
              <a:rPr lang="en-US" dirty="0"/>
              <a:t>Once each of the k² bins has an “object match” value for each class, average the bins to get a single score per class.</a:t>
            </a:r>
          </a:p>
          <a:p>
            <a:r>
              <a:rPr lang="en-US" dirty="0"/>
              <a:t>Classify the </a:t>
            </a:r>
            <a:r>
              <a:rPr lang="en-US" dirty="0" err="1"/>
              <a:t>RoI</a:t>
            </a:r>
            <a:r>
              <a:rPr lang="en-US" dirty="0"/>
              <a:t> with a </a:t>
            </a:r>
            <a:r>
              <a:rPr lang="en-US" dirty="0" err="1"/>
              <a:t>softmax</a:t>
            </a:r>
            <a:r>
              <a:rPr lang="en-US" dirty="0"/>
              <a:t> over the remaining C+1 dimensional vector</a:t>
            </a:r>
            <a:endParaRPr lang="en-IN" dirty="0"/>
          </a:p>
        </p:txBody>
      </p:sp>
      <p:sp>
        <p:nvSpPr>
          <p:cNvPr id="5" name="Title 1">
            <a:extLst>
              <a:ext uri="{FF2B5EF4-FFF2-40B4-BE49-F238E27FC236}">
                <a16:creationId xmlns:a16="http://schemas.microsoft.com/office/drawing/2014/main" id="{D2CA90E4-2CE6-D319-6474-C8BD613FC532}"/>
              </a:ext>
            </a:extLst>
          </p:cNvPr>
          <p:cNvSpPr txBox="1">
            <a:spLocks/>
          </p:cNvSpPr>
          <p:nvPr/>
        </p:nvSpPr>
        <p:spPr>
          <a:xfrm>
            <a:off x="1366935" y="-51461"/>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7" name="Picture 2" descr="E:\NIET\Project\xLogo11.png.pagespeed.ic.pydHLuCQEZ.png">
            <a:extLst>
              <a:ext uri="{FF2B5EF4-FFF2-40B4-BE49-F238E27FC236}">
                <a16:creationId xmlns:a16="http://schemas.microsoft.com/office/drawing/2014/main" id="{FE167028-5200-450A-91A9-F723B741C321}"/>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414308560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it-IT"/>
              <a:t>Dr Preeti Gera            COMPUTER VISION  UNIT- IV</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165</a:t>
            </a:fld>
            <a:endParaRPr lang="en-US"/>
          </a:p>
        </p:txBody>
      </p:sp>
      <p:sp>
        <p:nvSpPr>
          <p:cNvPr id="6"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200" b="1" dirty="0">
                <a:latin typeface="Times New Roman" panose="02020603050405020304" pitchFamily="18" charset="0"/>
                <a:cs typeface="Times New Roman" panose="02020603050405020304" pitchFamily="18" charset="0"/>
              </a:rPr>
              <a:t>Most popular example Categorization of IMAGES</a:t>
            </a:r>
            <a:endParaRPr lang="en-IN" sz="2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grpSp>
        <p:nvGrpSpPr>
          <p:cNvPr id="9" name="Group 8"/>
          <p:cNvGrpSpPr/>
          <p:nvPr/>
        </p:nvGrpSpPr>
        <p:grpSpPr>
          <a:xfrm>
            <a:off x="152400" y="2311428"/>
            <a:ext cx="8839200" cy="2567565"/>
            <a:chOff x="0" y="371392"/>
            <a:chExt cx="8839200" cy="2567565"/>
          </a:xfrm>
          <a:scene3d>
            <a:camera prst="orthographicFront"/>
            <a:lightRig rig="flat" dir="t"/>
          </a:scene3d>
        </p:grpSpPr>
        <p:sp>
          <p:nvSpPr>
            <p:cNvPr id="10" name="Rounded Rectangle 9"/>
            <p:cNvSpPr/>
            <p:nvPr/>
          </p:nvSpPr>
          <p:spPr>
            <a:xfrm>
              <a:off x="0" y="371392"/>
              <a:ext cx="8839200" cy="2567565"/>
            </a:xfrm>
            <a:prstGeom prst="roundRect">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a:lstStyle/>
            <a:p>
              <a:endParaRPr lang="en-IN"/>
            </a:p>
          </p:txBody>
        </p:sp>
        <p:sp>
          <p:nvSpPr>
            <p:cNvPr id="11" name="Rounded Rectangle 6"/>
            <p:cNvSpPr txBox="1"/>
            <p:nvPr/>
          </p:nvSpPr>
          <p:spPr>
            <a:xfrm>
              <a:off x="125338" y="496730"/>
              <a:ext cx="8588524" cy="2316889"/>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GB" sz="2100" kern="1200" dirty="0"/>
                <a:t>Computer Vision Tasks classification, Instance segmentation. Convolutional Neural Networks, Evolution of CNN Architectures for Image, Recent CNN </a:t>
              </a:r>
              <a:endParaRPr lang="en-IN" sz="2100" kern="1200" dirty="0"/>
            </a:p>
          </p:txBody>
        </p:sp>
      </p:grpSp>
    </p:spTree>
    <p:extLst>
      <p:ext uri="{BB962C8B-B14F-4D97-AF65-F5344CB8AC3E}">
        <p14:creationId xmlns:p14="http://schemas.microsoft.com/office/powerpoint/2010/main" val="413116955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752600"/>
            <a:ext cx="8229600" cy="3916363"/>
          </a:xfrm>
        </p:spPr>
        <p:txBody>
          <a:bodyPr>
            <a:normAutofit/>
          </a:bodyPr>
          <a:lstStyle/>
          <a:p>
            <a:pPr>
              <a:buNone/>
            </a:pPr>
            <a:endParaRPr lang="en-US" sz="1800" dirty="0"/>
          </a:p>
          <a:p>
            <a:r>
              <a:rPr lang="en-US" sz="1800" b="1" u="sng" dirty="0" err="1">
                <a:solidFill>
                  <a:srgbClr val="002060"/>
                </a:solidFill>
              </a:rPr>
              <a:t>Youtube</a:t>
            </a:r>
            <a:r>
              <a:rPr lang="en-US" sz="1800" b="1" u="sng" dirty="0">
                <a:solidFill>
                  <a:srgbClr val="002060"/>
                </a:solidFill>
              </a:rPr>
              <a:t>/other  Video Links</a:t>
            </a:r>
          </a:p>
          <a:p>
            <a:pPr>
              <a:buNone/>
            </a:pPr>
            <a:endParaRPr lang="en-US" sz="1800" dirty="0">
              <a:solidFill>
                <a:srgbClr val="002060"/>
              </a:solidFill>
            </a:endParaRPr>
          </a:p>
          <a:p>
            <a:pPr>
              <a:buFont typeface="Wingdings" pitchFamily="2" charset="2"/>
              <a:buChar char="Ø"/>
            </a:pPr>
            <a:r>
              <a:rPr lang="en-US" sz="1800" dirty="0">
                <a:solidFill>
                  <a:srgbClr val="002060"/>
                </a:solidFill>
                <a:hlinkClick r:id="rId2"/>
              </a:rPr>
              <a:t>https://nptel.ac.in/courses/106106093/</a:t>
            </a:r>
            <a:endParaRPr lang="en-US" sz="1800" dirty="0">
              <a:solidFill>
                <a:srgbClr val="002060"/>
              </a:solidFill>
            </a:endParaRPr>
          </a:p>
          <a:p>
            <a:pPr>
              <a:buNone/>
            </a:pPr>
            <a:endParaRPr lang="en-US" sz="1800" dirty="0">
              <a:solidFill>
                <a:srgbClr val="002060"/>
              </a:solidFill>
            </a:endParaRPr>
          </a:p>
          <a:p>
            <a:pPr>
              <a:buFont typeface="Wingdings" pitchFamily="2" charset="2"/>
              <a:buChar char="Ø"/>
            </a:pPr>
            <a:r>
              <a:rPr lang="en-US" sz="1800" dirty="0">
                <a:solidFill>
                  <a:srgbClr val="002060"/>
                </a:solidFill>
                <a:hlinkClick r:id="rId3"/>
              </a:rPr>
              <a:t>https://www.youtube.com/watch?v=m-aKj5ovDfg</a:t>
            </a:r>
            <a:endParaRPr lang="en-US" sz="1800" dirty="0">
              <a:solidFill>
                <a:srgbClr val="002060"/>
              </a:solidFill>
            </a:endParaRPr>
          </a:p>
          <a:p>
            <a:pPr>
              <a:buNone/>
            </a:pPr>
            <a:endParaRPr lang="en-US" sz="1800" dirty="0">
              <a:solidFill>
                <a:srgbClr val="002060"/>
              </a:solidFill>
            </a:endParaRPr>
          </a:p>
          <a:p>
            <a:pPr>
              <a:buFont typeface="Wingdings" pitchFamily="2" charset="2"/>
              <a:buChar char="Ø"/>
            </a:pPr>
            <a:r>
              <a:rPr lang="en-US" sz="1800" dirty="0">
                <a:solidFill>
                  <a:srgbClr val="002060"/>
                </a:solidFill>
                <a:hlinkClick r:id="rId4"/>
              </a:rPr>
              <a:t>https://www.youtube.com/watch?v=G4NYQox4n2g</a:t>
            </a:r>
            <a:endParaRPr lang="en-US" sz="1800" dirty="0">
              <a:solidFill>
                <a:srgbClr val="002060"/>
              </a:solidFill>
            </a:endParaRP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166</a:t>
            </a:fld>
            <a:endParaRPr lang="en-US"/>
          </a:p>
        </p:txBody>
      </p:sp>
      <p:sp>
        <p:nvSpPr>
          <p:cNvPr id="7" name="Title 1"/>
          <p:cNvSpPr txBox="1">
            <a:spLocks/>
          </p:cNvSpPr>
          <p:nvPr/>
        </p:nvSpPr>
        <p:spPr>
          <a:xfrm>
            <a:off x="1371600" y="0"/>
            <a:ext cx="7772400" cy="1066800"/>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Faculty Video</a:t>
            </a:r>
            <a:r>
              <a:rPr kumimoji="0" lang="en-US" sz="2400" b="1" i="0" u="none" strike="noStrike" kern="1200" cap="none" spc="0" normalizeH="0" noProof="0" dirty="0">
                <a:ln>
                  <a:noFill/>
                </a:ln>
                <a:solidFill>
                  <a:schemeClr val="dk1"/>
                </a:solidFill>
                <a:effectLst/>
                <a:uLnTx/>
                <a:uFillTx/>
                <a:latin typeface="+mn-lt"/>
                <a:ea typeface="+mn-ea"/>
                <a:cs typeface="+mn-cs"/>
              </a:rPr>
              <a:t> Links, </a:t>
            </a:r>
            <a:r>
              <a:rPr kumimoji="0" lang="en-US" sz="2400" b="1" i="0" u="none" strike="noStrike" kern="1200" cap="none" spc="0" normalizeH="0" noProof="0" dirty="0" err="1">
                <a:ln>
                  <a:noFill/>
                </a:ln>
                <a:solidFill>
                  <a:schemeClr val="dk1"/>
                </a:solidFill>
                <a:effectLst/>
                <a:uLnTx/>
                <a:uFillTx/>
                <a:latin typeface="+mn-lt"/>
                <a:ea typeface="+mn-ea"/>
                <a:cs typeface="+mn-cs"/>
              </a:rPr>
              <a:t>Youtube</a:t>
            </a:r>
            <a:r>
              <a:rPr kumimoji="0" lang="en-US" sz="2400" b="1" i="0" u="none" strike="noStrike" kern="1200" cap="none" spc="0" normalizeH="0" noProof="0" dirty="0">
                <a:ln>
                  <a:noFill/>
                </a:ln>
                <a:solidFill>
                  <a:schemeClr val="dk1"/>
                </a:solidFill>
                <a:effectLst/>
                <a:uLnTx/>
                <a:uFillTx/>
                <a:latin typeface="+mn-lt"/>
                <a:ea typeface="+mn-ea"/>
                <a:cs typeface="+mn-cs"/>
              </a:rPr>
              <a:t> &amp; NPTEL Video Links and Online Courses Details  </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3">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 calcmode="lin" valueType="num">
                                      <p:cBhvr additive="base">
                                        <p:cTn id="1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3">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 calcmode="lin" valueType="num">
                                      <p:cBhvr additive="base">
                                        <p:cTn id="19"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838200"/>
            <a:ext cx="8229600" cy="5334000"/>
          </a:xfrm>
        </p:spPr>
        <p:txBody>
          <a:bodyPr>
            <a:noAutofit/>
          </a:bodyPr>
          <a:lstStyle/>
          <a:p>
            <a:pPr marL="457200" indent="-457200">
              <a:lnSpc>
                <a:spcPct val="150000"/>
              </a:lnSpc>
              <a:buFont typeface="+mj-lt"/>
              <a:buAutoNum type="arabicPeriod"/>
            </a:pPr>
            <a:r>
              <a:rPr lang="en-US" dirty="0"/>
              <a:t>What is computer vision?</a:t>
            </a:r>
          </a:p>
          <a:p>
            <a:pPr marL="457200" indent="-457200">
              <a:lnSpc>
                <a:spcPct val="150000"/>
              </a:lnSpc>
              <a:buFont typeface="+mj-lt"/>
              <a:buAutoNum type="arabicPeriod"/>
            </a:pPr>
            <a:r>
              <a:rPr lang="en-US" dirty="0"/>
              <a:t>Name three common applications of computer vision.</a:t>
            </a:r>
          </a:p>
          <a:p>
            <a:pPr marL="457200" indent="-457200">
              <a:lnSpc>
                <a:spcPct val="150000"/>
              </a:lnSpc>
              <a:buFont typeface="+mj-lt"/>
              <a:buAutoNum type="arabicPeriod"/>
            </a:pPr>
            <a:r>
              <a:rPr lang="en-US" dirty="0"/>
              <a:t>What is the purpose of image segmentation in computer vision?</a:t>
            </a:r>
          </a:p>
          <a:p>
            <a:pPr marL="457200" indent="-457200">
              <a:lnSpc>
                <a:spcPct val="150000"/>
              </a:lnSpc>
              <a:buFont typeface="+mj-lt"/>
              <a:buAutoNum type="arabicPeriod"/>
            </a:pPr>
            <a:r>
              <a:rPr lang="en-US" dirty="0"/>
              <a:t>What is the difference between object detection and object recognition?</a:t>
            </a:r>
          </a:p>
          <a:p>
            <a:pPr marL="457200" indent="-457200">
              <a:lnSpc>
                <a:spcPct val="150000"/>
              </a:lnSpc>
              <a:buFont typeface="+mj-lt"/>
              <a:buAutoNum type="arabicPeriod"/>
            </a:pPr>
            <a:r>
              <a:rPr lang="en-US" dirty="0"/>
              <a:t>Explain the concept of convolution in convolutional neural networks (CNNs).</a:t>
            </a:r>
          </a:p>
          <a:p>
            <a:pPr>
              <a:lnSpc>
                <a:spcPct val="150000"/>
              </a:lnSpc>
            </a:pPr>
            <a:endParaRPr lang="en-US" sz="1800"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167</a:t>
            </a:fld>
            <a:endParaRPr lang="en-US"/>
          </a:p>
        </p:txBody>
      </p:sp>
      <p:sp>
        <p:nvSpPr>
          <p:cNvPr id="7"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u="sng" dirty="0">
                <a:effectLst>
                  <a:outerShdw blurRad="38100" dist="38100" dir="2700000" algn="tl">
                    <a:srgbClr val="000000">
                      <a:alpha val="43137"/>
                    </a:srgbClr>
                  </a:outerShdw>
                </a:effectLst>
              </a:rPr>
              <a:t>DAILY QUIZ</a:t>
            </a:r>
            <a:endParaRPr kumimoji="0" lang="en-US" sz="2400" b="1" i="0" u="sng"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90600"/>
            <a:ext cx="8229600" cy="5029200"/>
          </a:xfrm>
        </p:spPr>
        <p:txBody>
          <a:bodyPr>
            <a:normAutofit/>
          </a:bodyPr>
          <a:lstStyle/>
          <a:p>
            <a:pPr marL="457200" indent="-457200">
              <a:lnSpc>
                <a:spcPct val="150000"/>
              </a:lnSpc>
              <a:buFont typeface="+mj-lt"/>
              <a:buAutoNum type="arabicPeriod"/>
            </a:pPr>
            <a:r>
              <a:rPr lang="en-US" sz="1800" dirty="0"/>
              <a:t>What is optical character recognition (OCR) used for in computer vision?</a:t>
            </a:r>
          </a:p>
          <a:p>
            <a:pPr marL="457200" indent="-457200">
              <a:lnSpc>
                <a:spcPct val="150000"/>
              </a:lnSpc>
              <a:buFont typeface="+mj-lt"/>
              <a:buAutoNum type="arabicPeriod"/>
            </a:pPr>
            <a:r>
              <a:rPr lang="en-US" sz="1800" dirty="0"/>
              <a:t>What is the purpose of non-maximum suppression in object detection algorithms?</a:t>
            </a:r>
          </a:p>
          <a:p>
            <a:pPr marL="457200" indent="-457200">
              <a:lnSpc>
                <a:spcPct val="150000"/>
              </a:lnSpc>
              <a:buFont typeface="+mj-lt"/>
              <a:buAutoNum type="arabicPeriod"/>
            </a:pPr>
            <a:r>
              <a:rPr lang="en-US" sz="1800" dirty="0"/>
              <a:t>What are some common challenges faced in computer vision tasks?</a:t>
            </a:r>
          </a:p>
          <a:p>
            <a:pPr marL="457200" indent="-457200">
              <a:lnSpc>
                <a:spcPct val="150000"/>
              </a:lnSpc>
              <a:buFont typeface="+mj-lt"/>
              <a:buAutoNum type="arabicPeriod"/>
            </a:pPr>
            <a:r>
              <a:rPr lang="en-US" sz="1800" dirty="0"/>
              <a:t>What is the difference between supervised and unsupervised learning in computer vision?</a:t>
            </a:r>
          </a:p>
          <a:p>
            <a:pPr marL="457200" indent="-457200">
              <a:lnSpc>
                <a:spcPct val="150000"/>
              </a:lnSpc>
              <a:buFont typeface="+mj-lt"/>
              <a:buAutoNum type="arabicPeriod"/>
            </a:pPr>
            <a:r>
              <a:rPr lang="en-US" sz="1800" dirty="0"/>
              <a:t>Name three popular deep learning architectures used in computer vision.</a:t>
            </a:r>
          </a:p>
          <a:p>
            <a:pPr marL="0" indent="0">
              <a:buNone/>
            </a:pPr>
            <a:endParaRPr lang="en-US" sz="1800"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168</a:t>
            </a:fld>
            <a:endParaRPr lang="en-US"/>
          </a:p>
        </p:txBody>
      </p:sp>
      <p:sp>
        <p:nvSpPr>
          <p:cNvPr id="7"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u="sng" dirty="0">
                <a:effectLst>
                  <a:outerShdw blurRad="38100" dist="38100" dir="2700000" algn="tl">
                    <a:srgbClr val="000000">
                      <a:alpha val="43137"/>
                    </a:srgbClr>
                  </a:outerShdw>
                </a:effectLst>
              </a:rPr>
              <a:t>DAILY QUIZ</a:t>
            </a:r>
            <a:endParaRPr kumimoji="0" lang="en-US" sz="2400" b="1" i="0" u="sng"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600"/>
            <a:ext cx="8382000" cy="5334000"/>
          </a:xfrm>
        </p:spPr>
        <p:txBody>
          <a:bodyPr>
            <a:normAutofit/>
          </a:bodyPr>
          <a:lstStyle/>
          <a:p>
            <a:pPr marL="457200" indent="-457200">
              <a:buFont typeface="+mj-lt"/>
              <a:buAutoNum type="arabicPeriod"/>
            </a:pPr>
            <a:r>
              <a:rPr lang="en-US" dirty="0"/>
              <a:t>Explain the concept of image filtering and provide examples of commonly used filters in computer vision.</a:t>
            </a:r>
          </a:p>
          <a:p>
            <a:pPr marL="457200" indent="-457200">
              <a:buFont typeface="+mj-lt"/>
              <a:buAutoNum type="arabicPeriod"/>
            </a:pPr>
            <a:r>
              <a:rPr lang="en-US" dirty="0"/>
              <a:t>Discuss the differences between image classification and object detection in computer vision. Provide examples of each.</a:t>
            </a:r>
          </a:p>
          <a:p>
            <a:pPr marL="457200" indent="-457200">
              <a:buFont typeface="+mj-lt"/>
              <a:buAutoNum type="arabicPeriod"/>
            </a:pPr>
            <a:r>
              <a:rPr lang="en-US" dirty="0"/>
              <a:t>Explain the process of feature extraction in computer vision. How are features used in tasks like object recognition or image matching?</a:t>
            </a:r>
          </a:p>
          <a:p>
            <a:pPr marL="457200" indent="-457200">
              <a:buFont typeface="+mj-lt"/>
              <a:buAutoNum type="arabicPeriod"/>
            </a:pPr>
            <a:r>
              <a:rPr lang="en-US" dirty="0"/>
              <a:t>Describe the steps involved in building a convolutional neural network (CNN) for image classification. Discuss the purpose of each step.</a:t>
            </a:r>
          </a:p>
          <a:p>
            <a:pPr marL="457200" indent="-457200">
              <a:buFont typeface="+mj-lt"/>
              <a:buAutoNum type="arabicPeriod"/>
            </a:pP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169</a:t>
            </a:fld>
            <a:endParaRPr lang="en-US" dirty="0"/>
          </a:p>
        </p:txBody>
      </p:sp>
      <p:sp>
        <p:nvSpPr>
          <p:cNvPr id="7"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sng"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WEEKLY</a:t>
            </a:r>
            <a:r>
              <a:rPr kumimoji="0" lang="en-US" sz="2400" b="1" i="0" u="sng" strike="noStrike" kern="1200" cap="none" spc="0" normalizeH="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 ASSIGNMENT</a:t>
            </a:r>
            <a:endParaRPr kumimoji="0" lang="en-US" sz="2400" b="1" i="0" u="sng"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1000" fill="hold"/>
                                        <p:tgtEl>
                                          <p:spTgt spid="3">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3">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1000" fill="hold"/>
                                        <p:tgtEl>
                                          <p:spTgt spid="3">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3">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1000" fill="hold"/>
                                        <p:tgtEl>
                                          <p:spTgt spid="3">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3">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a:extLst>
              <a:ext uri="{FF2B5EF4-FFF2-40B4-BE49-F238E27FC236}">
                <a16:creationId xmlns:a16="http://schemas.microsoft.com/office/drawing/2014/main" id="{93D3CB1A-9670-4977-8041-56311EB97A78}"/>
              </a:ext>
            </a:extLst>
          </p:cNvPr>
          <p:cNvGraphicFramePr>
            <a:graphicFrameLocks noGrp="1"/>
          </p:cNvGraphicFramePr>
          <p:nvPr>
            <p:ph idx="1"/>
            <p:extLst>
              <p:ext uri="{D42A27DB-BD31-4B8C-83A1-F6EECF244321}">
                <p14:modId xmlns:p14="http://schemas.microsoft.com/office/powerpoint/2010/main" val="2406554826"/>
              </p:ext>
            </p:extLst>
          </p:nvPr>
        </p:nvGraphicFramePr>
        <p:xfrm>
          <a:off x="1676400" y="1524000"/>
          <a:ext cx="4675824" cy="2971799"/>
        </p:xfrm>
        <a:graphic>
          <a:graphicData uri="http://schemas.openxmlformats.org/drawingml/2006/table">
            <a:tbl>
              <a:tblPr firstRow="1" firstCol="1" bandRow="1">
                <a:tableStyleId>{22838BEF-8BB2-4498-84A7-C5851F593DF1}</a:tableStyleId>
              </a:tblPr>
              <a:tblGrid>
                <a:gridCol w="1671723">
                  <a:extLst>
                    <a:ext uri="{9D8B030D-6E8A-4147-A177-3AD203B41FA5}">
                      <a16:colId xmlns:a16="http://schemas.microsoft.com/office/drawing/2014/main" val="1556318809"/>
                    </a:ext>
                  </a:extLst>
                </a:gridCol>
                <a:gridCol w="1001367">
                  <a:extLst>
                    <a:ext uri="{9D8B030D-6E8A-4147-A177-3AD203B41FA5}">
                      <a16:colId xmlns:a16="http://schemas.microsoft.com/office/drawing/2014/main" val="295577440"/>
                    </a:ext>
                  </a:extLst>
                </a:gridCol>
                <a:gridCol w="1001367">
                  <a:extLst>
                    <a:ext uri="{9D8B030D-6E8A-4147-A177-3AD203B41FA5}">
                      <a16:colId xmlns:a16="http://schemas.microsoft.com/office/drawing/2014/main" val="4077231196"/>
                    </a:ext>
                  </a:extLst>
                </a:gridCol>
                <a:gridCol w="1001367">
                  <a:extLst>
                    <a:ext uri="{9D8B030D-6E8A-4147-A177-3AD203B41FA5}">
                      <a16:colId xmlns:a16="http://schemas.microsoft.com/office/drawing/2014/main" val="604849472"/>
                    </a:ext>
                  </a:extLst>
                </a:gridCol>
              </a:tblGrid>
              <a:tr h="429661">
                <a:tc>
                  <a:txBody>
                    <a:bodyPr/>
                    <a:lstStyle/>
                    <a:p>
                      <a:pPr algn="just">
                        <a:lnSpc>
                          <a:spcPct val="115000"/>
                        </a:lnSpc>
                        <a:spcAft>
                          <a:spcPts val="0"/>
                        </a:spcAft>
                      </a:pPr>
                      <a:r>
                        <a:rPr lang="en-US" sz="2200" dirty="0">
                          <a:solidFill>
                            <a:srgbClr val="FF0000"/>
                          </a:solidFill>
                          <a:effectLst/>
                        </a:rPr>
                        <a:t> </a:t>
                      </a:r>
                      <a:endParaRPr lang="en-IN"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2200" dirty="0">
                          <a:solidFill>
                            <a:srgbClr val="FF0000"/>
                          </a:solidFill>
                          <a:effectLst/>
                        </a:rPr>
                        <a:t>PSO1</a:t>
                      </a:r>
                      <a:endParaRPr lang="en-IN"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2200">
                          <a:solidFill>
                            <a:srgbClr val="FF0000"/>
                          </a:solidFill>
                          <a:effectLst/>
                        </a:rPr>
                        <a:t>PSO2</a:t>
                      </a:r>
                      <a:endParaRPr lang="en-IN" sz="22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2200">
                          <a:solidFill>
                            <a:srgbClr val="FF0000"/>
                          </a:solidFill>
                          <a:effectLst/>
                        </a:rPr>
                        <a:t>PSO3</a:t>
                      </a:r>
                      <a:endParaRPr lang="en-IN" sz="22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27867174"/>
                  </a:ext>
                </a:extLst>
              </a:tr>
              <a:tr h="429661">
                <a:tc>
                  <a:txBody>
                    <a:bodyPr/>
                    <a:lstStyle/>
                    <a:p>
                      <a:pPr>
                        <a:lnSpc>
                          <a:spcPct val="115000"/>
                        </a:lnSpc>
                        <a:spcAft>
                          <a:spcPts val="0"/>
                        </a:spcAft>
                      </a:pPr>
                      <a:r>
                        <a:rPr lang="en-US"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Subject</a:t>
                      </a:r>
                      <a:r>
                        <a:rPr lang="en-US" sz="2200" baseline="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code</a:t>
                      </a:r>
                      <a:endParaRPr lang="en-IN"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endParaRPr lang="en-IN"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1</a:t>
                      </a:r>
                      <a:endParaRPr lang="en-IN"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2</a:t>
                      </a:r>
                      <a:endParaRPr lang="en-IN"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33499"/>
                  </a:ext>
                </a:extLst>
              </a:tr>
              <a:tr h="429661">
                <a:tc>
                  <a:txBody>
                    <a:bodyPr/>
                    <a:lstStyle/>
                    <a:p>
                      <a:pPr marL="0" marR="0" lvl="0" indent="0" algn="l" defTabSz="685800" rtl="0" eaLnBrk="1" fontAlgn="auto" latinLnBrk="0" hangingPunct="1">
                        <a:lnSpc>
                          <a:spcPct val="115000"/>
                        </a:lnSpc>
                        <a:spcBef>
                          <a:spcPts val="0"/>
                        </a:spcBef>
                        <a:spcAft>
                          <a:spcPts val="0"/>
                        </a:spcAft>
                        <a:buClrTx/>
                        <a:buSzTx/>
                        <a:buFontTx/>
                        <a:buNone/>
                        <a:tabLst/>
                        <a:defRPr/>
                      </a:pPr>
                      <a:r>
                        <a:rPr kumimoji="0" lang="en-US" sz="2200" b="1" i="0" u="none" strike="noStrike" kern="1200" cap="none" spc="0" normalizeH="0" baseline="0" noProof="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rPr>
                        <a:t>Subject code</a:t>
                      </a:r>
                      <a:endParaRPr kumimoji="0" lang="en-IN" sz="2200" b="1"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endParaRPr lang="en-IN" sz="22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endParaRPr lang="en-IN"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2</a:t>
                      </a:r>
                      <a:endParaRPr lang="en-IN"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46448684"/>
                  </a:ext>
                </a:extLst>
              </a:tr>
              <a:tr h="429661">
                <a:tc>
                  <a:txBody>
                    <a:bodyPr/>
                    <a:lstStyle/>
                    <a:p>
                      <a:pPr marL="0" marR="0" lvl="0" indent="0" algn="l" defTabSz="685800" rtl="0" eaLnBrk="1" fontAlgn="auto" latinLnBrk="0" hangingPunct="1">
                        <a:lnSpc>
                          <a:spcPct val="115000"/>
                        </a:lnSpc>
                        <a:spcBef>
                          <a:spcPts val="0"/>
                        </a:spcBef>
                        <a:spcAft>
                          <a:spcPts val="0"/>
                        </a:spcAft>
                        <a:buClrTx/>
                        <a:buSzTx/>
                        <a:buFontTx/>
                        <a:buNone/>
                        <a:tabLst/>
                        <a:defRPr/>
                      </a:pPr>
                      <a:r>
                        <a:rPr kumimoji="0" lang="en-US" sz="2200" b="1" i="0" u="none" strike="noStrike" kern="1200" cap="none" spc="0" normalizeH="0" baseline="0" noProof="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rPr>
                        <a:t>Subject code</a:t>
                      </a:r>
                      <a:endParaRPr kumimoji="0" lang="en-IN" sz="2200" b="1"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1</a:t>
                      </a:r>
                      <a:endParaRPr lang="en-IN"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endParaRPr lang="en-IN"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endParaRPr lang="en-IN" sz="22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42054971"/>
                  </a:ext>
                </a:extLst>
              </a:tr>
              <a:tr h="429661">
                <a:tc>
                  <a:txBody>
                    <a:bodyPr/>
                    <a:lstStyle/>
                    <a:p>
                      <a:pPr marL="0" marR="0" lvl="0" indent="0" algn="l" defTabSz="685800" rtl="0" eaLnBrk="1" fontAlgn="auto" latinLnBrk="0" hangingPunct="1">
                        <a:lnSpc>
                          <a:spcPct val="115000"/>
                        </a:lnSpc>
                        <a:spcBef>
                          <a:spcPts val="0"/>
                        </a:spcBef>
                        <a:spcAft>
                          <a:spcPts val="0"/>
                        </a:spcAft>
                        <a:buClrTx/>
                        <a:buSzTx/>
                        <a:buFontTx/>
                        <a:buNone/>
                        <a:tabLst/>
                        <a:defRPr/>
                      </a:pPr>
                      <a:r>
                        <a:rPr kumimoji="0" lang="en-US" sz="2200" b="1" i="0" u="none" strike="noStrike" kern="1200" cap="none" spc="0" normalizeH="0" baseline="0" noProof="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rPr>
                        <a:t>Subject code</a:t>
                      </a:r>
                      <a:endParaRPr kumimoji="0" lang="en-IN" sz="2200" b="1"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1</a:t>
                      </a:r>
                      <a:endParaRPr lang="en-IN"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2</a:t>
                      </a:r>
                      <a:endParaRPr lang="en-IN"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3</a:t>
                      </a:r>
                      <a:endParaRPr lang="en-IN"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21140698"/>
                  </a:ext>
                </a:extLst>
              </a:tr>
              <a:tr h="429661">
                <a:tc>
                  <a:txBody>
                    <a:bodyPr/>
                    <a:lstStyle/>
                    <a:p>
                      <a:pPr marL="0" marR="0" lvl="0" indent="0" algn="l" defTabSz="685800" rtl="0" eaLnBrk="1" fontAlgn="auto" latinLnBrk="0" hangingPunct="1">
                        <a:lnSpc>
                          <a:spcPct val="115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rPr>
                        <a:t>Subject code</a:t>
                      </a:r>
                      <a:endParaRPr kumimoji="0" lang="en-IN" sz="2200" b="1"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1</a:t>
                      </a:r>
                      <a:endParaRPr lang="en-IN"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1</a:t>
                      </a:r>
                      <a:endParaRPr lang="en-IN"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2</a:t>
                      </a:r>
                      <a:endParaRPr lang="en-IN"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5326070"/>
                  </a:ext>
                </a:extLst>
              </a:tr>
              <a:tr h="393833">
                <a:tc>
                  <a:txBody>
                    <a:bodyPr/>
                    <a:lstStyle/>
                    <a:p>
                      <a:pPr>
                        <a:lnSpc>
                          <a:spcPct val="115000"/>
                        </a:lnSpc>
                        <a:spcAft>
                          <a:spcPts val="0"/>
                        </a:spcAft>
                      </a:pPr>
                      <a:r>
                        <a:rPr lang="en-US" sz="22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avg</a:t>
                      </a:r>
                      <a:endParaRPr lang="en-IN"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endParaRPr lang="en-IN" sz="22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endParaRPr lang="en-IN" sz="22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endParaRPr lang="en-IN"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206027915"/>
                  </a:ext>
                </a:extLst>
              </a:tr>
            </a:tbl>
          </a:graphicData>
        </a:graphic>
      </p:graphicFrame>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a:t>
            </a:fld>
            <a:endParaRPr lang="en-US"/>
          </a:p>
        </p:txBody>
      </p:sp>
      <p:sp>
        <p:nvSpPr>
          <p:cNvPr id="7"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CO-PO and PSO Mapping</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1" name="Rectangle 10">
            <a:extLst>
              <a:ext uri="{FF2B5EF4-FFF2-40B4-BE49-F238E27FC236}">
                <a16:creationId xmlns:a16="http://schemas.microsoft.com/office/drawing/2014/main" id="{4A858EEA-5BBF-4E33-BDF3-5A79CA92D58F}"/>
              </a:ext>
            </a:extLst>
          </p:cNvPr>
          <p:cNvSpPr/>
          <p:nvPr/>
        </p:nvSpPr>
        <p:spPr>
          <a:xfrm>
            <a:off x="1752600" y="4800600"/>
            <a:ext cx="4362092" cy="369332"/>
          </a:xfrm>
          <a:prstGeom prst="rect">
            <a:avLst/>
          </a:prstGeom>
        </p:spPr>
        <p:txBody>
          <a:bodyPr wrap="none">
            <a:spAutoFit/>
          </a:bodyPr>
          <a:lstStyle/>
          <a:p>
            <a:r>
              <a:rPr lang="en-US" dirty="0">
                <a:latin typeface="Times New Roman" panose="02020603050405020304" pitchFamily="18" charset="0"/>
                <a:ea typeface="Calibri" panose="020F0502020204030204" pitchFamily="34" charset="0"/>
                <a:cs typeface="Times New Roman" panose="02020603050405020304" pitchFamily="18" charset="0"/>
              </a:rPr>
              <a:t> *3= High	*2= Medium      *1=Low</a:t>
            </a:r>
            <a:endParaRPr lang="en-IN" dirty="0"/>
          </a:p>
        </p:txBody>
      </p:sp>
    </p:spTree>
    <p:extLst>
      <p:ext uri="{BB962C8B-B14F-4D97-AF65-F5344CB8AC3E}">
        <p14:creationId xmlns:p14="http://schemas.microsoft.com/office/powerpoint/2010/main" val="1668120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600"/>
            <a:ext cx="8382000" cy="5334000"/>
          </a:xfrm>
        </p:spPr>
        <p:txBody>
          <a:bodyPr>
            <a:normAutofit/>
          </a:bodyPr>
          <a:lstStyle/>
          <a:p>
            <a:pPr marL="457200" indent="-457200">
              <a:buFont typeface="+mj-lt"/>
              <a:buAutoNum type="arabicPeriod"/>
            </a:pPr>
            <a:r>
              <a:rPr lang="en-US" dirty="0"/>
              <a:t>Discuss the challenges and potential solutions for handling occlusion in object detection algorithms.</a:t>
            </a:r>
          </a:p>
          <a:p>
            <a:pPr marL="457200" indent="-457200">
              <a:buFont typeface="+mj-lt"/>
              <a:buAutoNum type="arabicPeriod"/>
            </a:pPr>
            <a:r>
              <a:rPr lang="en-US" dirty="0"/>
              <a:t>Compare and contrast traditional computer vision techniques with deep learning-based approaches. What are the advantages and limitations of each?</a:t>
            </a:r>
          </a:p>
          <a:p>
            <a:pPr marL="457200" indent="-457200">
              <a:buFont typeface="+mj-lt"/>
              <a:buAutoNum type="arabicPeriod"/>
            </a:pPr>
            <a:r>
              <a:rPr lang="en-US" dirty="0"/>
              <a:t>Explain the concept of image segmentation and its applications in computer vision. Discuss different segmentation methods.</a:t>
            </a:r>
          </a:p>
          <a:p>
            <a:pPr marL="457200" indent="-457200">
              <a:buFont typeface="+mj-lt"/>
              <a:buAutoNum type="arabicPeriod"/>
            </a:pPr>
            <a:r>
              <a:rPr lang="en-US" dirty="0"/>
              <a:t>Discuss the concept of optical flow in computer vision. How is it used to analyze motion in videos or sequences of images?</a:t>
            </a:r>
          </a:p>
          <a:p>
            <a:pPr marL="457200" indent="-457200">
              <a:buFont typeface="+mj-lt"/>
              <a:buAutoNum type="arabicPeriod"/>
            </a:pPr>
            <a:r>
              <a:rPr lang="en-US" dirty="0"/>
              <a:t>Explain the concept of image registration and its applications in computer vision. Provide examples of scenarios where image registration is useful.</a:t>
            </a:r>
          </a:p>
          <a:p>
            <a:pPr marL="457200" indent="-457200">
              <a:buFont typeface="+mj-lt"/>
              <a:buAutoNum type="arabicPeriod"/>
            </a:pPr>
            <a:r>
              <a:rPr lang="en-US" dirty="0"/>
              <a:t>Discuss the role of data augmentation techniques in computer vision tasks. How can data augmentation improve the performance of deep learning models?</a:t>
            </a:r>
          </a:p>
          <a:p>
            <a:pPr>
              <a:buNone/>
            </a:pPr>
            <a:endParaRPr lang="en-US" sz="1800"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170</a:t>
            </a:fld>
            <a:endParaRPr lang="en-US" dirty="0"/>
          </a:p>
        </p:txBody>
      </p:sp>
      <p:sp>
        <p:nvSpPr>
          <p:cNvPr id="7"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sng"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WEEKLY</a:t>
            </a:r>
            <a:r>
              <a:rPr kumimoji="0" lang="en-US" sz="2400" b="1" i="0" u="sng" strike="noStrike" kern="1200" cap="none" spc="0" normalizeH="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 ASSIGNMENT</a:t>
            </a:r>
            <a:endParaRPr kumimoji="0" lang="en-US" sz="2400" b="1" i="0" u="sng"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310792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1000" fill="hold"/>
                                        <p:tgtEl>
                                          <p:spTgt spid="3">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3">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1000" fill="hold"/>
                                        <p:tgtEl>
                                          <p:spTgt spid="3">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3">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1000" fill="hold"/>
                                        <p:tgtEl>
                                          <p:spTgt spid="3">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3">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1000" fill="hold"/>
                                        <p:tgtEl>
                                          <p:spTgt spid="3">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3">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1000" fill="hold"/>
                                        <p:tgtEl>
                                          <p:spTgt spid="3">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3">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600"/>
            <a:ext cx="8382000" cy="5334000"/>
          </a:xfrm>
        </p:spPr>
        <p:txBody>
          <a:bodyPr>
            <a:normAutofit fontScale="92500" lnSpcReduction="20000"/>
          </a:bodyPr>
          <a:lstStyle/>
          <a:p>
            <a:pPr marL="457200" indent="-457200">
              <a:buFont typeface="+mj-lt"/>
              <a:buAutoNum type="arabicPeriod"/>
            </a:pPr>
            <a:r>
              <a:rPr lang="en-US" dirty="0"/>
              <a:t>Explain the concept of object tracking in computer vision. Discuss different algorithms or techniques used for object tracking.</a:t>
            </a:r>
          </a:p>
          <a:p>
            <a:pPr marL="457200" indent="-457200">
              <a:buFont typeface="+mj-lt"/>
              <a:buAutoNum type="arabicPeriod"/>
            </a:pPr>
            <a:r>
              <a:rPr lang="en-US" dirty="0"/>
              <a:t>Describe the process of image recognition using convolutional neural networks (CNNs). What are the key components and steps involved?</a:t>
            </a:r>
          </a:p>
          <a:p>
            <a:pPr marL="457200" indent="-457200">
              <a:buFont typeface="+mj-lt"/>
              <a:buAutoNum type="arabicPeriod"/>
            </a:pPr>
            <a:r>
              <a:rPr lang="en-US" dirty="0"/>
              <a:t>Discuss the concept of depth estimation in computer vision. Explain how depth information can be extracted from 2D images.</a:t>
            </a:r>
          </a:p>
          <a:p>
            <a:pPr marL="457200" indent="-457200">
              <a:buFont typeface="+mj-lt"/>
              <a:buAutoNum type="arabicPeriod"/>
            </a:pPr>
            <a:r>
              <a:rPr lang="en-US" dirty="0"/>
              <a:t>Explain the concept of image stitching and its applications. How are multiple images combined to create a panoramic image?</a:t>
            </a:r>
          </a:p>
          <a:p>
            <a:pPr marL="457200" indent="-457200">
              <a:buFont typeface="+mj-lt"/>
              <a:buAutoNum type="arabicPeriod"/>
            </a:pPr>
            <a:r>
              <a:rPr lang="en-US" dirty="0"/>
              <a:t>Discuss the challenges and approaches for handling scale invariance in object detection algorithms.</a:t>
            </a:r>
          </a:p>
          <a:p>
            <a:pPr marL="457200" indent="-457200">
              <a:buFont typeface="+mj-lt"/>
              <a:buAutoNum type="arabicPeriod"/>
            </a:pPr>
            <a:r>
              <a:rPr lang="en-US" dirty="0"/>
              <a:t>Describe the concept of facial recognition in computer vision. Discuss its applications, advantages, and potential privacy concerns.</a:t>
            </a:r>
          </a:p>
          <a:p>
            <a:pPr marL="457200" indent="-457200">
              <a:buFont typeface="+mj-lt"/>
              <a:buAutoNum type="arabicPeriod"/>
            </a:pPr>
            <a:r>
              <a:rPr lang="en-US" dirty="0"/>
              <a:t>Explain the concept of semantic segmentation and its applications in computer vision. Provide examples of scenarios where semantic segmentation is useful.</a:t>
            </a:r>
          </a:p>
          <a:p>
            <a:pPr marL="457200" indent="-457200">
              <a:buFont typeface="+mj-lt"/>
              <a:buAutoNum type="arabicPeriod"/>
            </a:pPr>
            <a:r>
              <a:rPr lang="en-US" dirty="0"/>
              <a:t>Discuss the concept of object recognition using feature descriptors. Explain popular feature descriptor algorithms such as SIFT or SURF.</a:t>
            </a:r>
          </a:p>
          <a:p>
            <a:pPr marL="457200" indent="-457200">
              <a:buFont typeface="+mj-lt"/>
              <a:buAutoNum type="arabicPeriod"/>
            </a:pPr>
            <a:r>
              <a:rPr lang="en-US" dirty="0"/>
              <a:t>Explain the concept of image super-resolution and its applications. How can low-resolution images be enhanced to improve their quality?</a:t>
            </a:r>
          </a:p>
          <a:p>
            <a:pPr marL="457200" indent="-457200">
              <a:buFont typeface="+mj-lt"/>
              <a:buAutoNum type="arabicPeriod"/>
            </a:pPr>
            <a:r>
              <a:rPr lang="en-US" dirty="0"/>
              <a:t>Discuss the role of transfer learning in computer vision. How can pre-trained models be utilized for new tasks or datasets?</a:t>
            </a:r>
          </a:p>
          <a:p>
            <a:pPr>
              <a:buNone/>
            </a:pPr>
            <a:endParaRPr lang="en-US" sz="1800"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171</a:t>
            </a:fld>
            <a:endParaRPr lang="en-US" dirty="0"/>
          </a:p>
        </p:txBody>
      </p:sp>
      <p:sp>
        <p:nvSpPr>
          <p:cNvPr id="7"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sng"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WEEKLY</a:t>
            </a:r>
            <a:r>
              <a:rPr kumimoji="0" lang="en-US" sz="2400" b="1" i="0" u="sng" strike="noStrike" kern="1200" cap="none" spc="0" normalizeH="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 ASSIGNMENT</a:t>
            </a:r>
            <a:endParaRPr kumimoji="0" lang="en-US" sz="2400" b="1" i="0" u="sng"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197789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1000" fill="hold"/>
                                        <p:tgtEl>
                                          <p:spTgt spid="3">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3">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1000" fill="hold"/>
                                        <p:tgtEl>
                                          <p:spTgt spid="3">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3">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1000" fill="hold"/>
                                        <p:tgtEl>
                                          <p:spTgt spid="3">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3">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1000" fill="hold"/>
                                        <p:tgtEl>
                                          <p:spTgt spid="3">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3">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1000" fill="hold"/>
                                        <p:tgtEl>
                                          <p:spTgt spid="3">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3">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p:cTn id="49" dur="1000" fill="hold"/>
                                        <p:tgtEl>
                                          <p:spTgt spid="3">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3">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3">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 calcmode="lin" valueType="num">
                                      <p:cBhvr>
                                        <p:cTn id="56" dur="1000" fill="hold"/>
                                        <p:tgtEl>
                                          <p:spTgt spid="3">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3">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3">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 calcmode="lin" valueType="num">
                                      <p:cBhvr>
                                        <p:cTn id="63" dur="1000" fill="hold"/>
                                        <p:tgtEl>
                                          <p:spTgt spid="3">
                                            <p:txEl>
                                              <p:pRg st="8" end="8"/>
                                            </p:txEl>
                                          </p:spTgt>
                                        </p:tgtEl>
                                        <p:attrNameLst>
                                          <p:attrName>ppt_w</p:attrName>
                                        </p:attrNameLst>
                                      </p:cBhvr>
                                      <p:tavLst>
                                        <p:tav tm="0">
                                          <p:val>
                                            <p:strVal val="#ppt_w*0.70"/>
                                          </p:val>
                                        </p:tav>
                                        <p:tav tm="100000">
                                          <p:val>
                                            <p:strVal val="#ppt_w"/>
                                          </p:val>
                                        </p:tav>
                                      </p:tavLst>
                                    </p:anim>
                                    <p:anim calcmode="lin" valueType="num">
                                      <p:cBhvr>
                                        <p:cTn id="64" dur="1000" fill="hold"/>
                                        <p:tgtEl>
                                          <p:spTgt spid="3">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3">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 calcmode="lin" valueType="num">
                                      <p:cBhvr>
                                        <p:cTn id="70" dur="1000" fill="hold"/>
                                        <p:tgtEl>
                                          <p:spTgt spid="3">
                                            <p:txEl>
                                              <p:pRg st="9" end="9"/>
                                            </p:txEl>
                                          </p:spTgt>
                                        </p:tgtEl>
                                        <p:attrNameLst>
                                          <p:attrName>ppt_w</p:attrName>
                                        </p:attrNameLst>
                                      </p:cBhvr>
                                      <p:tavLst>
                                        <p:tav tm="0">
                                          <p:val>
                                            <p:strVal val="#ppt_w*0.70"/>
                                          </p:val>
                                        </p:tav>
                                        <p:tav tm="100000">
                                          <p:val>
                                            <p:strVal val="#ppt_w"/>
                                          </p:val>
                                        </p:tav>
                                      </p:tavLst>
                                    </p:anim>
                                    <p:anim calcmode="lin" valueType="num">
                                      <p:cBhvr>
                                        <p:cTn id="71" dur="1000" fill="hold"/>
                                        <p:tgtEl>
                                          <p:spTgt spid="3">
                                            <p:txEl>
                                              <p:pRg st="9" end="9"/>
                                            </p:txEl>
                                          </p:spTgt>
                                        </p:tgtEl>
                                        <p:attrNameLst>
                                          <p:attrName>ppt_h</p:attrName>
                                        </p:attrNameLst>
                                      </p:cBhvr>
                                      <p:tavLst>
                                        <p:tav tm="0">
                                          <p:val>
                                            <p:strVal val="#ppt_h"/>
                                          </p:val>
                                        </p:tav>
                                        <p:tav tm="100000">
                                          <p:val>
                                            <p:strVal val="#ppt_h"/>
                                          </p:val>
                                        </p:tav>
                                      </p:tavLst>
                                    </p:anim>
                                    <p:animEffect transition="in" filter="fade">
                                      <p:cBhvr>
                                        <p:cTn id="72" dur="1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838200"/>
            <a:ext cx="8305800" cy="5334000"/>
          </a:xfrm>
        </p:spPr>
        <p:txBody>
          <a:bodyPr>
            <a:normAutofit lnSpcReduction="10000"/>
          </a:bodyPr>
          <a:lstStyle/>
          <a:p>
            <a:pPr marL="0" indent="0">
              <a:buNone/>
            </a:pPr>
            <a:r>
              <a:rPr lang="en-US" sz="1600" b="1" dirty="0">
                <a:latin typeface="Times New Roman" panose="02020603050405020304" pitchFamily="18" charset="0"/>
                <a:cs typeface="Times New Roman" panose="02020603050405020304" pitchFamily="18" charset="0"/>
              </a:rPr>
              <a:t>Question 1: What is computer vision?</a:t>
            </a:r>
          </a:p>
          <a:p>
            <a:pPr marL="0" indent="0">
              <a:buNone/>
            </a:pPr>
            <a:r>
              <a:rPr lang="en-US" sz="1600" dirty="0">
                <a:latin typeface="Times New Roman" panose="02020603050405020304" pitchFamily="18" charset="0"/>
                <a:cs typeface="Times New Roman" panose="02020603050405020304" pitchFamily="18" charset="0"/>
              </a:rPr>
              <a:t>A. The study of computers and their components </a:t>
            </a:r>
          </a:p>
          <a:p>
            <a:pPr marL="0" indent="0">
              <a:buNone/>
            </a:pPr>
            <a:r>
              <a:rPr lang="en-US" sz="1600" b="1" dirty="0">
                <a:latin typeface="Times New Roman" panose="02020603050405020304" pitchFamily="18" charset="0"/>
                <a:cs typeface="Times New Roman" panose="02020603050405020304" pitchFamily="18" charset="0"/>
              </a:rPr>
              <a:t>B. The field of processing and understanding visual data by computers</a:t>
            </a:r>
          </a:p>
          <a:p>
            <a:pPr marL="0" indent="0">
              <a:buNone/>
            </a:pPr>
            <a:r>
              <a:rPr lang="en-US" sz="1600" dirty="0">
                <a:latin typeface="Times New Roman" panose="02020603050405020304" pitchFamily="18" charset="0"/>
                <a:cs typeface="Times New Roman" panose="02020603050405020304" pitchFamily="18" charset="0"/>
              </a:rPr>
              <a:t> C. The development of computer software for image editing </a:t>
            </a:r>
          </a:p>
          <a:p>
            <a:pPr marL="0" indent="0">
              <a:buNone/>
            </a:pPr>
            <a:r>
              <a:rPr lang="en-US" sz="1600" dirty="0">
                <a:latin typeface="Times New Roman" panose="02020603050405020304" pitchFamily="18" charset="0"/>
                <a:cs typeface="Times New Roman" panose="02020603050405020304" pitchFamily="18" charset="0"/>
              </a:rPr>
              <a:t>D. The study of visual perception in humans</a:t>
            </a:r>
          </a:p>
          <a:p>
            <a:pPr marL="0" indent="0">
              <a:buNone/>
            </a:pPr>
            <a:endParaRPr lang="en-US" sz="1600" b="1" dirty="0">
              <a:latin typeface="Times New Roman" panose="02020603050405020304" pitchFamily="18" charset="0"/>
              <a:cs typeface="Times New Roman" panose="02020603050405020304" pitchFamily="18" charset="0"/>
            </a:endParaRPr>
          </a:p>
          <a:p>
            <a:pPr marL="0" indent="0">
              <a:buNone/>
            </a:pPr>
            <a:r>
              <a:rPr lang="en-US" sz="1600" b="1" dirty="0">
                <a:latin typeface="Times New Roman" panose="02020603050405020304" pitchFamily="18" charset="0"/>
                <a:cs typeface="Times New Roman" panose="02020603050405020304" pitchFamily="18" charset="0"/>
              </a:rPr>
              <a:t>Question 2: Which of the following is an application of computer vision?</a:t>
            </a:r>
          </a:p>
          <a:p>
            <a:pPr marL="0" indent="0">
              <a:buNone/>
            </a:pPr>
            <a:r>
              <a:rPr lang="en-US" sz="1600" dirty="0">
                <a:latin typeface="Times New Roman" panose="02020603050405020304" pitchFamily="18" charset="0"/>
                <a:cs typeface="Times New Roman" panose="02020603050405020304" pitchFamily="18" charset="0"/>
              </a:rPr>
              <a:t>A. Speech recognition </a:t>
            </a:r>
          </a:p>
          <a:p>
            <a:pPr marL="0" indent="0">
              <a:buNone/>
            </a:pPr>
            <a:r>
              <a:rPr lang="en-US" sz="1600" dirty="0">
                <a:latin typeface="Times New Roman" panose="02020603050405020304" pitchFamily="18" charset="0"/>
                <a:cs typeface="Times New Roman" panose="02020603050405020304" pitchFamily="18" charset="0"/>
              </a:rPr>
              <a:t>B. Natural language processing</a:t>
            </a:r>
          </a:p>
          <a:p>
            <a:pPr marL="0" indent="0">
              <a:buNone/>
            </a:pPr>
            <a:r>
              <a:rPr lang="en-US" sz="1600" b="1" dirty="0">
                <a:latin typeface="Times New Roman" panose="02020603050405020304" pitchFamily="18" charset="0"/>
                <a:cs typeface="Times New Roman" panose="02020603050405020304" pitchFamily="18" charset="0"/>
              </a:rPr>
              <a:t>C. Object detection </a:t>
            </a:r>
          </a:p>
          <a:p>
            <a:pPr marL="0" indent="0">
              <a:buNone/>
            </a:pPr>
            <a:r>
              <a:rPr lang="en-US" sz="1600" dirty="0">
                <a:latin typeface="Times New Roman" panose="02020603050405020304" pitchFamily="18" charset="0"/>
                <a:cs typeface="Times New Roman" panose="02020603050405020304" pitchFamily="18" charset="0"/>
              </a:rPr>
              <a:t>D. Network security</a:t>
            </a:r>
          </a:p>
          <a:p>
            <a:pPr marL="0" indent="0">
              <a:buNone/>
            </a:pPr>
            <a:endParaRPr lang="en-US" sz="1600" b="1" dirty="0">
              <a:latin typeface="Times New Roman" panose="02020603050405020304" pitchFamily="18" charset="0"/>
              <a:cs typeface="Times New Roman" panose="02020603050405020304" pitchFamily="18" charset="0"/>
            </a:endParaRPr>
          </a:p>
          <a:p>
            <a:pPr marL="0" indent="0">
              <a:buNone/>
            </a:pPr>
            <a:r>
              <a:rPr lang="en-US" sz="1600" b="1" dirty="0">
                <a:latin typeface="Times New Roman" panose="02020603050405020304" pitchFamily="18" charset="0"/>
                <a:cs typeface="Times New Roman" panose="02020603050405020304" pitchFamily="18" charset="0"/>
              </a:rPr>
              <a:t>Question 3: Which technique is commonly used for feature extraction in computer vision?</a:t>
            </a:r>
          </a:p>
          <a:p>
            <a:pPr marL="0" indent="0">
              <a:buNone/>
            </a:pPr>
            <a:r>
              <a:rPr lang="en-US" sz="1600" b="1" dirty="0">
                <a:latin typeface="Times New Roman" panose="02020603050405020304" pitchFamily="18" charset="0"/>
                <a:cs typeface="Times New Roman" panose="02020603050405020304" pitchFamily="18" charset="0"/>
              </a:rPr>
              <a:t>A. Convolutional Neural Networks (CNN) </a:t>
            </a:r>
          </a:p>
          <a:p>
            <a:pPr marL="0" indent="0">
              <a:buNone/>
            </a:pPr>
            <a:r>
              <a:rPr lang="en-US" sz="1600" dirty="0">
                <a:latin typeface="Times New Roman" panose="02020603050405020304" pitchFamily="18" charset="0"/>
                <a:cs typeface="Times New Roman" panose="02020603050405020304" pitchFamily="18" charset="0"/>
              </a:rPr>
              <a:t>B. Decision Trees </a:t>
            </a:r>
          </a:p>
          <a:p>
            <a:pPr marL="0" indent="0">
              <a:buNone/>
            </a:pPr>
            <a:r>
              <a:rPr lang="en-US" sz="1600" dirty="0">
                <a:latin typeface="Times New Roman" panose="02020603050405020304" pitchFamily="18" charset="0"/>
                <a:cs typeface="Times New Roman" panose="02020603050405020304" pitchFamily="18" charset="0"/>
              </a:rPr>
              <a:t>C. Support Vector Machines (SVM) </a:t>
            </a:r>
          </a:p>
          <a:p>
            <a:pPr marL="0" indent="0">
              <a:buNone/>
            </a:pPr>
            <a:r>
              <a:rPr lang="en-US" sz="1600" dirty="0">
                <a:latin typeface="Times New Roman" panose="02020603050405020304" pitchFamily="18" charset="0"/>
                <a:cs typeface="Times New Roman" panose="02020603050405020304" pitchFamily="18" charset="0"/>
              </a:rPr>
              <a:t>D. K-means clustering</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2514600" y="6324600"/>
            <a:ext cx="4876800" cy="365125"/>
          </a:xfrm>
        </p:spPr>
        <p:txBody>
          <a:bodyPr/>
          <a:lstStyle/>
          <a:p>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172</a:t>
            </a:fld>
            <a:endParaRPr lang="en-US"/>
          </a:p>
        </p:txBody>
      </p:sp>
      <p:sp>
        <p:nvSpPr>
          <p:cNvPr id="7" name="Title 1"/>
          <p:cNvSpPr txBox="1">
            <a:spLocks/>
          </p:cNvSpPr>
          <p:nvPr/>
        </p:nvSpPr>
        <p:spPr>
          <a:xfrm>
            <a:off x="1371600" y="1"/>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sng"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MCQ</a:t>
            </a:r>
            <a:r>
              <a:rPr kumimoji="0" lang="en-US" sz="2400" b="1" i="0" u="sng" strike="noStrike" kern="1200" cap="none" spc="0" normalizeH="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 s</a:t>
            </a:r>
            <a:endParaRPr kumimoji="0" lang="en-US" sz="2400" b="1" i="0" u="sng"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66800"/>
            <a:ext cx="8229600" cy="5158188"/>
          </a:xfrm>
        </p:spPr>
        <p:txBody>
          <a:bodyPr>
            <a:normAutofit fontScale="85000" lnSpcReduction="20000"/>
          </a:bodyPr>
          <a:lstStyle/>
          <a:p>
            <a:pPr marL="0" indent="0">
              <a:buNone/>
            </a:pPr>
            <a:r>
              <a:rPr lang="en-US" b="1" dirty="0">
                <a:latin typeface="Times New Roman" panose="02020603050405020304" pitchFamily="18" charset="0"/>
                <a:cs typeface="Times New Roman" panose="02020603050405020304" pitchFamily="18" charset="0"/>
              </a:rPr>
              <a:t>Question 4: What is the purpose of image segmentation in computer vision?</a:t>
            </a:r>
          </a:p>
          <a:p>
            <a:pPr marL="0" indent="0">
              <a:buNone/>
            </a:pPr>
            <a:r>
              <a:rPr lang="en-US" dirty="0">
                <a:latin typeface="Times New Roman" panose="02020603050405020304" pitchFamily="18" charset="0"/>
                <a:cs typeface="Times New Roman" panose="02020603050405020304" pitchFamily="18" charset="0"/>
              </a:rPr>
              <a:t>A. Classifying images into different categories </a:t>
            </a:r>
          </a:p>
          <a:p>
            <a:pPr marL="0" indent="0">
              <a:buNone/>
            </a:pPr>
            <a:r>
              <a:rPr lang="en-US" dirty="0">
                <a:latin typeface="Times New Roman" panose="02020603050405020304" pitchFamily="18" charset="0"/>
                <a:cs typeface="Times New Roman" panose="02020603050405020304" pitchFamily="18" charset="0"/>
              </a:rPr>
              <a:t>B. Detecting and recognizing objects in images </a:t>
            </a:r>
          </a:p>
          <a:p>
            <a:pPr marL="0" indent="0">
              <a:buNone/>
            </a:pPr>
            <a:r>
              <a:rPr lang="en-US" dirty="0">
                <a:latin typeface="Times New Roman" panose="02020603050405020304" pitchFamily="18" charset="0"/>
                <a:cs typeface="Times New Roman" panose="02020603050405020304" pitchFamily="18" charset="0"/>
              </a:rPr>
              <a:t>C. Enhancing and manipulating image quality </a:t>
            </a:r>
          </a:p>
          <a:p>
            <a:pPr marL="0" indent="0">
              <a:buNone/>
            </a:pPr>
            <a:r>
              <a:rPr lang="en-US" dirty="0">
                <a:latin typeface="Times New Roman" panose="02020603050405020304" pitchFamily="18" charset="0"/>
                <a:cs typeface="Times New Roman" panose="02020603050405020304" pitchFamily="18" charset="0"/>
              </a:rPr>
              <a:t>D. </a:t>
            </a:r>
            <a:r>
              <a:rPr lang="en-US" b="1" dirty="0">
                <a:latin typeface="Times New Roman" panose="02020603050405020304" pitchFamily="18" charset="0"/>
                <a:cs typeface="Times New Roman" panose="02020603050405020304" pitchFamily="18" charset="0"/>
              </a:rPr>
              <a:t>Dividing an image into meaningful regions or segments</a:t>
            </a:r>
          </a:p>
          <a:p>
            <a:pPr marL="0" indent="0">
              <a:buNone/>
            </a:pPr>
            <a:r>
              <a:rPr lang="en-US" b="1" dirty="0">
                <a:latin typeface="Times New Roman" panose="02020603050405020304" pitchFamily="18" charset="0"/>
                <a:cs typeface="Times New Roman" panose="02020603050405020304" pitchFamily="18" charset="0"/>
              </a:rPr>
              <a:t>Question 5: Which of the following is an example of an object recognition task in computer vision?</a:t>
            </a:r>
          </a:p>
          <a:p>
            <a:pPr marL="0" indent="0">
              <a:buNone/>
            </a:pPr>
            <a:r>
              <a:rPr lang="en-US" dirty="0">
                <a:latin typeface="Times New Roman" panose="02020603050405020304" pitchFamily="18" charset="0"/>
                <a:cs typeface="Times New Roman" panose="02020603050405020304" pitchFamily="18" charset="0"/>
              </a:rPr>
              <a:t>A. Determining the sentiment of an image</a:t>
            </a:r>
          </a:p>
          <a:p>
            <a:pPr marL="0" indent="0">
              <a:buNone/>
            </a:pPr>
            <a:r>
              <a:rPr lang="en-US" dirty="0">
                <a:latin typeface="Times New Roman" panose="02020603050405020304" pitchFamily="18" charset="0"/>
                <a:cs typeface="Times New Roman" panose="02020603050405020304" pitchFamily="18" charset="0"/>
              </a:rPr>
              <a:t> B. Identifying the boundaries of objects in an image</a:t>
            </a:r>
          </a:p>
          <a:p>
            <a:pPr marL="0" indent="0">
              <a:buNone/>
            </a:pPr>
            <a:r>
              <a:rPr lang="en-US" dirty="0">
                <a:latin typeface="Times New Roman" panose="02020603050405020304" pitchFamily="18" charset="0"/>
                <a:cs typeface="Times New Roman" panose="02020603050405020304" pitchFamily="18" charset="0"/>
              </a:rPr>
              <a:t> C</a:t>
            </a:r>
            <a:r>
              <a:rPr lang="en-US" b="1" dirty="0">
                <a:latin typeface="Times New Roman" panose="02020603050405020304" pitchFamily="18" charset="0"/>
                <a:cs typeface="Times New Roman" panose="02020603050405020304" pitchFamily="18" charset="0"/>
              </a:rPr>
              <a:t>. Recognizing specific objects in an image, such as cars or faces</a:t>
            </a:r>
          </a:p>
          <a:p>
            <a:pPr marL="0" indent="0">
              <a:buNone/>
            </a:pPr>
            <a:r>
              <a:rPr lang="en-US" dirty="0">
                <a:latin typeface="Times New Roman" panose="02020603050405020304" pitchFamily="18" charset="0"/>
                <a:cs typeface="Times New Roman" panose="02020603050405020304" pitchFamily="18" charset="0"/>
              </a:rPr>
              <a:t> D. Analyzing the texture or color distribution of an image</a:t>
            </a:r>
          </a:p>
          <a:p>
            <a:pPr marL="0" indent="0">
              <a:buNone/>
            </a:pPr>
            <a:r>
              <a:rPr lang="en-IN" b="1" dirty="0">
                <a:latin typeface="Times New Roman" panose="02020603050405020304" pitchFamily="18" charset="0"/>
                <a:cs typeface="Times New Roman" panose="02020603050405020304" pitchFamily="18" charset="0"/>
              </a:rPr>
              <a:t>Question 6: Which technique is commonly used for image classification in computer vision?</a:t>
            </a:r>
          </a:p>
          <a:p>
            <a:pPr marL="0" indent="0">
              <a:buNone/>
            </a:pPr>
            <a:r>
              <a:rPr lang="en-IN" dirty="0">
                <a:latin typeface="Times New Roman" panose="02020603050405020304" pitchFamily="18" charset="0"/>
                <a:cs typeface="Times New Roman" panose="02020603050405020304" pitchFamily="18" charset="0"/>
              </a:rPr>
              <a:t>A. Principal Component Analysis (PCA) </a:t>
            </a:r>
          </a:p>
          <a:p>
            <a:pPr marL="0" indent="0">
              <a:buNone/>
            </a:pPr>
            <a:r>
              <a:rPr lang="en-IN" dirty="0">
                <a:latin typeface="Times New Roman" panose="02020603050405020304" pitchFamily="18" charset="0"/>
                <a:cs typeface="Times New Roman" panose="02020603050405020304" pitchFamily="18" charset="0"/>
              </a:rPr>
              <a:t>B. Naive Bayes classifier </a:t>
            </a:r>
          </a:p>
          <a:p>
            <a:pPr marL="0" indent="0">
              <a:buNone/>
            </a:pPr>
            <a:r>
              <a:rPr lang="en-IN" dirty="0">
                <a:latin typeface="Times New Roman" panose="02020603050405020304" pitchFamily="18" charset="0"/>
                <a:cs typeface="Times New Roman" panose="02020603050405020304" pitchFamily="18" charset="0"/>
              </a:rPr>
              <a:t>C. Latent Semantic Analysis (LSA) </a:t>
            </a:r>
          </a:p>
          <a:p>
            <a:pPr marL="0" indent="0">
              <a:buNone/>
            </a:pPr>
            <a:r>
              <a:rPr lang="en-IN" dirty="0">
                <a:latin typeface="Times New Roman" panose="02020603050405020304" pitchFamily="18" charset="0"/>
                <a:cs typeface="Times New Roman" panose="02020603050405020304" pitchFamily="18" charset="0"/>
              </a:rPr>
              <a:t>D. </a:t>
            </a:r>
            <a:r>
              <a:rPr lang="en-IN" b="1" dirty="0">
                <a:latin typeface="Times New Roman" panose="02020603050405020304" pitchFamily="18" charset="0"/>
                <a:cs typeface="Times New Roman" panose="02020603050405020304" pitchFamily="18" charset="0"/>
              </a:rPr>
              <a:t>Convolutional Neural Networks (CNN)</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endParaRPr lang="en-US" sz="1800" b="1"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2514600" y="6324600"/>
            <a:ext cx="4876800" cy="365125"/>
          </a:xfrm>
        </p:spPr>
        <p:txBody>
          <a:bodyPr/>
          <a:lstStyle/>
          <a:p>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173</a:t>
            </a:fld>
            <a:endParaRPr lang="en-US"/>
          </a:p>
        </p:txBody>
      </p:sp>
      <p:sp>
        <p:nvSpPr>
          <p:cNvPr id="7" name="Title 1"/>
          <p:cNvSpPr txBox="1">
            <a:spLocks/>
          </p:cNvSpPr>
          <p:nvPr/>
        </p:nvSpPr>
        <p:spPr>
          <a:xfrm>
            <a:off x="1371600" y="1"/>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sng"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MCQ</a:t>
            </a:r>
            <a:r>
              <a:rPr kumimoji="0" lang="en-US" sz="2400" b="1" i="0" u="sng" strike="noStrike" kern="1200" cap="none" spc="0" normalizeH="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 s</a:t>
            </a:r>
            <a:endParaRPr kumimoji="0" lang="en-US" sz="2400" b="1" i="0" u="sng"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a:xfrm>
            <a:off x="1600200" y="6356350"/>
            <a:ext cx="6019800" cy="365125"/>
          </a:xfrm>
        </p:spPr>
        <p:txBody>
          <a:bodyPr/>
          <a:lstStyle/>
          <a:p>
            <a:r>
              <a:rPr lang="it-IT"/>
              <a:t>Dr Preeti Gera            COMPUTER VISION  UNIT- IV</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174</a:t>
            </a:fld>
            <a:endParaRPr lang="en-US"/>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6" name="Title 1"/>
          <p:cNvSpPr txBox="1">
            <a:spLocks/>
          </p:cNvSpPr>
          <p:nvPr/>
        </p:nvSpPr>
        <p:spPr>
          <a:xfrm>
            <a:off x="1371600" y="1"/>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sng"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MCQ</a:t>
            </a:r>
            <a:r>
              <a:rPr kumimoji="0" lang="en-US" sz="2400" b="1" i="0" u="sng" strike="noStrike" kern="1200" cap="none" spc="0" normalizeH="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 s(</a:t>
            </a:r>
            <a:r>
              <a:rPr kumimoji="0" lang="en-US" sz="2400" b="1" i="0" u="sng" strike="noStrike" kern="1200" cap="none" spc="0" normalizeH="0" noProof="0" dirty="0" err="1">
                <a:ln>
                  <a:noFill/>
                </a:ln>
                <a:solidFill>
                  <a:schemeClr val="dk1"/>
                </a:solidFill>
                <a:effectLst>
                  <a:outerShdw blurRad="38100" dist="38100" dir="2700000" algn="tl">
                    <a:srgbClr val="000000">
                      <a:alpha val="43137"/>
                    </a:srgbClr>
                  </a:outerShdw>
                </a:effectLst>
                <a:uLnTx/>
                <a:uFillTx/>
                <a:latin typeface="+mn-lt"/>
                <a:ea typeface="+mn-ea"/>
                <a:cs typeface="+mn-cs"/>
              </a:rPr>
              <a:t>CONT’d</a:t>
            </a:r>
            <a:r>
              <a:rPr kumimoji="0" lang="en-US" sz="2400" b="1" i="0" u="sng" strike="noStrike" kern="1200" cap="none" spc="0" normalizeH="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a:t>
            </a:r>
            <a:endParaRPr kumimoji="0" lang="en-US" sz="2400" b="1" i="0" u="sng"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endParaRPr>
          </a:p>
        </p:txBody>
      </p:sp>
      <p:sp>
        <p:nvSpPr>
          <p:cNvPr id="7" name="TextBox 6"/>
          <p:cNvSpPr txBox="1"/>
          <p:nvPr/>
        </p:nvSpPr>
        <p:spPr>
          <a:xfrm>
            <a:off x="457200" y="838200"/>
            <a:ext cx="8458200" cy="369332"/>
          </a:xfrm>
          <a:prstGeom prst="rect">
            <a:avLst/>
          </a:prstGeom>
          <a:noFill/>
        </p:spPr>
        <p:txBody>
          <a:bodyPr wrap="square" rtlCol="0">
            <a:spAutoFit/>
          </a:bodyPr>
          <a:lstStyle/>
          <a:p>
            <a:endParaRPr lang="en-US" dirty="0"/>
          </a:p>
        </p:txBody>
      </p:sp>
      <p:sp>
        <p:nvSpPr>
          <p:cNvPr id="8" name="Rectangle 7"/>
          <p:cNvSpPr/>
          <p:nvPr/>
        </p:nvSpPr>
        <p:spPr>
          <a:xfrm>
            <a:off x="266700" y="838199"/>
            <a:ext cx="8839200" cy="5859553"/>
          </a:xfrm>
          <a:prstGeom prst="rect">
            <a:avLst/>
          </a:prstGeom>
        </p:spPr>
        <p:txBody>
          <a:bodyPr wrap="square">
            <a:spAutoFit/>
          </a:bodyPr>
          <a:lstStyle/>
          <a:p>
            <a:pPr>
              <a:lnSpc>
                <a:spcPct val="150000"/>
              </a:lnSpc>
              <a:buFont typeface="+mj-lt"/>
              <a:buAutoNum type="arabicPeriod"/>
            </a:pPr>
            <a:r>
              <a:rPr lang="en-US" dirty="0">
                <a:solidFill>
                  <a:srgbClr val="003300"/>
                </a:solidFill>
                <a:latin typeface="Times New Roman" panose="02020603050405020304" pitchFamily="18" charset="0"/>
                <a:cs typeface="Times New Roman" panose="02020603050405020304" pitchFamily="18" charset="0"/>
              </a:rPr>
              <a:t>What is computer vision? Answer: c. Computer vision is a field of artificial intelligence that focuses on enabling computers to interpret and understand visual information from images or videos.</a:t>
            </a:r>
          </a:p>
          <a:p>
            <a:pPr>
              <a:lnSpc>
                <a:spcPct val="150000"/>
              </a:lnSpc>
              <a:buFont typeface="+mj-lt"/>
              <a:buAutoNum type="arabicPeriod"/>
            </a:pPr>
            <a:r>
              <a:rPr lang="en-US" dirty="0">
                <a:solidFill>
                  <a:srgbClr val="003300"/>
                </a:solidFill>
                <a:latin typeface="Times New Roman" panose="02020603050405020304" pitchFamily="18" charset="0"/>
                <a:cs typeface="Times New Roman" panose="02020603050405020304" pitchFamily="18" charset="0"/>
              </a:rPr>
              <a:t>Name three common applications of computer vision. Answer: a. Autonomous vehicles, b. Object recognition, c. Medical image analysis</a:t>
            </a:r>
          </a:p>
          <a:p>
            <a:pPr>
              <a:lnSpc>
                <a:spcPct val="150000"/>
              </a:lnSpc>
              <a:buFont typeface="+mj-lt"/>
              <a:buAutoNum type="arabicPeriod"/>
            </a:pPr>
            <a:r>
              <a:rPr lang="en-US" dirty="0">
                <a:solidFill>
                  <a:srgbClr val="003300"/>
                </a:solidFill>
                <a:latin typeface="Times New Roman" panose="02020603050405020304" pitchFamily="18" charset="0"/>
                <a:cs typeface="Times New Roman" panose="02020603050405020304" pitchFamily="18" charset="0"/>
              </a:rPr>
              <a:t>What is the purpose of image segmentation in computer vision? Answer: b. Image segmentation aims to partition an image into meaningful regions or segments to facilitate object detection, tracking, or analysis.</a:t>
            </a:r>
          </a:p>
          <a:p>
            <a:pPr>
              <a:lnSpc>
                <a:spcPct val="150000"/>
              </a:lnSpc>
              <a:buFont typeface="+mj-lt"/>
              <a:buAutoNum type="arabicPeriod"/>
            </a:pPr>
            <a:r>
              <a:rPr lang="en-US" dirty="0">
                <a:solidFill>
                  <a:srgbClr val="003300"/>
                </a:solidFill>
                <a:latin typeface="Times New Roman" panose="02020603050405020304" pitchFamily="18" charset="0"/>
                <a:cs typeface="Times New Roman" panose="02020603050405020304" pitchFamily="18" charset="0"/>
              </a:rPr>
              <a:t>What is the difference between object detection and object recognition? Answer: c. Object detection involves both localizing and classifying objects within an image, while object recognition focuses solely on identifying objects without localizing them.</a:t>
            </a:r>
          </a:p>
          <a:p>
            <a:pPr>
              <a:lnSpc>
                <a:spcPct val="150000"/>
              </a:lnSpc>
              <a:buFont typeface="+mj-lt"/>
              <a:buAutoNum type="arabicPeriod"/>
            </a:pPr>
            <a:r>
              <a:rPr lang="en-US" dirty="0">
                <a:solidFill>
                  <a:srgbClr val="003300"/>
                </a:solidFill>
                <a:latin typeface="Times New Roman" panose="02020603050405020304" pitchFamily="18" charset="0"/>
                <a:cs typeface="Times New Roman" panose="02020603050405020304" pitchFamily="18" charset="0"/>
              </a:rPr>
              <a:t>Explain the concept of convolution in convolutional neural networks (CNNs). Answer: a. Convolution involves applying a filter/kernel to an input image or feature map, computing element-wise multiplications, and summing the results to produce a feature map.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a:xfrm>
            <a:off x="1600200" y="6356350"/>
            <a:ext cx="6019800" cy="365125"/>
          </a:xfrm>
        </p:spPr>
        <p:txBody>
          <a:bodyPr/>
          <a:lstStyle/>
          <a:p>
            <a:r>
              <a:rPr lang="it-IT"/>
              <a:t>Dr Preeti Gera            COMPUTER VISION  UNIT- IV</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175</a:t>
            </a:fld>
            <a:endParaRPr lang="en-US"/>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6" name="Title 1"/>
          <p:cNvSpPr txBox="1">
            <a:spLocks/>
          </p:cNvSpPr>
          <p:nvPr/>
        </p:nvSpPr>
        <p:spPr>
          <a:xfrm>
            <a:off x="1371600" y="1"/>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sng"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MCQ</a:t>
            </a:r>
            <a:r>
              <a:rPr kumimoji="0" lang="en-US" sz="2400" b="1" i="0" u="sng" strike="noStrike" kern="1200" cap="none" spc="0" normalizeH="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 s(</a:t>
            </a:r>
            <a:r>
              <a:rPr kumimoji="0" lang="en-US" sz="2400" b="1" i="0" u="sng" strike="noStrike" kern="1200" cap="none" spc="0" normalizeH="0" noProof="0" dirty="0" err="1">
                <a:ln>
                  <a:noFill/>
                </a:ln>
                <a:solidFill>
                  <a:schemeClr val="dk1"/>
                </a:solidFill>
                <a:effectLst>
                  <a:outerShdw blurRad="38100" dist="38100" dir="2700000" algn="tl">
                    <a:srgbClr val="000000">
                      <a:alpha val="43137"/>
                    </a:srgbClr>
                  </a:outerShdw>
                </a:effectLst>
                <a:uLnTx/>
                <a:uFillTx/>
                <a:latin typeface="+mn-lt"/>
                <a:ea typeface="+mn-ea"/>
                <a:cs typeface="+mn-cs"/>
              </a:rPr>
              <a:t>CONT’d</a:t>
            </a:r>
            <a:r>
              <a:rPr kumimoji="0" lang="en-US" sz="2400" b="1" i="0" u="sng" strike="noStrike" kern="1200" cap="none" spc="0" normalizeH="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a:t>
            </a:r>
            <a:endParaRPr kumimoji="0" lang="en-US" sz="2400" b="1" i="0" u="sng"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endParaRPr>
          </a:p>
        </p:txBody>
      </p:sp>
      <p:sp>
        <p:nvSpPr>
          <p:cNvPr id="8" name="Rectangle 7"/>
          <p:cNvSpPr/>
          <p:nvPr/>
        </p:nvSpPr>
        <p:spPr>
          <a:xfrm>
            <a:off x="87923" y="715172"/>
            <a:ext cx="9067800" cy="5493812"/>
          </a:xfrm>
          <a:prstGeom prst="rect">
            <a:avLst/>
          </a:prstGeom>
        </p:spPr>
        <p:txBody>
          <a:bodyPr wrap="square">
            <a:spAutoFit/>
          </a:bodyPr>
          <a:lstStyle/>
          <a:p>
            <a:pPr>
              <a:lnSpc>
                <a:spcPct val="150000"/>
              </a:lnSpc>
              <a:buFont typeface="+mj-lt"/>
              <a:buAutoNum type="arabicPeriod"/>
            </a:pPr>
            <a:r>
              <a:rPr lang="en-US" dirty="0">
                <a:solidFill>
                  <a:srgbClr val="003300"/>
                </a:solidFill>
                <a:latin typeface="Times New Roman" panose="02020603050405020304" pitchFamily="18" charset="0"/>
                <a:cs typeface="Times New Roman" panose="02020603050405020304" pitchFamily="18" charset="0"/>
              </a:rPr>
              <a:t>What is optical character recognition (OCR) used for in computer vision? Answer: b. OCR is used to convert printed or handwritten text from images into machine-readable text, enabling automated text analysis or data extraction.</a:t>
            </a:r>
          </a:p>
          <a:p>
            <a:pPr>
              <a:lnSpc>
                <a:spcPct val="150000"/>
              </a:lnSpc>
              <a:buFont typeface="+mj-lt"/>
              <a:buAutoNum type="arabicPeriod"/>
            </a:pPr>
            <a:r>
              <a:rPr lang="en-US" dirty="0">
                <a:solidFill>
                  <a:srgbClr val="003300"/>
                </a:solidFill>
                <a:latin typeface="Times New Roman" panose="02020603050405020304" pitchFamily="18" charset="0"/>
                <a:cs typeface="Times New Roman" panose="02020603050405020304" pitchFamily="18" charset="0"/>
              </a:rPr>
              <a:t>What is the purpose of non-maximum suppression in object detection algorithms? Answer: a. Non-maximum suppression is used to eliminate redundant bounding box detections by keeping only the most confident detection and suppressing overlapping or lower-confidence detections.</a:t>
            </a:r>
          </a:p>
          <a:p>
            <a:pPr>
              <a:lnSpc>
                <a:spcPct val="150000"/>
              </a:lnSpc>
              <a:buFont typeface="+mj-lt"/>
              <a:buAutoNum type="arabicPeriod"/>
            </a:pPr>
            <a:r>
              <a:rPr lang="en-US" dirty="0">
                <a:solidFill>
                  <a:srgbClr val="003300"/>
                </a:solidFill>
                <a:latin typeface="Times New Roman" panose="02020603050405020304" pitchFamily="18" charset="0"/>
                <a:cs typeface="Times New Roman" panose="02020603050405020304" pitchFamily="18" charset="0"/>
              </a:rPr>
              <a:t>What are some common challenges faced in computer vision tasks? Answer: c. Variations in lighting conditions, occlusion, viewpoint changes, and limited labeled data are common challenges in computer vision tasks.</a:t>
            </a:r>
          </a:p>
          <a:p>
            <a:pPr>
              <a:lnSpc>
                <a:spcPct val="150000"/>
              </a:lnSpc>
              <a:buFont typeface="+mj-lt"/>
              <a:buAutoNum type="arabicPeriod"/>
            </a:pPr>
            <a:r>
              <a:rPr lang="en-US" dirty="0">
                <a:solidFill>
                  <a:srgbClr val="003300"/>
                </a:solidFill>
                <a:latin typeface="Times New Roman" panose="02020603050405020304" pitchFamily="18" charset="0"/>
                <a:cs typeface="Times New Roman" panose="02020603050405020304" pitchFamily="18" charset="0"/>
              </a:rPr>
              <a:t>What is the difference between supervised and unsupervised learning in computer vision? Answer: b. Supervised learning requires labeled training data, where input images are associated with corresponding ground-truth labels. Unsupervised learning involves learning patterns or structures from unlabeled data without explicit labels.</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14400"/>
            <a:ext cx="8229600" cy="5334000"/>
          </a:xfrm>
        </p:spPr>
        <p:txBody>
          <a:bodyPr>
            <a:normAutofit/>
          </a:bodyPr>
          <a:lstStyle/>
          <a:p>
            <a:r>
              <a:rPr lang="en-US" sz="1400" b="1" i="1" dirty="0">
                <a:solidFill>
                  <a:srgbClr val="242424"/>
                </a:solidFill>
                <a:effectLst/>
                <a:latin typeface="source-serif-pro"/>
              </a:rPr>
              <a:t>Why do we use data augmentation?</a:t>
            </a:r>
          </a:p>
          <a:p>
            <a:endParaRPr lang="en-US" sz="1400" b="1" i="1" dirty="0">
              <a:solidFill>
                <a:srgbClr val="242424"/>
              </a:solidFill>
              <a:latin typeface="source-serif-pro"/>
            </a:endParaRPr>
          </a:p>
          <a:p>
            <a:r>
              <a:rPr lang="en-US" sz="1400" b="1" i="1" dirty="0">
                <a:solidFill>
                  <a:srgbClr val="242424"/>
                </a:solidFill>
                <a:effectLst/>
                <a:latin typeface="source-serif-pro"/>
              </a:rPr>
              <a:t>What are the metrics used for object detection?</a:t>
            </a:r>
          </a:p>
          <a:p>
            <a:r>
              <a:rPr lang="en-US" sz="1400" b="1" i="1" dirty="0">
                <a:solidFill>
                  <a:srgbClr val="242424"/>
                </a:solidFill>
                <a:effectLst/>
                <a:latin typeface="source-serif-pro"/>
              </a:rPr>
              <a:t>When do you say that an object detection method is efficient?</a:t>
            </a:r>
            <a:endParaRPr lang="en-US" sz="1400" b="1" i="1" dirty="0">
              <a:solidFill>
                <a:srgbClr val="242424"/>
              </a:solidFill>
              <a:latin typeface="source-serif-pro"/>
            </a:endParaRPr>
          </a:p>
          <a:p>
            <a:r>
              <a:rPr lang="en-US" sz="1400" b="1" i="0" dirty="0">
                <a:solidFill>
                  <a:srgbClr val="222222"/>
                </a:solidFill>
                <a:effectLst/>
                <a:latin typeface="Roboto" panose="02000000000000000000" pitchFamily="2" charset="0"/>
              </a:rPr>
              <a:t>How many types of recognition are there in artificial intelligence?</a:t>
            </a:r>
          </a:p>
          <a:p>
            <a:r>
              <a:rPr lang="en-US" sz="1400" b="1" i="0" dirty="0">
                <a:solidFill>
                  <a:srgbClr val="24292E"/>
                </a:solidFill>
                <a:effectLst/>
                <a:latin typeface="Roboto" panose="02000000000000000000" pitchFamily="2" charset="0"/>
              </a:rPr>
              <a:t>How can you </a:t>
            </a:r>
            <a:r>
              <a:rPr lang="en-US" sz="1400" b="1" i="1" dirty="0">
                <a:solidFill>
                  <a:srgbClr val="24292E"/>
                </a:solidFill>
                <a:effectLst/>
                <a:latin typeface="Roboto" panose="02000000000000000000" pitchFamily="2" charset="0"/>
              </a:rPr>
              <a:t>evaluate</a:t>
            </a:r>
            <a:r>
              <a:rPr lang="en-US" sz="1400" b="1" i="0" dirty="0">
                <a:solidFill>
                  <a:srgbClr val="24292E"/>
                </a:solidFill>
                <a:effectLst/>
                <a:latin typeface="Roboto" panose="02000000000000000000" pitchFamily="2" charset="0"/>
              </a:rPr>
              <a:t> the predictions in an Object Detection model?</a:t>
            </a:r>
          </a:p>
          <a:p>
            <a:r>
              <a:rPr lang="en-US" sz="1400" b="1" i="0" dirty="0">
                <a:solidFill>
                  <a:srgbClr val="24292E"/>
                </a:solidFill>
                <a:effectLst/>
                <a:latin typeface="Roboto" panose="02000000000000000000" pitchFamily="2" charset="0"/>
              </a:rPr>
              <a:t>What are the </a:t>
            </a:r>
            <a:r>
              <a:rPr lang="en-US" sz="1400" b="1" i="1" dirty="0">
                <a:solidFill>
                  <a:srgbClr val="24292E"/>
                </a:solidFill>
                <a:effectLst/>
                <a:latin typeface="Roboto" panose="02000000000000000000" pitchFamily="2" charset="0"/>
              </a:rPr>
              <a:t>main steps</a:t>
            </a:r>
            <a:r>
              <a:rPr lang="en-US" sz="1400" b="1" i="0" dirty="0">
                <a:solidFill>
                  <a:srgbClr val="24292E"/>
                </a:solidFill>
                <a:effectLst/>
                <a:latin typeface="Roboto" panose="02000000000000000000" pitchFamily="2" charset="0"/>
              </a:rPr>
              <a:t> in a typical Computer Vision pipeline?</a:t>
            </a:r>
          </a:p>
          <a:p>
            <a:r>
              <a:rPr lang="en-US" sz="1400" b="1" i="0" dirty="0">
                <a:solidFill>
                  <a:srgbClr val="24292E"/>
                </a:solidFill>
                <a:effectLst/>
                <a:latin typeface="Roboto" panose="02000000000000000000" pitchFamily="2" charset="0"/>
              </a:rPr>
              <a:t>What is the difference between </a:t>
            </a:r>
            <a:r>
              <a:rPr lang="en-US" sz="1400" b="1" i="1" dirty="0">
                <a:solidFill>
                  <a:srgbClr val="24292E"/>
                </a:solidFill>
                <a:effectLst/>
                <a:latin typeface="Roboto" panose="02000000000000000000" pitchFamily="2" charset="0"/>
              </a:rPr>
              <a:t>Semantic Segmentation</a:t>
            </a:r>
            <a:r>
              <a:rPr lang="en-US" sz="1400" b="1" i="0" dirty="0">
                <a:solidFill>
                  <a:srgbClr val="24292E"/>
                </a:solidFill>
                <a:effectLst/>
                <a:latin typeface="Roboto" panose="02000000000000000000" pitchFamily="2" charset="0"/>
              </a:rPr>
              <a:t> and </a:t>
            </a:r>
            <a:r>
              <a:rPr lang="en-US" sz="1400" b="1" i="1" dirty="0">
                <a:solidFill>
                  <a:srgbClr val="24292E"/>
                </a:solidFill>
                <a:effectLst/>
                <a:latin typeface="Roboto" panose="02000000000000000000" pitchFamily="2" charset="0"/>
              </a:rPr>
              <a:t>Instance Segmentation</a:t>
            </a:r>
            <a:r>
              <a:rPr lang="en-US" sz="1400" b="1" i="0" dirty="0">
                <a:solidFill>
                  <a:srgbClr val="24292E"/>
                </a:solidFill>
                <a:effectLst/>
                <a:latin typeface="Roboto" panose="02000000000000000000" pitchFamily="2" charset="0"/>
              </a:rPr>
              <a:t> in Computer Vision?</a:t>
            </a:r>
          </a:p>
          <a:p>
            <a:r>
              <a:rPr lang="en-US" sz="1400" b="1" i="0" dirty="0">
                <a:solidFill>
                  <a:srgbClr val="24292E"/>
                </a:solidFill>
                <a:effectLst/>
                <a:latin typeface="Roboto" panose="02000000000000000000" pitchFamily="2" charset="0"/>
              </a:rPr>
              <a:t>How do Neural Networks distinguish </a:t>
            </a:r>
            <a:r>
              <a:rPr lang="en-US" sz="1400" b="1" i="1" dirty="0">
                <a:solidFill>
                  <a:srgbClr val="24292E"/>
                </a:solidFill>
                <a:effectLst/>
                <a:latin typeface="Roboto" panose="02000000000000000000" pitchFamily="2" charset="0"/>
              </a:rPr>
              <a:t>useful</a:t>
            </a:r>
            <a:r>
              <a:rPr lang="en-US" sz="1400" b="1" i="0" dirty="0">
                <a:solidFill>
                  <a:srgbClr val="24292E"/>
                </a:solidFill>
                <a:effectLst/>
                <a:latin typeface="Roboto" panose="02000000000000000000" pitchFamily="2" charset="0"/>
              </a:rPr>
              <a:t> features from </a:t>
            </a:r>
            <a:r>
              <a:rPr lang="en-US" sz="1400" b="1" i="1" dirty="0">
                <a:solidFill>
                  <a:srgbClr val="24292E"/>
                </a:solidFill>
                <a:effectLst/>
                <a:latin typeface="Roboto" panose="02000000000000000000" pitchFamily="2" charset="0"/>
              </a:rPr>
              <a:t>non-useful</a:t>
            </a:r>
            <a:r>
              <a:rPr lang="en-US" sz="1400" b="1" i="0" dirty="0">
                <a:solidFill>
                  <a:srgbClr val="24292E"/>
                </a:solidFill>
                <a:effectLst/>
                <a:latin typeface="Roboto" panose="02000000000000000000" pitchFamily="2" charset="0"/>
              </a:rPr>
              <a:t> features in Computer Vision?</a:t>
            </a:r>
          </a:p>
          <a:p>
            <a:r>
              <a:rPr lang="en-US" sz="1400" b="1" i="0" dirty="0">
                <a:solidFill>
                  <a:srgbClr val="24292E"/>
                </a:solidFill>
                <a:effectLst/>
                <a:latin typeface="Roboto" panose="02000000000000000000" pitchFamily="2" charset="0"/>
              </a:rPr>
              <a:t>How do Neural Networks distinguish </a:t>
            </a:r>
            <a:r>
              <a:rPr lang="en-US" sz="1400" b="1" i="1" dirty="0">
                <a:solidFill>
                  <a:srgbClr val="24292E"/>
                </a:solidFill>
                <a:effectLst/>
                <a:latin typeface="Roboto" panose="02000000000000000000" pitchFamily="2" charset="0"/>
              </a:rPr>
              <a:t>useful</a:t>
            </a:r>
            <a:r>
              <a:rPr lang="en-US" sz="1400" b="1" i="0" dirty="0">
                <a:solidFill>
                  <a:srgbClr val="24292E"/>
                </a:solidFill>
                <a:effectLst/>
                <a:latin typeface="Roboto" panose="02000000000000000000" pitchFamily="2" charset="0"/>
              </a:rPr>
              <a:t> features from </a:t>
            </a:r>
            <a:r>
              <a:rPr lang="en-US" sz="1400" b="1" i="1" dirty="0">
                <a:solidFill>
                  <a:srgbClr val="24292E"/>
                </a:solidFill>
                <a:effectLst/>
                <a:latin typeface="Roboto" panose="02000000000000000000" pitchFamily="2" charset="0"/>
              </a:rPr>
              <a:t>non-useful</a:t>
            </a:r>
            <a:r>
              <a:rPr lang="en-US" sz="1400" b="1" i="0" dirty="0">
                <a:solidFill>
                  <a:srgbClr val="24292E"/>
                </a:solidFill>
                <a:effectLst/>
                <a:latin typeface="Roboto" panose="02000000000000000000" pitchFamily="2" charset="0"/>
              </a:rPr>
              <a:t> features in Computer Vision?</a:t>
            </a:r>
          </a:p>
          <a:p>
            <a:r>
              <a:rPr lang="en-US" sz="1400" b="1" i="0" dirty="0">
                <a:solidFill>
                  <a:srgbClr val="24292E"/>
                </a:solidFill>
                <a:effectLst/>
                <a:latin typeface="Roboto" panose="02000000000000000000" pitchFamily="2" charset="0"/>
              </a:rPr>
              <a:t>How would you decide when to </a:t>
            </a:r>
            <a:r>
              <a:rPr lang="en-US" sz="1400" b="1" i="1" dirty="0">
                <a:solidFill>
                  <a:srgbClr val="24292E"/>
                </a:solidFill>
                <a:effectLst/>
                <a:latin typeface="Roboto" panose="02000000000000000000" pitchFamily="2" charset="0"/>
              </a:rPr>
              <a:t>grayscale</a:t>
            </a:r>
            <a:r>
              <a:rPr lang="en-US" sz="1400" b="1" i="0" dirty="0">
                <a:solidFill>
                  <a:srgbClr val="24292E"/>
                </a:solidFill>
                <a:effectLst/>
                <a:latin typeface="Roboto" panose="02000000000000000000" pitchFamily="2" charset="0"/>
              </a:rPr>
              <a:t> the input images for a Computer Vision problem?</a:t>
            </a:r>
          </a:p>
          <a:p>
            <a:r>
              <a:rPr lang="en-US" sz="1400" b="0" i="0" dirty="0">
                <a:solidFill>
                  <a:srgbClr val="212529"/>
                </a:solidFill>
                <a:effectLst/>
                <a:latin typeface="Roboto" panose="02000000000000000000" pitchFamily="2" charset="0"/>
              </a:rPr>
              <a:t> </a:t>
            </a:r>
            <a:r>
              <a:rPr lang="en-US" sz="1400" b="1" i="0" dirty="0">
                <a:solidFill>
                  <a:srgbClr val="24292E"/>
                </a:solidFill>
                <a:effectLst/>
                <a:latin typeface="Roboto" panose="02000000000000000000" pitchFamily="2" charset="0"/>
              </a:rPr>
              <a:t>Provide an intuitive explanation of how </a:t>
            </a:r>
            <a:r>
              <a:rPr lang="en-US" sz="1400" b="1" i="1" dirty="0">
                <a:solidFill>
                  <a:srgbClr val="24292E"/>
                </a:solidFill>
                <a:effectLst/>
                <a:latin typeface="Roboto" panose="02000000000000000000" pitchFamily="2" charset="0"/>
              </a:rPr>
              <a:t>The Sliding Window</a:t>
            </a:r>
            <a:r>
              <a:rPr lang="en-US" sz="1400" b="1" i="0" dirty="0">
                <a:solidFill>
                  <a:srgbClr val="24292E"/>
                </a:solidFill>
                <a:effectLst/>
                <a:latin typeface="Roboto" panose="02000000000000000000" pitchFamily="2" charset="0"/>
              </a:rPr>
              <a:t> approach works in </a:t>
            </a:r>
            <a:r>
              <a:rPr lang="en-US" sz="1400" b="1" i="1" dirty="0">
                <a:solidFill>
                  <a:srgbClr val="24292E"/>
                </a:solidFill>
                <a:effectLst/>
                <a:latin typeface="Roboto" panose="02000000000000000000" pitchFamily="2" charset="0"/>
              </a:rPr>
              <a:t>Object Detection</a:t>
            </a:r>
            <a:endParaRPr lang="en-US" sz="1400" b="1" i="0" dirty="0">
              <a:solidFill>
                <a:srgbClr val="24292E"/>
              </a:solidFill>
              <a:effectLst/>
              <a:latin typeface="Roboto" panose="02000000000000000000" pitchFamily="2" charset="0"/>
            </a:endParaRPr>
          </a:p>
          <a:p>
            <a:r>
              <a:rPr lang="en-US" sz="1400" b="1" i="0" dirty="0">
                <a:solidFill>
                  <a:srgbClr val="24292E"/>
                </a:solidFill>
                <a:effectLst/>
                <a:latin typeface="Roboto" panose="02000000000000000000" pitchFamily="2" charset="0"/>
              </a:rPr>
              <a:t>What </a:t>
            </a:r>
            <a:r>
              <a:rPr lang="en-US" sz="1400" b="1" i="1" dirty="0">
                <a:solidFill>
                  <a:srgbClr val="24292E"/>
                </a:solidFill>
                <a:effectLst/>
                <a:latin typeface="Roboto" panose="02000000000000000000" pitchFamily="2" charset="0"/>
              </a:rPr>
              <a:t>Image Noise Filters</a:t>
            </a:r>
            <a:r>
              <a:rPr lang="en-US" sz="1400" b="1" i="0" dirty="0">
                <a:solidFill>
                  <a:srgbClr val="24292E"/>
                </a:solidFill>
                <a:effectLst/>
                <a:latin typeface="Roboto" panose="02000000000000000000" pitchFamily="2" charset="0"/>
              </a:rPr>
              <a:t> techniques do you know?</a:t>
            </a:r>
          </a:p>
          <a:p>
            <a:endParaRPr lang="en-US" sz="1800"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2514600" y="6324600"/>
            <a:ext cx="4876800" cy="365125"/>
          </a:xfrm>
        </p:spPr>
        <p:txBody>
          <a:bodyPr/>
          <a:lstStyle/>
          <a:p>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176</a:t>
            </a:fld>
            <a:endParaRPr lang="en-US"/>
          </a:p>
        </p:txBody>
      </p:sp>
      <p:sp>
        <p:nvSpPr>
          <p:cNvPr id="7" name="Title 1"/>
          <p:cNvSpPr txBox="1">
            <a:spLocks/>
          </p:cNvSpPr>
          <p:nvPr/>
        </p:nvSpPr>
        <p:spPr>
          <a:xfrm>
            <a:off x="1371600" y="1"/>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Old</a:t>
            </a:r>
            <a:r>
              <a:rPr kumimoji="0" lang="en-US" sz="2400" b="0" i="0" u="none" strike="noStrike" kern="1200" cap="none" spc="0" normalizeH="0" noProof="0" dirty="0">
                <a:ln>
                  <a:noFill/>
                </a:ln>
                <a:solidFill>
                  <a:schemeClr val="dk1"/>
                </a:solidFill>
                <a:effectLst/>
                <a:uLnTx/>
                <a:uFillTx/>
                <a:latin typeface="+mn-lt"/>
                <a:ea typeface="+mn-ea"/>
                <a:cs typeface="+mn-cs"/>
              </a:rPr>
              <a:t> Question Papers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305800" cy="5029200"/>
          </a:xfrm>
        </p:spPr>
        <p:txBody>
          <a:bodyPr>
            <a:normAutofit/>
          </a:bodyPr>
          <a:lstStyle/>
          <a:p>
            <a:endParaRPr lang="en-US" sz="1800"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2514600" y="6324600"/>
            <a:ext cx="4876800" cy="365125"/>
          </a:xfrm>
        </p:spPr>
        <p:txBody>
          <a:bodyPr/>
          <a:lstStyle/>
          <a:p>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177</a:t>
            </a:fld>
            <a:endParaRPr lang="en-US"/>
          </a:p>
        </p:txBody>
      </p:sp>
      <p:sp>
        <p:nvSpPr>
          <p:cNvPr id="7" name="Title 1"/>
          <p:cNvSpPr txBox="1">
            <a:spLocks/>
          </p:cNvSpPr>
          <p:nvPr/>
        </p:nvSpPr>
        <p:spPr>
          <a:xfrm>
            <a:off x="1371600" y="1"/>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Old</a:t>
            </a:r>
            <a:r>
              <a:rPr kumimoji="0" lang="en-US" sz="2400" b="0" i="0" u="none" strike="noStrike" kern="1200" cap="none" spc="0" normalizeH="0" noProof="0" dirty="0">
                <a:ln>
                  <a:noFill/>
                </a:ln>
                <a:solidFill>
                  <a:schemeClr val="dk1"/>
                </a:solidFill>
                <a:effectLst/>
                <a:uLnTx/>
                <a:uFillTx/>
                <a:latin typeface="+mn-lt"/>
                <a:ea typeface="+mn-ea"/>
                <a:cs typeface="+mn-cs"/>
              </a:rPr>
              <a:t> Question Papers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382000" cy="5105400"/>
          </a:xfrm>
        </p:spPr>
        <p:txBody>
          <a:bodyPr>
            <a:normAutofit/>
          </a:bodyPr>
          <a:lstStyle/>
          <a:p>
            <a:pPr marL="1371600" lvl="0" indent="-1371600" algn="just">
              <a:buNone/>
            </a:pPr>
            <a:endParaRPr lang="en-US" sz="1800"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2209800" y="6356350"/>
            <a:ext cx="5562600" cy="365125"/>
          </a:xfrm>
        </p:spPr>
        <p:txBody>
          <a:bodyPr/>
          <a:lstStyle/>
          <a:p>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178</a:t>
            </a:fld>
            <a:endParaRPr lang="en-US"/>
          </a:p>
        </p:txBody>
      </p:sp>
      <p:sp>
        <p:nvSpPr>
          <p:cNvPr id="7" name="Title 1"/>
          <p:cNvSpPr txBox="1">
            <a:spLocks/>
          </p:cNvSpPr>
          <p:nvPr/>
        </p:nvSpPr>
        <p:spPr>
          <a:xfrm>
            <a:off x="1371600" y="1"/>
            <a:ext cx="7772400" cy="9143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u="sng" dirty="0">
                <a:effectLst>
                  <a:outerShdw blurRad="38100" dist="38100" dir="2700000" algn="tl">
                    <a:srgbClr val="000000">
                      <a:alpha val="43137"/>
                    </a:srgbClr>
                  </a:outerShdw>
                </a:effectLst>
              </a:rPr>
              <a:t>EXPECTED QUESTIONS FOR UNIVERSITY EXAM </a:t>
            </a:r>
            <a:endParaRPr kumimoji="0" lang="en-US" sz="2400" b="1" i="0" u="sng"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458200" cy="5334000"/>
          </a:xfrm>
        </p:spPr>
        <p:txBody>
          <a:bodyPr>
            <a:normAutofit/>
          </a:bodyPr>
          <a:lstStyle/>
          <a:p>
            <a:pPr marL="514350" lvl="0" indent="-514350" algn="just">
              <a:buNone/>
            </a:pPr>
            <a:endParaRPr lang="en-US" sz="1800"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2209800" y="6356350"/>
            <a:ext cx="5562600" cy="365125"/>
          </a:xfrm>
        </p:spPr>
        <p:txBody>
          <a:bodyPr/>
          <a:lstStyle/>
          <a:p>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179</a:t>
            </a:fld>
            <a:endParaRPr lang="en-US"/>
          </a:p>
        </p:txBody>
      </p:sp>
      <p:sp>
        <p:nvSpPr>
          <p:cNvPr id="7" name="Title 1"/>
          <p:cNvSpPr txBox="1">
            <a:spLocks/>
          </p:cNvSpPr>
          <p:nvPr/>
        </p:nvSpPr>
        <p:spPr>
          <a:xfrm>
            <a:off x="1371600" y="1"/>
            <a:ext cx="7772400" cy="9143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u="sng" dirty="0">
                <a:effectLst>
                  <a:outerShdw blurRad="38100" dist="38100" dir="2700000" algn="tl">
                    <a:srgbClr val="000000">
                      <a:alpha val="43137"/>
                    </a:srgbClr>
                  </a:outerShdw>
                </a:effectLst>
              </a:rPr>
              <a:t>EXPECTED QUESTIONS FOR UNIVERSITY EXAM </a:t>
            </a:r>
            <a:endParaRPr kumimoji="0" lang="en-US" sz="2400" b="1" i="0" u="sng"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extLst>
              <p:ext uri="{D42A27DB-BD31-4B8C-83A1-F6EECF244321}">
                <p14:modId xmlns:p14="http://schemas.microsoft.com/office/powerpoint/2010/main" val="3497360693"/>
              </p:ext>
            </p:extLst>
          </p:nvPr>
        </p:nvGraphicFramePr>
        <p:xfrm>
          <a:off x="533400" y="11430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a:t>
            </a:fld>
            <a:endParaRPr lang="en-US"/>
          </a:p>
        </p:txBody>
      </p:sp>
      <p:sp>
        <p:nvSpPr>
          <p:cNvPr id="7"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PREREQUISITE</a:t>
            </a:r>
            <a:r>
              <a:rPr kumimoji="0" lang="en-US" sz="2400" b="0" i="0" u="none" strike="noStrike" kern="1200" cap="none" spc="0" normalizeH="0" baseline="0" noProof="0" dirty="0">
                <a:ln>
                  <a:noFill/>
                </a:ln>
                <a:solidFill>
                  <a:schemeClr val="dk1"/>
                </a:solidFill>
                <a:effectLst/>
                <a:uLnTx/>
                <a:uFillTx/>
                <a:latin typeface="+mn-lt"/>
                <a:ea typeface="+mn-ea"/>
                <a:cs typeface="+mn-cs"/>
              </a:rPr>
              <a:t> </a:t>
            </a:r>
          </a:p>
        </p:txBody>
      </p:sp>
      <p:pic>
        <p:nvPicPr>
          <p:cNvPr id="8" name="Picture 2" descr="E:\NIET\Project\xLogo11.png.pagespeed.ic.pydHLuCQEZ.png"/>
          <p:cNvPicPr>
            <a:picLocks noChangeAspect="1" noChangeArrowheads="1"/>
          </p:cNvPicPr>
          <p:nvPr/>
        </p:nvPicPr>
        <p:blipFill>
          <a:blip r:embed="rId7"/>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amond(in)">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2209800" y="6356350"/>
            <a:ext cx="5562600" cy="365125"/>
          </a:xfrm>
        </p:spPr>
        <p:txBody>
          <a:bodyPr/>
          <a:lstStyle/>
          <a:p>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180</a:t>
            </a:fld>
            <a:endParaRPr lang="en-US"/>
          </a:p>
        </p:txBody>
      </p:sp>
      <p:sp>
        <p:nvSpPr>
          <p:cNvPr id="7" name="Title 1"/>
          <p:cNvSpPr txBox="1">
            <a:spLocks/>
          </p:cNvSpPr>
          <p:nvPr/>
        </p:nvSpPr>
        <p:spPr>
          <a:xfrm>
            <a:off x="1371600" y="1"/>
            <a:ext cx="7772400" cy="9143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u="sng" dirty="0">
                <a:effectLst>
                  <a:outerShdw blurRad="38100" dist="38100" dir="2700000" algn="tl">
                    <a:srgbClr val="000000">
                      <a:alpha val="43137"/>
                    </a:srgbClr>
                  </a:outerShdw>
                </a:effectLst>
              </a:rPr>
              <a:t>EXPECTED QUESTIONS FOR UNIVERSITY EXAM </a:t>
            </a:r>
            <a:endParaRPr kumimoji="0" lang="en-US" sz="2400" b="1" i="0" u="sng"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182881410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2514600" y="6356350"/>
            <a:ext cx="5181600" cy="365125"/>
          </a:xfrm>
        </p:spPr>
        <p:txBody>
          <a:bodyPr/>
          <a:lstStyle/>
          <a:p>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181</a:t>
            </a:fld>
            <a:endParaRPr lang="en-US"/>
          </a:p>
        </p:txBody>
      </p:sp>
      <p:sp>
        <p:nvSpPr>
          <p:cNvPr id="7" name="Title 1"/>
          <p:cNvSpPr txBox="1">
            <a:spLocks/>
          </p:cNvSpPr>
          <p:nvPr/>
        </p:nvSpPr>
        <p:spPr>
          <a:xfrm>
            <a:off x="1371600" y="1"/>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sng"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SUMMARY</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TextBox 8"/>
          <p:cNvSpPr txBox="1"/>
          <p:nvPr/>
        </p:nvSpPr>
        <p:spPr>
          <a:xfrm>
            <a:off x="533400" y="990600"/>
            <a:ext cx="8153400" cy="4801314"/>
          </a:xfrm>
          <a:prstGeom prst="rect">
            <a:avLst/>
          </a:prstGeom>
          <a:noFill/>
        </p:spPr>
        <p:txBody>
          <a:bodyPr wrap="square" rtlCol="0">
            <a:spAutoFit/>
          </a:bodyPr>
          <a:lstStyle/>
          <a:p>
            <a:pPr marL="285750" indent="-285750"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Computer vision is a field of study that deals with the extraction of information from images or videos to understand and interpret visual data. It involves the development of algorithms and techniques to enable computers to perceive and understand the visual world in a way similar to humans.</a:t>
            </a:r>
          </a:p>
          <a:p>
            <a:pPr marL="285750" indent="-285750" algn="just">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Computer vision encompasses various tasks and applications, including image classification, object detection, image segmentation, facial recognition, scene understanding, and video analysis. These tasks involve processing and analyzing visual data to extract meaningful information and make decisions based on it.</a:t>
            </a:r>
          </a:p>
          <a:p>
            <a:pPr marL="285750" indent="-285750" algn="just">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The fundamental concepts in computer vision include image formation, image processing, feature extraction, and pattern recognition. Image formation deals with how images are captured and represented using pixels. Image processing techniques are used to enhance and manipulate images to improve their quality or extract specific information. Feature extraction involves identifying relevant visual characteristics or patterns from images that can be used for tasks like object recognition or tracking.</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2514600" y="6356350"/>
            <a:ext cx="5181600" cy="365125"/>
          </a:xfrm>
        </p:spPr>
        <p:txBody>
          <a:bodyPr/>
          <a:lstStyle/>
          <a:p>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182</a:t>
            </a:fld>
            <a:endParaRPr lang="en-US"/>
          </a:p>
        </p:txBody>
      </p:sp>
      <p:sp>
        <p:nvSpPr>
          <p:cNvPr id="7" name="Title 1"/>
          <p:cNvSpPr txBox="1">
            <a:spLocks/>
          </p:cNvSpPr>
          <p:nvPr/>
        </p:nvSpPr>
        <p:spPr>
          <a:xfrm>
            <a:off x="1371600" y="1"/>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sng"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SUMMARY</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TextBox 8"/>
          <p:cNvSpPr txBox="1"/>
          <p:nvPr/>
        </p:nvSpPr>
        <p:spPr>
          <a:xfrm>
            <a:off x="533400" y="990600"/>
            <a:ext cx="8153400" cy="4801314"/>
          </a:xfrm>
          <a:prstGeom prst="rect">
            <a:avLst/>
          </a:prstGeom>
          <a:noFill/>
        </p:spPr>
        <p:txBody>
          <a:bodyPr wrap="square" rtlCol="0">
            <a:spAutoFit/>
          </a:bodyPr>
          <a:lstStyle/>
          <a:p>
            <a:pPr marL="285750" indent="-285750">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Computer vision techniques employ both traditional computer vision algorithms and deep learning approaches. Traditional algorithms rely on handcrafted features and mathematical models to process and analyze visual data. Deep learning methods, particularly convolutional neural networks (CNNs), have gained popularity in recent years due to their ability to learn directly from raw pixel data and achieve state-of-the-art results in various computer vision tasks.</a:t>
            </a:r>
          </a:p>
          <a:p>
            <a:pPr marL="285750" indent="-285750">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Computer vision finds applications in diverse fields such as autonomous vehicles, surveillance systems, medical imaging, robotics, augmented reality, and industrial automation. It plays a crucial role in enabling machines to understand and interact with the visual world, opening up possibilities for advanced applications and advancements in numerous domains.</a:t>
            </a:r>
          </a:p>
          <a:p>
            <a:pPr marL="285750" indent="-285750">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As computer vision continues to evolve, researchers and practitioners explore new techniques, algorithms, and applications to tackle more complex challenges and improve the accuracy and efficiency of visual understanding by machines.</a:t>
            </a:r>
          </a:p>
        </p:txBody>
      </p:sp>
    </p:spTree>
    <p:extLst>
      <p:ext uri="{BB962C8B-B14F-4D97-AF65-F5344CB8AC3E}">
        <p14:creationId xmlns:p14="http://schemas.microsoft.com/office/powerpoint/2010/main" val="189431964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0" y="914400"/>
            <a:ext cx="9144000" cy="5121915"/>
          </a:xfrm>
          <a:prstGeom prst="rect">
            <a:avLst/>
          </a:prstGeom>
          <a:noFill/>
        </p:spPr>
        <p:txBody>
          <a:bodyPr wrap="square" lIns="91440" tIns="45720" rIns="91440" bIns="45720">
            <a:spAutoFit/>
          </a:bodyPr>
          <a:lstStyle/>
          <a:p>
            <a:r>
              <a:rPr lang="en-US" dirty="0"/>
              <a:t>"Computer Vision: Algorithms and Applications" by Richard </a:t>
            </a:r>
            <a:r>
              <a:rPr lang="en-US" dirty="0" err="1"/>
              <a:t>Szeliski</a:t>
            </a:r>
            <a:endParaRPr lang="en-US" dirty="0"/>
          </a:p>
          <a:p>
            <a:pPr lvl="1"/>
            <a:r>
              <a:rPr lang="en-US" dirty="0"/>
              <a:t>This comprehensive book covers the fundamental concepts and algorithms in computer vision, including image formation, image features, stereo vision, multiple view geometry, and object recognition. It also includes numerous examples and MATLAB code snippets.</a:t>
            </a:r>
          </a:p>
          <a:p>
            <a:r>
              <a:rPr lang="en-US" dirty="0"/>
              <a:t>"Deep Learning for Computer Vision with Python" by Adrian </a:t>
            </a:r>
            <a:r>
              <a:rPr lang="en-US" dirty="0" err="1"/>
              <a:t>Rosebrock</a:t>
            </a:r>
            <a:endParaRPr lang="en-US" dirty="0"/>
          </a:p>
          <a:p>
            <a:pPr lvl="1"/>
            <a:r>
              <a:rPr lang="en-US" dirty="0"/>
              <a:t>This book focuses on applying deep learning techniques to solve computer vision problems. It covers topics such as convolutional neural networks (CNNs), image classification, object detection, and image segmentation. The book provides practical examples and code implementations using Python and the </a:t>
            </a:r>
            <a:r>
              <a:rPr lang="en-US" dirty="0" err="1"/>
              <a:t>Keras</a:t>
            </a:r>
            <a:r>
              <a:rPr lang="en-US" dirty="0"/>
              <a:t> library.</a:t>
            </a:r>
          </a:p>
          <a:p>
            <a:r>
              <a:rPr lang="en-US" dirty="0"/>
              <a:t>"Computer Vision: Models, Learning, and Inference" by Simon J.D. Prince</a:t>
            </a:r>
          </a:p>
          <a:p>
            <a:pPr lvl="1"/>
            <a:r>
              <a:rPr lang="en-US" dirty="0"/>
              <a:t>This book provides a comprehensive introduction to computer vision, covering various topics such as image formation, filtering, feature detection and matching, object recognition, and 3D reconstruction. It also includes discussions on statistical and probabilistic models in computer vision.</a:t>
            </a:r>
            <a:endParaRPr lang="en-US" sz="1800" dirty="0">
              <a:solidFill>
                <a:srgbClr val="002060"/>
              </a:solidFill>
            </a:endParaRPr>
          </a:p>
          <a:p>
            <a:pPr>
              <a:buFont typeface="Wingdings" pitchFamily="2" charset="2"/>
              <a:buChar char="Ø"/>
            </a:pPr>
            <a:r>
              <a:rPr lang="en-US" sz="1800" dirty="0">
                <a:solidFill>
                  <a:srgbClr val="002060"/>
                </a:solidFill>
                <a:hlinkClick r:id="rId2"/>
              </a:rPr>
              <a:t>https://www.oreilly.com/library/view/datawarehousingarchitecture/0130809020/ch07.html</a:t>
            </a:r>
            <a:endParaRPr lang="en-US" sz="1800" dirty="0">
              <a:solidFill>
                <a:srgbClr val="002060"/>
              </a:solidFill>
            </a:endParaRPr>
          </a:p>
          <a:p>
            <a:pPr>
              <a:buFont typeface="Wingdings" pitchFamily="2" charset="2"/>
              <a:buChar char="Ø"/>
            </a:pPr>
            <a:r>
              <a:rPr lang="en-US" sz="1800" dirty="0">
                <a:solidFill>
                  <a:srgbClr val="002060"/>
                </a:solidFill>
                <a:hlinkClick r:id="rId3"/>
              </a:rPr>
              <a:t>https://www.slideshare.net/2cdude/data-warehousing-3292359</a:t>
            </a:r>
            <a:endParaRPr lang="en-US" sz="1800" dirty="0">
              <a:solidFill>
                <a:srgbClr val="002060"/>
              </a:solidFill>
            </a:endParaRPr>
          </a:p>
          <a:p>
            <a:pPr>
              <a:buFont typeface="Wingdings" pitchFamily="2" charset="2"/>
              <a:buChar char="Ø"/>
            </a:pPr>
            <a:endParaRPr lang="en-US" sz="1800" dirty="0">
              <a:ln w="10541" cmpd="sng">
                <a:solidFill>
                  <a:schemeClr val="accent1">
                    <a:shade val="88000"/>
                    <a:satMod val="110000"/>
                  </a:schemeClr>
                </a:solidFill>
                <a:prstDash val="solid"/>
              </a:ln>
              <a:solidFill>
                <a:srgbClr val="002060"/>
              </a:solidFill>
            </a:endParaRP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2209800" y="6356350"/>
            <a:ext cx="5562600" cy="365125"/>
          </a:xfrm>
        </p:spPr>
        <p:txBody>
          <a:bodyPr/>
          <a:lstStyle/>
          <a:p>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183</a:t>
            </a:fld>
            <a:endParaRPr lang="en-US"/>
          </a:p>
        </p:txBody>
      </p:sp>
      <p:sp>
        <p:nvSpPr>
          <p:cNvPr id="7" name="Title 1"/>
          <p:cNvSpPr txBox="1">
            <a:spLocks/>
          </p:cNvSpPr>
          <p:nvPr/>
        </p:nvSpPr>
        <p:spPr>
          <a:xfrm>
            <a:off x="1371600" y="1"/>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REFERENCES</a:t>
            </a:r>
            <a:endParaRPr kumimoji="0" lang="en-US" sz="2400" b="1"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4"/>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255522020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dirty="0">
              <a:solidFill>
                <a:schemeClr val="tx1"/>
              </a:solidFill>
            </a:endParaRPr>
          </a:p>
        </p:txBody>
      </p:sp>
      <p:sp>
        <p:nvSpPr>
          <p:cNvPr id="5" name="Footer Placeholder 4"/>
          <p:cNvSpPr>
            <a:spLocks noGrp="1"/>
          </p:cNvSpPr>
          <p:nvPr>
            <p:ph type="ftr" sz="quarter" idx="11"/>
          </p:nvPr>
        </p:nvSpPr>
        <p:spPr>
          <a:xfrm>
            <a:off x="2209800" y="6356350"/>
            <a:ext cx="5562600" cy="365125"/>
          </a:xfrm>
        </p:spPr>
        <p:txBody>
          <a:bodyPr/>
          <a:lstStyle/>
          <a:p>
            <a:r>
              <a:rPr lang="it-IT">
                <a:solidFill>
                  <a:schemeClr val="tx1"/>
                </a:solidFill>
              </a:rPr>
              <a:t>Dr Preeti Gera            COMPUTER VISION  UNIT- IV</a:t>
            </a:r>
            <a:endParaRPr lang="en-US" dirty="0">
              <a:solidFill>
                <a:schemeClr val="tx1"/>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chemeClr val="tx1"/>
                </a:solidFill>
              </a:rPr>
              <a:pPr/>
              <a:t>184</a:t>
            </a:fld>
            <a:endParaRPr lang="en-US">
              <a:solidFill>
                <a:schemeClr val="tx1"/>
              </a:solidFill>
            </a:endParaRPr>
          </a:p>
        </p:txBody>
      </p:sp>
      <p:sp>
        <p:nvSpPr>
          <p:cNvPr id="7" name="Title 1"/>
          <p:cNvSpPr txBox="1">
            <a:spLocks/>
          </p:cNvSpPr>
          <p:nvPr/>
        </p:nvSpPr>
        <p:spPr>
          <a:xfrm>
            <a:off x="1371600" y="1"/>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GB" dirty="0"/>
              <a:t>Any Certification/Courses  for this subject</a:t>
            </a:r>
            <a:endParaRPr lang="en-IN"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graphicFrame>
        <p:nvGraphicFramePr>
          <p:cNvPr id="2" name="Table 1"/>
          <p:cNvGraphicFramePr>
            <a:graphicFrameLocks noGrp="1"/>
          </p:cNvGraphicFramePr>
          <p:nvPr>
            <p:extLst>
              <p:ext uri="{D42A27DB-BD31-4B8C-83A1-F6EECF244321}">
                <p14:modId xmlns:p14="http://schemas.microsoft.com/office/powerpoint/2010/main" val="3183563391"/>
              </p:ext>
            </p:extLst>
          </p:nvPr>
        </p:nvGraphicFramePr>
        <p:xfrm>
          <a:off x="533401" y="1219200"/>
          <a:ext cx="8305798" cy="4724401"/>
        </p:xfrm>
        <a:graphic>
          <a:graphicData uri="http://schemas.openxmlformats.org/drawingml/2006/table">
            <a:tbl>
              <a:tblPr firstRow="1" firstCol="1" bandRow="1">
                <a:tableStyleId>{5C22544A-7EE6-4342-B048-85BDC9FD1C3A}</a:tableStyleId>
              </a:tblPr>
              <a:tblGrid>
                <a:gridCol w="1350191">
                  <a:extLst>
                    <a:ext uri="{9D8B030D-6E8A-4147-A177-3AD203B41FA5}">
                      <a16:colId xmlns:a16="http://schemas.microsoft.com/office/drawing/2014/main" val="2548052676"/>
                    </a:ext>
                  </a:extLst>
                </a:gridCol>
                <a:gridCol w="1617681">
                  <a:extLst>
                    <a:ext uri="{9D8B030D-6E8A-4147-A177-3AD203B41FA5}">
                      <a16:colId xmlns:a16="http://schemas.microsoft.com/office/drawing/2014/main" val="119515832"/>
                    </a:ext>
                  </a:extLst>
                </a:gridCol>
                <a:gridCol w="942587">
                  <a:extLst>
                    <a:ext uri="{9D8B030D-6E8A-4147-A177-3AD203B41FA5}">
                      <a16:colId xmlns:a16="http://schemas.microsoft.com/office/drawing/2014/main" val="4045659361"/>
                    </a:ext>
                  </a:extLst>
                </a:gridCol>
                <a:gridCol w="1783272">
                  <a:extLst>
                    <a:ext uri="{9D8B030D-6E8A-4147-A177-3AD203B41FA5}">
                      <a16:colId xmlns:a16="http://schemas.microsoft.com/office/drawing/2014/main" val="882892349"/>
                    </a:ext>
                  </a:extLst>
                </a:gridCol>
                <a:gridCol w="2612067">
                  <a:extLst>
                    <a:ext uri="{9D8B030D-6E8A-4147-A177-3AD203B41FA5}">
                      <a16:colId xmlns:a16="http://schemas.microsoft.com/office/drawing/2014/main" val="2377126745"/>
                    </a:ext>
                  </a:extLst>
                </a:gridCol>
              </a:tblGrid>
              <a:tr h="936430">
                <a:tc>
                  <a:txBody>
                    <a:bodyPr/>
                    <a:lstStyle/>
                    <a:p>
                      <a:pPr>
                        <a:lnSpc>
                          <a:spcPct val="107000"/>
                        </a:lnSpc>
                        <a:spcAft>
                          <a:spcPts val="800"/>
                        </a:spcAft>
                      </a:pPr>
                      <a:r>
                        <a:rPr lang="en-IN" sz="1800">
                          <a:effectLst/>
                          <a:latin typeface="Times New Roman" panose="02020603050405020304" pitchFamily="18" charset="0"/>
                          <a:cs typeface="Times New Roman" panose="02020603050405020304" pitchFamily="18" charset="0"/>
                        </a:rPr>
                        <a:t>Course Name  </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2">
                        <a:lumMod val="75000"/>
                      </a:schemeClr>
                    </a:solidFill>
                  </a:tcPr>
                </a:tc>
                <a:tc>
                  <a:txBody>
                    <a:bodyPr/>
                    <a:lstStyle/>
                    <a:p>
                      <a:pPr>
                        <a:lnSpc>
                          <a:spcPct val="107000"/>
                        </a:lnSpc>
                        <a:spcAft>
                          <a:spcPts val="800"/>
                        </a:spcAft>
                      </a:pPr>
                      <a:r>
                        <a:rPr lang="en-IN" sz="1800">
                          <a:effectLst/>
                          <a:latin typeface="Times New Roman" panose="02020603050405020304" pitchFamily="18" charset="0"/>
                          <a:cs typeface="Times New Roman" panose="02020603050405020304" pitchFamily="18" charset="0"/>
                        </a:rPr>
                        <a:t>Offered By  </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2">
                        <a:lumMod val="75000"/>
                      </a:schemeClr>
                    </a:solidFill>
                  </a:tcPr>
                </a:tc>
                <a:tc>
                  <a:txBody>
                    <a:bodyPr/>
                    <a:lstStyle/>
                    <a:p>
                      <a:pPr>
                        <a:lnSpc>
                          <a:spcPct val="107000"/>
                        </a:lnSpc>
                        <a:spcAft>
                          <a:spcPts val="800"/>
                        </a:spcAft>
                      </a:pPr>
                      <a:r>
                        <a:rPr lang="en-IN" sz="1800">
                          <a:effectLst/>
                          <a:latin typeface="Times New Roman" panose="02020603050405020304" pitchFamily="18" charset="0"/>
                          <a:cs typeface="Times New Roman" panose="02020603050405020304" pitchFamily="18" charset="0"/>
                        </a:rPr>
                        <a:t>Duration  </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2">
                        <a:lumMod val="75000"/>
                      </a:schemeClr>
                    </a:solidFill>
                  </a:tcPr>
                </a:tc>
                <a:tc>
                  <a:txBody>
                    <a:bodyPr/>
                    <a:lstStyle/>
                    <a:p>
                      <a:pPr>
                        <a:lnSpc>
                          <a:spcPct val="107000"/>
                        </a:lnSpc>
                        <a:spcAft>
                          <a:spcPts val="800"/>
                        </a:spcAft>
                      </a:pPr>
                      <a:r>
                        <a:rPr lang="en-IN" sz="1800" dirty="0">
                          <a:effectLst/>
                          <a:latin typeface="Times New Roman" panose="02020603050405020304" pitchFamily="18" charset="0"/>
                          <a:cs typeface="Times New Roman" panose="02020603050405020304" pitchFamily="18" charset="0"/>
                        </a:rPr>
                        <a:t>Rating  </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2">
                        <a:lumMod val="75000"/>
                      </a:schemeClr>
                    </a:solidFill>
                  </a:tcPr>
                </a:tc>
                <a:tc>
                  <a:txBody>
                    <a:bodyPr/>
                    <a:lstStyle/>
                    <a:p>
                      <a:pPr>
                        <a:lnSpc>
                          <a:spcPct val="107000"/>
                        </a:lnSpc>
                        <a:spcAft>
                          <a:spcPts val="800"/>
                        </a:spcAft>
                      </a:pPr>
                      <a:r>
                        <a:rPr lang="en-IN" sz="1800">
                          <a:effectLst/>
                          <a:latin typeface="Times New Roman" panose="02020603050405020304" pitchFamily="18" charset="0"/>
                          <a:cs typeface="Times New Roman" panose="02020603050405020304" pitchFamily="18" charset="0"/>
                        </a:rPr>
                        <a:t>Link</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2">
                        <a:lumMod val="75000"/>
                      </a:schemeClr>
                    </a:solidFill>
                  </a:tcPr>
                </a:tc>
                <a:extLst>
                  <a:ext uri="{0D108BD9-81ED-4DB2-BD59-A6C34878D82A}">
                    <a16:rowId xmlns:a16="http://schemas.microsoft.com/office/drawing/2014/main" val="113882771"/>
                  </a:ext>
                </a:extLst>
              </a:tr>
              <a:tr h="2372764">
                <a:tc>
                  <a:txBody>
                    <a:bodyPr/>
                    <a:lstStyle/>
                    <a:p>
                      <a:pPr fontAlgn="base">
                        <a:lnSpc>
                          <a:spcPct val="107000"/>
                        </a:lnSpc>
                        <a:spcAft>
                          <a:spcPts val="0"/>
                        </a:spcAft>
                      </a:pPr>
                      <a:r>
                        <a:rPr lang="en-IN" sz="1800" dirty="0">
                          <a:effectLst/>
                          <a:latin typeface="Times New Roman" panose="02020603050405020304" pitchFamily="18" charset="0"/>
                          <a:cs typeface="Times New Roman" panose="02020603050405020304" pitchFamily="18" charset="0"/>
                        </a:rPr>
                        <a:t>Introduction to Computer Vision and Image Processing</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2">
                        <a:lumMod val="75000"/>
                      </a:schemeClr>
                    </a:solidFill>
                  </a:tcPr>
                </a:tc>
                <a:tc>
                  <a:txBody>
                    <a:bodyPr/>
                    <a:lstStyle/>
                    <a:p>
                      <a:pPr fontAlgn="base">
                        <a:lnSpc>
                          <a:spcPct val="107000"/>
                        </a:lnSpc>
                        <a:spcAft>
                          <a:spcPts val="0"/>
                        </a:spcAft>
                      </a:pPr>
                      <a:r>
                        <a:rPr lang="en-IN" sz="1800" dirty="0">
                          <a:effectLst/>
                          <a:latin typeface="Times New Roman" panose="02020603050405020304" pitchFamily="18" charset="0"/>
                          <a:cs typeface="Times New Roman" panose="02020603050405020304" pitchFamily="18" charset="0"/>
                        </a:rPr>
                        <a:t>IBM</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2">
                        <a:lumMod val="75000"/>
                      </a:schemeClr>
                    </a:solidFill>
                  </a:tcPr>
                </a:tc>
                <a:tc>
                  <a:txBody>
                    <a:bodyPr/>
                    <a:lstStyle/>
                    <a:p>
                      <a:pPr fontAlgn="base">
                        <a:lnSpc>
                          <a:spcPct val="107000"/>
                        </a:lnSpc>
                        <a:spcAft>
                          <a:spcPts val="0"/>
                        </a:spcAft>
                      </a:pPr>
                      <a:r>
                        <a:rPr lang="en-IN" sz="1800">
                          <a:effectLst/>
                          <a:latin typeface="Times New Roman" panose="02020603050405020304" pitchFamily="18" charset="0"/>
                          <a:cs typeface="Times New Roman" panose="02020603050405020304" pitchFamily="18" charset="0"/>
                        </a:rPr>
                        <a:t>1-4 weeks</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2">
                        <a:lumMod val="75000"/>
                      </a:schemeClr>
                    </a:solidFill>
                  </a:tcPr>
                </a:tc>
                <a:tc>
                  <a:txBody>
                    <a:bodyPr/>
                    <a:lstStyle/>
                    <a:p>
                      <a:pPr fontAlgn="base">
                        <a:lnSpc>
                          <a:spcPct val="107000"/>
                        </a:lnSpc>
                        <a:spcAft>
                          <a:spcPts val="0"/>
                        </a:spcAft>
                      </a:pPr>
                      <a:r>
                        <a:rPr lang="en-IN" sz="1800">
                          <a:effectLst/>
                          <a:latin typeface="Times New Roman" panose="02020603050405020304" pitchFamily="18" charset="0"/>
                          <a:cs typeface="Times New Roman" panose="02020603050405020304" pitchFamily="18" charset="0"/>
                        </a:rPr>
                        <a:t>4.4</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2">
                        <a:lumMod val="75000"/>
                      </a:schemeClr>
                    </a:solidFill>
                  </a:tcPr>
                </a:tc>
                <a:tc>
                  <a:txBody>
                    <a:bodyPr/>
                    <a:lstStyle/>
                    <a:p>
                      <a:pPr fontAlgn="base">
                        <a:lnSpc>
                          <a:spcPct val="107000"/>
                        </a:lnSpc>
                        <a:spcAft>
                          <a:spcPts val="0"/>
                        </a:spcAft>
                      </a:pPr>
                      <a:r>
                        <a:rPr lang="en-IN" sz="1800">
                          <a:effectLst/>
                          <a:latin typeface="Times New Roman" panose="02020603050405020304" pitchFamily="18" charset="0"/>
                          <a:cs typeface="Times New Roman" panose="02020603050405020304" pitchFamily="18" charset="0"/>
                        </a:rPr>
                        <a:t>https://www.coursera.org/learn/introduction-computer-vision-watson-opencv#about</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solidFill>
                      <a:schemeClr val="accent2">
                        <a:lumMod val="75000"/>
                      </a:schemeClr>
                    </a:solidFill>
                  </a:tcPr>
                </a:tc>
                <a:extLst>
                  <a:ext uri="{0D108BD9-81ED-4DB2-BD59-A6C34878D82A}">
                    <a16:rowId xmlns:a16="http://schemas.microsoft.com/office/drawing/2014/main" val="2940350439"/>
                  </a:ext>
                </a:extLst>
              </a:tr>
              <a:tr h="1415207">
                <a:tc>
                  <a:txBody>
                    <a:bodyPr/>
                    <a:lstStyle/>
                    <a:p>
                      <a:pPr fontAlgn="base">
                        <a:lnSpc>
                          <a:spcPct val="107000"/>
                        </a:lnSpc>
                        <a:spcAft>
                          <a:spcPts val="0"/>
                        </a:spcAft>
                      </a:pPr>
                      <a:r>
                        <a:rPr lang="en-IN" sz="1800">
                          <a:effectLst/>
                          <a:latin typeface="Times New Roman" panose="02020603050405020304" pitchFamily="18" charset="0"/>
                          <a:cs typeface="Times New Roman" panose="02020603050405020304" pitchFamily="18" charset="0"/>
                        </a:rPr>
                        <a:t>Computer Vision Basics</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2">
                        <a:lumMod val="75000"/>
                      </a:schemeClr>
                    </a:solidFill>
                  </a:tcPr>
                </a:tc>
                <a:tc>
                  <a:txBody>
                    <a:bodyPr/>
                    <a:lstStyle/>
                    <a:p>
                      <a:pPr fontAlgn="base">
                        <a:lnSpc>
                          <a:spcPct val="107000"/>
                        </a:lnSpc>
                        <a:spcAft>
                          <a:spcPts val="0"/>
                        </a:spcAft>
                      </a:pPr>
                      <a:r>
                        <a:rPr lang="en-IN" sz="1800">
                          <a:effectLst/>
                          <a:latin typeface="Times New Roman" panose="02020603050405020304" pitchFamily="18" charset="0"/>
                          <a:cs typeface="Times New Roman" panose="02020603050405020304" pitchFamily="18" charset="0"/>
                        </a:rPr>
                        <a:t>University at Buffalo</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2">
                        <a:lumMod val="75000"/>
                      </a:schemeClr>
                    </a:solidFill>
                  </a:tcPr>
                </a:tc>
                <a:tc>
                  <a:txBody>
                    <a:bodyPr/>
                    <a:lstStyle/>
                    <a:p>
                      <a:pPr fontAlgn="base">
                        <a:lnSpc>
                          <a:spcPct val="107000"/>
                        </a:lnSpc>
                        <a:spcAft>
                          <a:spcPts val="0"/>
                        </a:spcAft>
                      </a:pPr>
                      <a:r>
                        <a:rPr lang="en-IN" sz="1800">
                          <a:effectLst/>
                          <a:latin typeface="Times New Roman" panose="02020603050405020304" pitchFamily="18" charset="0"/>
                          <a:cs typeface="Times New Roman" panose="02020603050405020304" pitchFamily="18" charset="0"/>
                        </a:rPr>
                        <a:t>1-4 weeks</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2">
                        <a:lumMod val="75000"/>
                      </a:schemeClr>
                    </a:solidFill>
                  </a:tcPr>
                </a:tc>
                <a:tc>
                  <a:txBody>
                    <a:bodyPr/>
                    <a:lstStyle/>
                    <a:p>
                      <a:pPr fontAlgn="base">
                        <a:lnSpc>
                          <a:spcPct val="107000"/>
                        </a:lnSpc>
                        <a:spcAft>
                          <a:spcPts val="0"/>
                        </a:spcAft>
                      </a:pPr>
                      <a:r>
                        <a:rPr lang="en-IN" sz="1800">
                          <a:effectLst/>
                          <a:latin typeface="Times New Roman" panose="02020603050405020304" pitchFamily="18" charset="0"/>
                          <a:cs typeface="Times New Roman" panose="02020603050405020304" pitchFamily="18" charset="0"/>
                        </a:rPr>
                        <a:t>4.2</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2">
                        <a:lumMod val="75000"/>
                      </a:schemeClr>
                    </a:solidFill>
                  </a:tcPr>
                </a:tc>
                <a:tc>
                  <a:txBody>
                    <a:bodyPr/>
                    <a:lstStyle/>
                    <a:p>
                      <a:pPr fontAlgn="base">
                        <a:lnSpc>
                          <a:spcPct val="107000"/>
                        </a:lnSpc>
                        <a:spcAft>
                          <a:spcPts val="0"/>
                        </a:spcAft>
                      </a:pPr>
                      <a:r>
                        <a:rPr lang="en-IN" sz="1800" dirty="0">
                          <a:effectLst/>
                          <a:latin typeface="Times New Roman" panose="02020603050405020304" pitchFamily="18" charset="0"/>
                          <a:cs typeface="Times New Roman" panose="02020603050405020304" pitchFamily="18" charset="0"/>
                        </a:rPr>
                        <a:t>https://www.coursera.org/learn/computer-vision-basics#syllabus</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solidFill>
                      <a:schemeClr val="accent2">
                        <a:lumMod val="75000"/>
                      </a:schemeClr>
                    </a:solidFill>
                  </a:tcPr>
                </a:tc>
                <a:extLst>
                  <a:ext uri="{0D108BD9-81ED-4DB2-BD59-A6C34878D82A}">
                    <a16:rowId xmlns:a16="http://schemas.microsoft.com/office/drawing/2014/main" val="1377299049"/>
                  </a:ext>
                </a:extLst>
              </a:tr>
            </a:tbl>
          </a:graphicData>
        </a:graphic>
      </p:graphicFrame>
    </p:spTree>
    <p:extLst>
      <p:ext uri="{BB962C8B-B14F-4D97-AF65-F5344CB8AC3E}">
        <p14:creationId xmlns:p14="http://schemas.microsoft.com/office/powerpoint/2010/main" val="75382612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dirty="0">
              <a:solidFill>
                <a:schemeClr val="tx1"/>
              </a:solidFill>
            </a:endParaRPr>
          </a:p>
        </p:txBody>
      </p:sp>
      <p:sp>
        <p:nvSpPr>
          <p:cNvPr id="5" name="Footer Placeholder 4"/>
          <p:cNvSpPr>
            <a:spLocks noGrp="1"/>
          </p:cNvSpPr>
          <p:nvPr>
            <p:ph type="ftr" sz="quarter" idx="11"/>
          </p:nvPr>
        </p:nvSpPr>
        <p:spPr>
          <a:xfrm>
            <a:off x="2209800" y="6356350"/>
            <a:ext cx="5562600" cy="365125"/>
          </a:xfrm>
        </p:spPr>
        <p:txBody>
          <a:bodyPr/>
          <a:lstStyle/>
          <a:p>
            <a:r>
              <a:rPr lang="it-IT">
                <a:solidFill>
                  <a:schemeClr val="tx1"/>
                </a:solidFill>
              </a:rPr>
              <a:t>Dr Preeti Gera            COMPUTER VISION  UNIT- IV</a:t>
            </a:r>
            <a:endParaRPr lang="en-US" dirty="0">
              <a:solidFill>
                <a:schemeClr val="tx1"/>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chemeClr val="tx1"/>
                </a:solidFill>
              </a:rPr>
              <a:pPr/>
              <a:t>185</a:t>
            </a:fld>
            <a:endParaRPr lang="en-US">
              <a:solidFill>
                <a:schemeClr val="tx1"/>
              </a:solidFill>
            </a:endParaRPr>
          </a:p>
        </p:txBody>
      </p:sp>
      <p:sp>
        <p:nvSpPr>
          <p:cNvPr id="7" name="Title 1"/>
          <p:cNvSpPr txBox="1">
            <a:spLocks/>
          </p:cNvSpPr>
          <p:nvPr/>
        </p:nvSpPr>
        <p:spPr>
          <a:xfrm>
            <a:off x="1371600" y="1"/>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dirty="0">
                <a:solidFill>
                  <a:schemeClr val="tx1"/>
                </a:solidFill>
                <a:latin typeface="Times New Roman" panose="02020603050405020304" pitchFamily="18" charset="0"/>
                <a:cs typeface="Times New Roman" panose="02020603050405020304" pitchFamily="18" charset="0"/>
              </a:rPr>
              <a:t>OPTIONAL  /  CASE STUDIES</a:t>
            </a:r>
            <a:endParaRPr kumimoji="0" lang="en-US" sz="2400" b="1" i="0" u="none" strike="noStrike" kern="1200" cap="none" spc="0" normalizeH="0" baseline="0" noProof="0" dirty="0">
              <a:ln>
                <a:noFill/>
              </a:ln>
              <a:solidFill>
                <a:schemeClr val="tx1"/>
              </a:solidFill>
              <a:effectLst/>
              <a:uLnTx/>
              <a:uFillTx/>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graphicFrame>
        <p:nvGraphicFramePr>
          <p:cNvPr id="3" name="Table 2"/>
          <p:cNvGraphicFramePr>
            <a:graphicFrameLocks noGrp="1"/>
          </p:cNvGraphicFramePr>
          <p:nvPr>
            <p:extLst>
              <p:ext uri="{D42A27DB-BD31-4B8C-83A1-F6EECF244321}">
                <p14:modId xmlns:p14="http://schemas.microsoft.com/office/powerpoint/2010/main" val="1051871322"/>
              </p:ext>
            </p:extLst>
          </p:nvPr>
        </p:nvGraphicFramePr>
        <p:xfrm>
          <a:off x="914400" y="1600198"/>
          <a:ext cx="7924800" cy="4624790"/>
        </p:xfrm>
        <a:graphic>
          <a:graphicData uri="http://schemas.openxmlformats.org/drawingml/2006/table">
            <a:tbl>
              <a:tblPr firstRow="1" firstCol="1" bandRow="1">
                <a:tableStyleId>{5C22544A-7EE6-4342-B048-85BDC9FD1C3A}</a:tableStyleId>
              </a:tblPr>
              <a:tblGrid>
                <a:gridCol w="7924800">
                  <a:extLst>
                    <a:ext uri="{9D8B030D-6E8A-4147-A177-3AD203B41FA5}">
                      <a16:colId xmlns:a16="http://schemas.microsoft.com/office/drawing/2014/main" val="2934558324"/>
                    </a:ext>
                  </a:extLst>
                </a:gridCol>
              </a:tblGrid>
              <a:tr h="630610">
                <a:tc>
                  <a:txBody>
                    <a:bodyPr/>
                    <a:lstStyle/>
                    <a:p>
                      <a:pPr algn="ctr" fontAlgn="base">
                        <a:lnSpc>
                          <a:spcPct val="107000"/>
                        </a:lnSpc>
                        <a:spcAft>
                          <a:spcPts val="0"/>
                        </a:spcAft>
                      </a:pPr>
                      <a:r>
                        <a:rPr lang="en-IN" sz="1800" dirty="0">
                          <a:solidFill>
                            <a:schemeClr val="tx1"/>
                          </a:solidFill>
                          <a:effectLst/>
                          <a:latin typeface="Times New Roman" panose="02020603050405020304" pitchFamily="18" charset="0"/>
                          <a:cs typeface="Times New Roman" panose="02020603050405020304" pitchFamily="18" charset="0"/>
                        </a:rPr>
                        <a:t> OPTIONAL  /  CASE STUDIES</a:t>
                      </a:r>
                      <a:endPar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oFill/>
                  </a:tcPr>
                </a:tc>
                <a:extLst>
                  <a:ext uri="{0D108BD9-81ED-4DB2-BD59-A6C34878D82A}">
                    <a16:rowId xmlns:a16="http://schemas.microsoft.com/office/drawing/2014/main" val="1078949975"/>
                  </a:ext>
                </a:extLst>
              </a:tr>
              <a:tr h="913703">
                <a:tc>
                  <a:txBody>
                    <a:bodyPr/>
                    <a:lstStyle/>
                    <a:p>
                      <a:pPr>
                        <a:lnSpc>
                          <a:spcPct val="107000"/>
                        </a:lnSpc>
                        <a:spcAft>
                          <a:spcPts val="800"/>
                        </a:spcAft>
                      </a:pPr>
                      <a:r>
                        <a:rPr lang="en-IN" sz="1800" dirty="0">
                          <a:solidFill>
                            <a:schemeClr val="tx1"/>
                          </a:solidFill>
                          <a:effectLst/>
                          <a:latin typeface="Times New Roman" panose="02020603050405020304" pitchFamily="18" charset="0"/>
                          <a:cs typeface="Times New Roman" panose="02020603050405020304" pitchFamily="18" charset="0"/>
                        </a:rPr>
                        <a:t>Factors influencing the adoption of new mobility technologies and services:, </a:t>
                      </a:r>
                      <a:endPar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oFill/>
                  </a:tcPr>
                </a:tc>
                <a:extLst>
                  <a:ext uri="{0D108BD9-81ED-4DB2-BD59-A6C34878D82A}">
                    <a16:rowId xmlns:a16="http://schemas.microsoft.com/office/drawing/2014/main" val="2715613295"/>
                  </a:ext>
                </a:extLst>
              </a:tr>
              <a:tr h="913703">
                <a:tc>
                  <a:txBody>
                    <a:bodyPr/>
                    <a:lstStyle/>
                    <a:p>
                      <a:pPr>
                        <a:lnSpc>
                          <a:spcPct val="107000"/>
                        </a:lnSpc>
                        <a:spcAft>
                          <a:spcPts val="800"/>
                        </a:spcAft>
                      </a:pPr>
                      <a:r>
                        <a:rPr lang="en-IN" sz="1800">
                          <a:solidFill>
                            <a:schemeClr val="tx1"/>
                          </a:solidFill>
                          <a:effectLst/>
                          <a:latin typeface="Times New Roman" panose="02020603050405020304" pitchFamily="18" charset="0"/>
                          <a:cs typeface="Times New Roman" panose="02020603050405020304" pitchFamily="18" charset="0"/>
                        </a:rPr>
                        <a:t> 1 Drone Systems and Applications ( Healthcare, Agriculture, Security)</a:t>
                      </a:r>
                      <a:endParaRPr lang="en-IN" sz="1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oFill/>
                  </a:tcPr>
                </a:tc>
                <a:extLst>
                  <a:ext uri="{0D108BD9-81ED-4DB2-BD59-A6C34878D82A}">
                    <a16:rowId xmlns:a16="http://schemas.microsoft.com/office/drawing/2014/main" val="1493892882"/>
                  </a:ext>
                </a:extLst>
              </a:tr>
              <a:tr h="722258">
                <a:tc>
                  <a:txBody>
                    <a:bodyPr/>
                    <a:lstStyle/>
                    <a:p>
                      <a:pPr>
                        <a:lnSpc>
                          <a:spcPct val="107000"/>
                        </a:lnSpc>
                        <a:spcAft>
                          <a:spcPts val="800"/>
                        </a:spcAft>
                      </a:pPr>
                      <a:r>
                        <a:rPr lang="en-IN" sz="1800">
                          <a:solidFill>
                            <a:schemeClr val="tx1"/>
                          </a:solidFill>
                          <a:effectLst/>
                          <a:latin typeface="Times New Roman" panose="02020603050405020304" pitchFamily="18" charset="0"/>
                          <a:cs typeface="Times New Roman" panose="02020603050405020304" pitchFamily="18" charset="0"/>
                        </a:rPr>
                        <a:t>2 Autonomous Vehicular System</a:t>
                      </a:r>
                      <a:endParaRPr lang="en-IN" sz="1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oFill/>
                  </a:tcPr>
                </a:tc>
                <a:extLst>
                  <a:ext uri="{0D108BD9-81ED-4DB2-BD59-A6C34878D82A}">
                    <a16:rowId xmlns:a16="http://schemas.microsoft.com/office/drawing/2014/main" val="2993119947"/>
                  </a:ext>
                </a:extLst>
              </a:tr>
              <a:tr h="722258">
                <a:tc>
                  <a:txBody>
                    <a:bodyPr/>
                    <a:lstStyle/>
                    <a:p>
                      <a:pPr>
                        <a:lnSpc>
                          <a:spcPct val="107000"/>
                        </a:lnSpc>
                        <a:spcAft>
                          <a:spcPts val="800"/>
                        </a:spcAft>
                      </a:pPr>
                      <a:r>
                        <a:rPr lang="en-IN" sz="1800">
                          <a:solidFill>
                            <a:schemeClr val="tx1"/>
                          </a:solidFill>
                          <a:effectLst/>
                          <a:latin typeface="Times New Roman" panose="02020603050405020304" pitchFamily="18" charset="0"/>
                          <a:cs typeface="Times New Roman" panose="02020603050405020304" pitchFamily="18" charset="0"/>
                        </a:rPr>
                        <a:t>3 Motion Prediction for Autonomous Vehicles</a:t>
                      </a:r>
                      <a:endParaRPr lang="en-IN" sz="1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oFill/>
                  </a:tcPr>
                </a:tc>
                <a:extLst>
                  <a:ext uri="{0D108BD9-81ED-4DB2-BD59-A6C34878D82A}">
                    <a16:rowId xmlns:a16="http://schemas.microsoft.com/office/drawing/2014/main" val="3254247153"/>
                  </a:ext>
                </a:extLst>
              </a:tr>
              <a:tr h="722258">
                <a:tc>
                  <a:txBody>
                    <a:bodyPr/>
                    <a:lstStyle/>
                    <a:p>
                      <a:pPr>
                        <a:lnSpc>
                          <a:spcPct val="107000"/>
                        </a:lnSpc>
                        <a:spcAft>
                          <a:spcPts val="800"/>
                        </a:spcAft>
                      </a:pPr>
                      <a:r>
                        <a:rPr lang="en-IN" sz="1800" dirty="0">
                          <a:solidFill>
                            <a:schemeClr val="tx1"/>
                          </a:solidFill>
                          <a:effectLst/>
                          <a:latin typeface="Times New Roman" panose="02020603050405020304" pitchFamily="18" charset="0"/>
                          <a:cs typeface="Times New Roman" panose="02020603050405020304" pitchFamily="18" charset="0"/>
                        </a:rPr>
                        <a:t>4 Clinical applications Robotic surgery</a:t>
                      </a:r>
                      <a:endPar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oFill/>
                  </a:tcPr>
                </a:tc>
                <a:extLst>
                  <a:ext uri="{0D108BD9-81ED-4DB2-BD59-A6C34878D82A}">
                    <a16:rowId xmlns:a16="http://schemas.microsoft.com/office/drawing/2014/main" val="1338974042"/>
                  </a:ext>
                </a:extLst>
              </a:tr>
            </a:tbl>
          </a:graphicData>
        </a:graphic>
      </p:graphicFrame>
    </p:spTree>
    <p:extLst>
      <p:ext uri="{BB962C8B-B14F-4D97-AF65-F5344CB8AC3E}">
        <p14:creationId xmlns:p14="http://schemas.microsoft.com/office/powerpoint/2010/main" val="346758911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2667000" y="2819400"/>
            <a:ext cx="3805016" cy="1107996"/>
          </a:xfrm>
          <a:prstGeom prst="rect">
            <a:avLst/>
          </a:prstGeom>
          <a:noFill/>
        </p:spPr>
        <p:txBody>
          <a:bodyPr wrap="none" lIns="91440" tIns="45720" rIns="91440" bIns="45720">
            <a:spAutoFit/>
          </a:bodyPr>
          <a:lstStyle/>
          <a:p>
            <a:pPr algn="ctr">
              <a:buNone/>
            </a:pPr>
            <a:r>
              <a:rPr lang="en-US" sz="6600" b="1" dirty="0">
                <a:ln w="10541" cmpd="sng">
                  <a:solidFill>
                    <a:schemeClr val="accent1">
                      <a:shade val="88000"/>
                      <a:satMod val="110000"/>
                    </a:schemeClr>
                  </a:solidFill>
                  <a:prstDash val="solid"/>
                </a:ln>
                <a:solidFill>
                  <a:srgbClr val="002060"/>
                </a:solidFill>
              </a:rPr>
              <a:t>Thank You</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2209800" y="6356350"/>
            <a:ext cx="5562600" cy="365125"/>
          </a:xfrm>
        </p:spPr>
        <p:txBody>
          <a:bodyPr/>
          <a:lstStyle/>
          <a:p>
            <a:r>
              <a:rPr lang="it-IT" b="1">
                <a:solidFill>
                  <a:srgbClr val="002060"/>
                </a:solidFill>
              </a:rPr>
              <a:t>Dr Preeti Gera            COMPUTER VISION  UNIT- IV</a:t>
            </a:r>
            <a:endParaRPr lang="en-US" b="1" dirty="0">
              <a:solidFill>
                <a:srgbClr val="00206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186</a:t>
            </a:fld>
            <a:endParaRPr lang="en-US"/>
          </a:p>
        </p:txBody>
      </p:sp>
      <p:sp>
        <p:nvSpPr>
          <p:cNvPr id="7" name="Title 1"/>
          <p:cNvSpPr txBox="1">
            <a:spLocks/>
          </p:cNvSpPr>
          <p:nvPr/>
        </p:nvSpPr>
        <p:spPr>
          <a:xfrm>
            <a:off x="1371600" y="1"/>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25552202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it-IT"/>
              <a:t>Dr Preeti Gera            COMPUTER VISION  UNIT- IV</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sp>
        <p:nvSpPr>
          <p:cNvPr id="6"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PREREQUISITE</a:t>
            </a:r>
            <a:r>
              <a:rPr kumimoji="0" lang="en-US" sz="2400" b="0" i="0" u="none" strike="noStrike" kern="1200" cap="none" spc="0" normalizeH="0" baseline="0" noProof="0" dirty="0">
                <a:ln>
                  <a:noFill/>
                </a:ln>
                <a:solidFill>
                  <a:schemeClr val="dk1"/>
                </a:solidFill>
                <a:effectLst/>
                <a:uLnTx/>
                <a:uFillTx/>
                <a:latin typeface="+mn-lt"/>
                <a:ea typeface="+mn-ea"/>
                <a:cs typeface="+mn-cs"/>
              </a:rPr>
              <a:t> </a:t>
            </a:r>
          </a:p>
        </p:txBody>
      </p:sp>
      <p:pic>
        <p:nvPicPr>
          <p:cNvPr id="7"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5" name="Rectangle 4"/>
          <p:cNvSpPr/>
          <p:nvPr/>
        </p:nvSpPr>
        <p:spPr>
          <a:xfrm>
            <a:off x="304800" y="1028343"/>
            <a:ext cx="8458200" cy="5093702"/>
          </a:xfrm>
          <a:prstGeom prst="rect">
            <a:avLst/>
          </a:prstGeom>
        </p:spPr>
        <p:txBody>
          <a:bodyPr wrap="square">
            <a:spAutoFit/>
          </a:bodyPr>
          <a:lstStyle/>
          <a:p>
            <a:pPr algn="just"/>
            <a:r>
              <a:rPr lang="en-US" sz="2500" dirty="0">
                <a:solidFill>
                  <a:srgbClr val="003300"/>
                </a:solidFill>
                <a:latin typeface="Times New Roman" panose="02020603050405020304" pitchFamily="18" charset="0"/>
                <a:cs typeface="Times New Roman" panose="02020603050405020304" pitchFamily="18" charset="0"/>
              </a:rPr>
              <a:t>Prerequisites</a:t>
            </a:r>
          </a:p>
          <a:p>
            <a:pPr algn="just"/>
            <a:r>
              <a:rPr lang="en-US" sz="2500" dirty="0">
                <a:solidFill>
                  <a:srgbClr val="003300"/>
                </a:solidFill>
                <a:latin typeface="Times New Roman" panose="02020603050405020304" pitchFamily="18" charset="0"/>
                <a:cs typeface="Times New Roman" panose="02020603050405020304" pitchFamily="18" charset="0"/>
              </a:rPr>
              <a:t>No prior experience with computer vision is assumed, although previous knowledge of visual computing or signal processing will be helpful (e.g., CSCI 1230). The following skills are necessary for this class:</a:t>
            </a:r>
          </a:p>
          <a:p>
            <a:pPr algn="just">
              <a:buFont typeface="Arial" panose="020B0604020202020204" pitchFamily="34" charset="0"/>
              <a:buChar char="•"/>
            </a:pPr>
            <a:r>
              <a:rPr lang="en-US" sz="2500" b="1" dirty="0">
                <a:solidFill>
                  <a:srgbClr val="003300"/>
                </a:solidFill>
                <a:latin typeface="Times New Roman" panose="02020603050405020304" pitchFamily="18" charset="0"/>
                <a:cs typeface="Times New Roman" panose="02020603050405020304" pitchFamily="18" charset="0"/>
              </a:rPr>
              <a:t>Math:</a:t>
            </a:r>
            <a:r>
              <a:rPr lang="en-US" sz="2500" dirty="0">
                <a:solidFill>
                  <a:srgbClr val="003300"/>
                </a:solidFill>
                <a:latin typeface="Times New Roman" panose="02020603050405020304" pitchFamily="18" charset="0"/>
                <a:cs typeface="Times New Roman" panose="02020603050405020304" pitchFamily="18" charset="0"/>
              </a:rPr>
              <a:t> Linear algebra, vector calculus, and probability. Linear algebra is the most important and is required.</a:t>
            </a:r>
          </a:p>
          <a:p>
            <a:pPr algn="just">
              <a:buFont typeface="Arial" panose="020B0604020202020204" pitchFamily="34" charset="0"/>
              <a:buChar char="•"/>
            </a:pPr>
            <a:r>
              <a:rPr lang="en-US" sz="2500" b="1" dirty="0">
                <a:solidFill>
                  <a:srgbClr val="003300"/>
                </a:solidFill>
                <a:latin typeface="Times New Roman" panose="02020603050405020304" pitchFamily="18" charset="0"/>
                <a:cs typeface="Times New Roman" panose="02020603050405020304" pitchFamily="18" charset="0"/>
              </a:rPr>
              <a:t>Data structures:</a:t>
            </a:r>
            <a:r>
              <a:rPr lang="en-US" sz="2500" dirty="0">
                <a:solidFill>
                  <a:srgbClr val="003300"/>
                </a:solidFill>
                <a:latin typeface="Times New Roman" panose="02020603050405020304" pitchFamily="18" charset="0"/>
                <a:cs typeface="Times New Roman" panose="02020603050405020304" pitchFamily="18" charset="0"/>
              </a:rPr>
              <a:t> You will write code that represents images as matrices, high-dimensional features, and geometric constructions.</a:t>
            </a:r>
          </a:p>
          <a:p>
            <a:pPr algn="just">
              <a:buFont typeface="Arial" panose="020B0604020202020204" pitchFamily="34" charset="0"/>
              <a:buChar char="•"/>
            </a:pPr>
            <a:r>
              <a:rPr lang="en-US" sz="2500" b="1" dirty="0">
                <a:solidFill>
                  <a:srgbClr val="003300"/>
                </a:solidFill>
                <a:latin typeface="Times New Roman" panose="02020603050405020304" pitchFamily="18" charset="0"/>
                <a:cs typeface="Times New Roman" panose="02020603050405020304" pitchFamily="18" charset="0"/>
              </a:rPr>
              <a:t>Programming and toolchains:</a:t>
            </a:r>
            <a:r>
              <a:rPr lang="en-US" sz="2500" dirty="0">
                <a:solidFill>
                  <a:srgbClr val="003300"/>
                </a:solidFill>
                <a:latin typeface="Times New Roman" panose="02020603050405020304" pitchFamily="18" charset="0"/>
                <a:cs typeface="Times New Roman" panose="02020603050405020304" pitchFamily="18" charset="0"/>
              </a:rPr>
              <a:t> A good working knowledge. Intro CS is required, and an intermediate systems course is strongly encouraged.</a:t>
            </a:r>
            <a:endParaRPr lang="en-US" sz="2500" b="0" i="0" dirty="0">
              <a:solidFill>
                <a:srgbClr val="0033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0411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2895600" y="6356350"/>
            <a:ext cx="4419600" cy="365125"/>
          </a:xfrm>
        </p:spPr>
        <p:txBody>
          <a:bodyPr/>
          <a:lstStyle/>
          <a:p>
            <a:pPr>
              <a:defRPr/>
            </a:pPr>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a:t>
            </a:fld>
            <a:endParaRPr lang="en-US" dirty="0"/>
          </a:p>
        </p:txBody>
      </p:sp>
      <p:sp>
        <p:nvSpPr>
          <p:cNvPr id="9" name="Title 1"/>
          <p:cNvSpPr txBox="1">
            <a:spLocks/>
          </p:cNvSpPr>
          <p:nvPr/>
        </p:nvSpPr>
        <p:spPr>
          <a:xfrm>
            <a:off x="1600200" y="1"/>
            <a:ext cx="75438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3200" b="1"/>
              <a:t>UNIT-I</a:t>
            </a:r>
            <a:endParaRPr lang="en-US" sz="3200" b="1" dirty="0">
              <a:solidFill>
                <a:schemeClr val="tx1"/>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7A9FF7AF-256B-4FAE-8C83-E5E9D30A5C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
        <p:nvSpPr>
          <p:cNvPr id="8" name="TextBox 7">
            <a:extLst>
              <a:ext uri="{FF2B5EF4-FFF2-40B4-BE49-F238E27FC236}">
                <a16:creationId xmlns:a16="http://schemas.microsoft.com/office/drawing/2014/main" id="{067567D3-B65B-4752-8952-9BA2BB96D648}"/>
              </a:ext>
            </a:extLst>
          </p:cNvPr>
          <p:cNvSpPr txBox="1"/>
          <p:nvPr/>
        </p:nvSpPr>
        <p:spPr>
          <a:xfrm>
            <a:off x="1463040" y="1067772"/>
            <a:ext cx="7071360" cy="523220"/>
          </a:xfrm>
          <a:prstGeom prst="rect">
            <a:avLst/>
          </a:prstGeom>
          <a:gradFill>
            <a:gsLst>
              <a:gs pos="0">
                <a:schemeClr val="accent6">
                  <a:shade val="51000"/>
                  <a:satMod val="130000"/>
                  <a:lumMod val="95000"/>
                </a:schemeClr>
              </a:gs>
              <a:gs pos="80000">
                <a:schemeClr val="accent6">
                  <a:shade val="93000"/>
                  <a:satMod val="130000"/>
                </a:schemeClr>
              </a:gs>
              <a:gs pos="100000">
                <a:schemeClr val="accent6">
                  <a:shade val="94000"/>
                  <a:satMod val="135000"/>
                </a:schemeClr>
              </a:gs>
            </a:gsLst>
          </a:gradFill>
          <a:ln/>
          <a:effectLst>
            <a:outerShdw blurRad="40000" dist="23000" dir="5400000" rotWithShape="0">
              <a:srgbClr val="000000">
                <a:alpha val="35000"/>
              </a:srgbClr>
            </a:outerShdw>
            <a:softEdge rad="76200"/>
          </a:effectLst>
        </p:spPr>
        <p:style>
          <a:lnRef idx="0">
            <a:schemeClr val="accent6"/>
          </a:lnRef>
          <a:fillRef idx="3">
            <a:schemeClr val="accent6"/>
          </a:fillRef>
          <a:effectRef idx="3">
            <a:schemeClr val="accent6"/>
          </a:effectRef>
          <a:fontRef idx="minor">
            <a:schemeClr val="lt1"/>
          </a:fontRef>
        </p:style>
        <p:txBody>
          <a:bodyPr wrap="square">
            <a:spAutoFit/>
          </a:bodyPr>
          <a:lstStyle/>
          <a:p>
            <a:pPr algn="just"/>
            <a:r>
              <a:rPr lang="en-IN" sz="2800" b="1" dirty="0"/>
              <a:t>UNIT-I: </a:t>
            </a:r>
            <a:r>
              <a:rPr lang="en-US" sz="2800" b="1" dirty="0"/>
              <a:t> </a:t>
            </a:r>
            <a:r>
              <a:rPr lang="en-GB" sz="2800" kern="100" dirty="0">
                <a:latin typeface="Times New Roman" panose="02020603050405020304" pitchFamily="18" charset="0"/>
                <a:cs typeface="Times New Roman" panose="02020603050405020304" pitchFamily="18" charset="0"/>
              </a:rPr>
              <a:t>Introduction to Computer Vision:</a:t>
            </a:r>
            <a:endParaRPr lang="en-IN" sz="2800" kern="100" dirty="0">
              <a:latin typeface="Times New Roman" panose="02020603050405020304" pitchFamily="18" charset="0"/>
              <a:cs typeface="Times New Roman" panose="02020603050405020304" pitchFamily="18" charset="0"/>
            </a:endParaRPr>
          </a:p>
        </p:txBody>
      </p:sp>
      <p:graphicFrame>
        <p:nvGraphicFramePr>
          <p:cNvPr id="10" name="Diagram 9">
            <a:extLst>
              <a:ext uri="{FF2B5EF4-FFF2-40B4-BE49-F238E27FC236}">
                <a16:creationId xmlns:a16="http://schemas.microsoft.com/office/drawing/2014/main" id="{5BD0C95D-4009-4941-AFEE-6336F152559B}"/>
              </a:ext>
            </a:extLst>
          </p:cNvPr>
          <p:cNvGraphicFramePr/>
          <p:nvPr>
            <p:extLst>
              <p:ext uri="{D42A27DB-BD31-4B8C-83A1-F6EECF244321}">
                <p14:modId xmlns:p14="http://schemas.microsoft.com/office/powerpoint/2010/main" val="2658985148"/>
              </p:ext>
            </p:extLst>
          </p:nvPr>
        </p:nvGraphicFramePr>
        <p:xfrm>
          <a:off x="297766" y="1940139"/>
          <a:ext cx="8839200" cy="3194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4742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Graphic spid="10"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it-IT"/>
              <a:t>Dr Preeti Gera            COMPUTER VISION  UNIT- IV</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a:p>
        </p:txBody>
      </p:sp>
      <p:pic>
        <p:nvPicPr>
          <p:cNvPr id="7"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5" name="object 3">
            <a:extLst>
              <a:ext uri="{FF2B5EF4-FFF2-40B4-BE49-F238E27FC236}">
                <a16:creationId xmlns:a16="http://schemas.microsoft.com/office/drawing/2014/main" id="{CD4D748D-ACD6-31CD-E859-324A8FFED3DF}"/>
              </a:ext>
            </a:extLst>
          </p:cNvPr>
          <p:cNvPicPr/>
          <p:nvPr/>
        </p:nvPicPr>
        <p:blipFill>
          <a:blip r:embed="rId3" cstate="print"/>
          <a:stretch>
            <a:fillRect/>
          </a:stretch>
        </p:blipFill>
        <p:spPr>
          <a:xfrm>
            <a:off x="304800" y="1336547"/>
            <a:ext cx="4114800" cy="3768853"/>
          </a:xfrm>
          <a:prstGeom prst="rect">
            <a:avLst/>
          </a:prstGeom>
        </p:spPr>
      </p:pic>
      <p:sp>
        <p:nvSpPr>
          <p:cNvPr id="6" name="object 4">
            <a:extLst>
              <a:ext uri="{FF2B5EF4-FFF2-40B4-BE49-F238E27FC236}">
                <a16:creationId xmlns:a16="http://schemas.microsoft.com/office/drawing/2014/main" id="{759955AD-C780-260D-9B32-30BE298E3AB1}"/>
              </a:ext>
            </a:extLst>
          </p:cNvPr>
          <p:cNvSpPr txBox="1"/>
          <p:nvPr/>
        </p:nvSpPr>
        <p:spPr>
          <a:xfrm>
            <a:off x="4576064" y="1919986"/>
            <a:ext cx="3653536" cy="636270"/>
          </a:xfrm>
          <a:prstGeom prst="rect">
            <a:avLst/>
          </a:prstGeom>
        </p:spPr>
        <p:txBody>
          <a:bodyPr vert="horz" wrap="square" lIns="0" tIns="12700" rIns="0" bIns="0" rtlCol="0">
            <a:spAutoFit/>
          </a:bodyPr>
          <a:lstStyle/>
          <a:p>
            <a:pPr marL="12700">
              <a:lnSpc>
                <a:spcPct val="100000"/>
              </a:lnSpc>
              <a:spcBef>
                <a:spcPts val="100"/>
              </a:spcBef>
            </a:pPr>
            <a:r>
              <a:rPr sz="2000" dirty="0">
                <a:latin typeface="Comic Sans MS"/>
                <a:cs typeface="Comic Sans MS"/>
              </a:rPr>
              <a:t>What</a:t>
            </a:r>
            <a:r>
              <a:rPr sz="2000" spc="-35" dirty="0">
                <a:latin typeface="Comic Sans MS"/>
                <a:cs typeface="Comic Sans MS"/>
              </a:rPr>
              <a:t> </a:t>
            </a:r>
            <a:r>
              <a:rPr sz="2000" spc="-5" dirty="0">
                <a:latin typeface="Comic Sans MS"/>
                <a:cs typeface="Comic Sans MS"/>
              </a:rPr>
              <a:t>do</a:t>
            </a:r>
            <a:r>
              <a:rPr sz="2000" spc="-20" dirty="0">
                <a:latin typeface="Comic Sans MS"/>
                <a:cs typeface="Comic Sans MS"/>
              </a:rPr>
              <a:t> </a:t>
            </a:r>
            <a:r>
              <a:rPr sz="2000" dirty="0">
                <a:latin typeface="Comic Sans MS"/>
                <a:cs typeface="Comic Sans MS"/>
              </a:rPr>
              <a:t>you</a:t>
            </a:r>
            <a:r>
              <a:rPr sz="2000" spc="-35" dirty="0">
                <a:latin typeface="Comic Sans MS"/>
                <a:cs typeface="Comic Sans MS"/>
              </a:rPr>
              <a:t> </a:t>
            </a:r>
            <a:r>
              <a:rPr sz="2000" spc="-5" dirty="0">
                <a:latin typeface="Comic Sans MS"/>
                <a:cs typeface="Comic Sans MS"/>
              </a:rPr>
              <a:t>think</a:t>
            </a:r>
            <a:r>
              <a:rPr sz="2000" spc="-35" dirty="0">
                <a:latin typeface="Comic Sans MS"/>
                <a:cs typeface="Comic Sans MS"/>
              </a:rPr>
              <a:t> </a:t>
            </a:r>
            <a:r>
              <a:rPr sz="2000" dirty="0">
                <a:latin typeface="Comic Sans MS"/>
                <a:cs typeface="Comic Sans MS"/>
              </a:rPr>
              <a:t>you</a:t>
            </a:r>
          </a:p>
          <a:p>
            <a:pPr marL="151130">
              <a:lnSpc>
                <a:spcPct val="100000"/>
              </a:lnSpc>
            </a:pPr>
            <a:r>
              <a:rPr sz="2000" spc="-5" dirty="0">
                <a:latin typeface="Comic Sans MS"/>
                <a:cs typeface="Comic Sans MS"/>
              </a:rPr>
              <a:t>notice</a:t>
            </a:r>
            <a:r>
              <a:rPr sz="2000" spc="-35" dirty="0">
                <a:latin typeface="Comic Sans MS"/>
                <a:cs typeface="Comic Sans MS"/>
              </a:rPr>
              <a:t> </a:t>
            </a:r>
            <a:r>
              <a:rPr sz="2000" dirty="0">
                <a:latin typeface="Comic Sans MS"/>
                <a:cs typeface="Comic Sans MS"/>
              </a:rPr>
              <a:t>in</a:t>
            </a:r>
            <a:r>
              <a:rPr sz="2000" spc="-10" dirty="0">
                <a:latin typeface="Comic Sans MS"/>
                <a:cs typeface="Comic Sans MS"/>
              </a:rPr>
              <a:t> </a:t>
            </a:r>
            <a:r>
              <a:rPr sz="2000" spc="-5" dirty="0">
                <a:latin typeface="Comic Sans MS"/>
                <a:cs typeface="Comic Sans MS"/>
              </a:rPr>
              <a:t>the</a:t>
            </a:r>
            <a:r>
              <a:rPr sz="2000" spc="-20" dirty="0">
                <a:latin typeface="Comic Sans MS"/>
                <a:cs typeface="Comic Sans MS"/>
              </a:rPr>
              <a:t> </a:t>
            </a:r>
            <a:r>
              <a:rPr sz="2000" spc="-5" dirty="0">
                <a:latin typeface="Comic Sans MS"/>
                <a:cs typeface="Comic Sans MS"/>
              </a:rPr>
              <a:t>image?</a:t>
            </a:r>
            <a:endParaRPr sz="2000" dirty="0">
              <a:latin typeface="Comic Sans MS"/>
              <a:cs typeface="Comic Sans MS"/>
            </a:endParaRPr>
          </a:p>
        </p:txBody>
      </p:sp>
      <p:sp>
        <p:nvSpPr>
          <p:cNvPr id="10" name="object 3">
            <a:extLst>
              <a:ext uri="{FF2B5EF4-FFF2-40B4-BE49-F238E27FC236}">
                <a16:creationId xmlns:a16="http://schemas.microsoft.com/office/drawing/2014/main" id="{DBAB0FBF-A64E-6835-0D51-2917539588E9}"/>
              </a:ext>
            </a:extLst>
          </p:cNvPr>
          <p:cNvSpPr txBox="1"/>
          <p:nvPr/>
        </p:nvSpPr>
        <p:spPr>
          <a:xfrm>
            <a:off x="4565780" y="2788740"/>
            <a:ext cx="4044820" cy="1229183"/>
          </a:xfrm>
          <a:prstGeom prst="rect">
            <a:avLst/>
          </a:prstGeom>
        </p:spPr>
        <p:txBody>
          <a:bodyPr vert="horz" wrap="square" lIns="0" tIns="13335" rIns="0" bIns="0" rtlCol="0">
            <a:spAutoFit/>
          </a:bodyPr>
          <a:lstStyle/>
          <a:p>
            <a:pPr marL="12700">
              <a:lnSpc>
                <a:spcPct val="100000"/>
              </a:lnSpc>
              <a:spcBef>
                <a:spcPts val="105"/>
              </a:spcBef>
            </a:pPr>
            <a:r>
              <a:rPr sz="1400" spc="10" dirty="0">
                <a:solidFill>
                  <a:srgbClr val="0000FF"/>
                </a:solidFill>
                <a:latin typeface="Yu Gothic UI"/>
                <a:cs typeface="Yu Gothic UI"/>
              </a:rPr>
              <a:t>Some</a:t>
            </a:r>
            <a:r>
              <a:rPr sz="1400" spc="-60" dirty="0">
                <a:solidFill>
                  <a:srgbClr val="0000FF"/>
                </a:solidFill>
                <a:latin typeface="Yu Gothic UI"/>
                <a:cs typeface="Yu Gothic UI"/>
              </a:rPr>
              <a:t> </a:t>
            </a:r>
            <a:r>
              <a:rPr sz="1400" spc="-30" dirty="0">
                <a:solidFill>
                  <a:srgbClr val="0000FF"/>
                </a:solidFill>
                <a:latin typeface="Yu Gothic UI"/>
                <a:cs typeface="Yu Gothic UI"/>
              </a:rPr>
              <a:t>of </a:t>
            </a:r>
            <a:r>
              <a:rPr sz="1400" spc="-15" dirty="0">
                <a:solidFill>
                  <a:srgbClr val="0000FF"/>
                </a:solidFill>
                <a:latin typeface="Yu Gothic UI"/>
                <a:cs typeface="Yu Gothic UI"/>
              </a:rPr>
              <a:t>you</a:t>
            </a:r>
            <a:r>
              <a:rPr sz="1400" spc="-25" dirty="0">
                <a:solidFill>
                  <a:srgbClr val="0000FF"/>
                </a:solidFill>
                <a:latin typeface="Yu Gothic UI"/>
                <a:cs typeface="Yu Gothic UI"/>
              </a:rPr>
              <a:t> </a:t>
            </a:r>
            <a:r>
              <a:rPr sz="1400" spc="-15" dirty="0">
                <a:solidFill>
                  <a:srgbClr val="0000FF"/>
                </a:solidFill>
                <a:latin typeface="Yu Gothic UI"/>
                <a:cs typeface="Yu Gothic UI"/>
              </a:rPr>
              <a:t>may</a:t>
            </a:r>
            <a:r>
              <a:rPr sz="1400" spc="-45" dirty="0">
                <a:solidFill>
                  <a:srgbClr val="0000FF"/>
                </a:solidFill>
                <a:latin typeface="Yu Gothic UI"/>
                <a:cs typeface="Yu Gothic UI"/>
              </a:rPr>
              <a:t> </a:t>
            </a:r>
            <a:r>
              <a:rPr sz="1400" dirty="0">
                <a:solidFill>
                  <a:srgbClr val="0000FF"/>
                </a:solidFill>
                <a:latin typeface="Yu Gothic UI"/>
                <a:cs typeface="Yu Gothic UI"/>
              </a:rPr>
              <a:t>respond</a:t>
            </a:r>
            <a:r>
              <a:rPr sz="1400" spc="-50" dirty="0">
                <a:solidFill>
                  <a:srgbClr val="0000FF"/>
                </a:solidFill>
                <a:latin typeface="Yu Gothic UI"/>
                <a:cs typeface="Yu Gothic UI"/>
              </a:rPr>
              <a:t> </a:t>
            </a:r>
            <a:r>
              <a:rPr sz="1400" spc="40" dirty="0">
                <a:solidFill>
                  <a:srgbClr val="0000FF"/>
                </a:solidFill>
                <a:latin typeface="Yu Gothic UI"/>
                <a:cs typeface="Yu Gothic UI"/>
              </a:rPr>
              <a:t>as</a:t>
            </a:r>
            <a:r>
              <a:rPr sz="1400" spc="-30" dirty="0">
                <a:solidFill>
                  <a:srgbClr val="0000FF"/>
                </a:solidFill>
                <a:latin typeface="Yu Gothic UI"/>
                <a:cs typeface="Yu Gothic UI"/>
              </a:rPr>
              <a:t> </a:t>
            </a:r>
            <a:r>
              <a:rPr sz="1400" spc="-5" dirty="0">
                <a:solidFill>
                  <a:srgbClr val="0000FF"/>
                </a:solidFill>
                <a:latin typeface="Yu Gothic UI"/>
                <a:cs typeface="Yu Gothic UI"/>
              </a:rPr>
              <a:t>follows:</a:t>
            </a:r>
            <a:endParaRPr sz="1400" dirty="0">
              <a:latin typeface="Yu Gothic UI"/>
              <a:cs typeface="Yu Gothic UI"/>
            </a:endParaRPr>
          </a:p>
          <a:p>
            <a:pPr>
              <a:lnSpc>
                <a:spcPct val="100000"/>
              </a:lnSpc>
              <a:spcBef>
                <a:spcPts val="30"/>
              </a:spcBef>
            </a:pPr>
            <a:endParaRPr sz="900" dirty="0">
              <a:latin typeface="Yu Gothic UI"/>
              <a:cs typeface="Yu Gothic UI"/>
            </a:endParaRPr>
          </a:p>
          <a:p>
            <a:pPr marL="469900" marR="977900" indent="-317500">
              <a:lnSpc>
                <a:spcPct val="100000"/>
              </a:lnSpc>
              <a:buChar char="●"/>
              <a:tabLst>
                <a:tab pos="469900" algn="l"/>
                <a:tab pos="470534" algn="l"/>
              </a:tabLst>
            </a:pPr>
            <a:r>
              <a:rPr sz="1400" spc="20" dirty="0">
                <a:solidFill>
                  <a:srgbClr val="0000FF"/>
                </a:solidFill>
                <a:latin typeface="Yu Gothic UI"/>
                <a:cs typeface="Yu Gothic UI"/>
              </a:rPr>
              <a:t>A</a:t>
            </a:r>
            <a:r>
              <a:rPr sz="1400" spc="-35" dirty="0">
                <a:solidFill>
                  <a:srgbClr val="0000FF"/>
                </a:solidFill>
                <a:latin typeface="Yu Gothic UI"/>
                <a:cs typeface="Yu Gothic UI"/>
              </a:rPr>
              <a:t> </a:t>
            </a:r>
            <a:r>
              <a:rPr sz="1400" spc="5" dirty="0">
                <a:solidFill>
                  <a:srgbClr val="0000FF"/>
                </a:solidFill>
                <a:latin typeface="Yu Gothic UI"/>
                <a:cs typeface="Yu Gothic UI"/>
              </a:rPr>
              <a:t>bear</a:t>
            </a:r>
            <a:r>
              <a:rPr sz="1400" spc="-40" dirty="0">
                <a:solidFill>
                  <a:srgbClr val="0000FF"/>
                </a:solidFill>
                <a:latin typeface="Yu Gothic UI"/>
                <a:cs typeface="Yu Gothic UI"/>
              </a:rPr>
              <a:t> </a:t>
            </a:r>
            <a:r>
              <a:rPr sz="1400" spc="-25" dirty="0">
                <a:solidFill>
                  <a:srgbClr val="0000FF"/>
                </a:solidFill>
                <a:latin typeface="Yu Gothic UI"/>
                <a:cs typeface="Yu Gothic UI"/>
              </a:rPr>
              <a:t>in</a:t>
            </a:r>
            <a:r>
              <a:rPr sz="1400" spc="-35" dirty="0">
                <a:solidFill>
                  <a:srgbClr val="0000FF"/>
                </a:solidFill>
                <a:latin typeface="Yu Gothic UI"/>
                <a:cs typeface="Yu Gothic UI"/>
              </a:rPr>
              <a:t> </a:t>
            </a:r>
            <a:r>
              <a:rPr sz="1400" spc="25" dirty="0">
                <a:solidFill>
                  <a:srgbClr val="0000FF"/>
                </a:solidFill>
                <a:latin typeface="Yu Gothic UI"/>
                <a:cs typeface="Yu Gothic UI"/>
              </a:rPr>
              <a:t>a</a:t>
            </a:r>
            <a:r>
              <a:rPr sz="1400" spc="-40" dirty="0">
                <a:solidFill>
                  <a:srgbClr val="0000FF"/>
                </a:solidFill>
                <a:latin typeface="Yu Gothic UI"/>
                <a:cs typeface="Yu Gothic UI"/>
              </a:rPr>
              <a:t> </a:t>
            </a:r>
            <a:r>
              <a:rPr sz="1400" spc="15" dirty="0">
                <a:solidFill>
                  <a:srgbClr val="0000FF"/>
                </a:solidFill>
                <a:latin typeface="Yu Gothic UI"/>
                <a:cs typeface="Yu Gothic UI"/>
              </a:rPr>
              <a:t>grassy</a:t>
            </a:r>
            <a:r>
              <a:rPr sz="1400" spc="-40" dirty="0">
                <a:solidFill>
                  <a:srgbClr val="0000FF"/>
                </a:solidFill>
                <a:latin typeface="Yu Gothic UI"/>
                <a:cs typeface="Yu Gothic UI"/>
              </a:rPr>
              <a:t> </a:t>
            </a:r>
            <a:r>
              <a:rPr sz="1400" spc="20" dirty="0">
                <a:solidFill>
                  <a:srgbClr val="0000FF"/>
                </a:solidFill>
                <a:latin typeface="Yu Gothic UI"/>
                <a:cs typeface="Yu Gothic UI"/>
              </a:rPr>
              <a:t>area. </a:t>
            </a:r>
            <a:r>
              <a:rPr sz="1400" spc="-370" dirty="0">
                <a:solidFill>
                  <a:srgbClr val="0000FF"/>
                </a:solidFill>
                <a:latin typeface="Yu Gothic UI"/>
                <a:cs typeface="Yu Gothic UI"/>
              </a:rPr>
              <a:t> </a:t>
            </a:r>
            <a:r>
              <a:rPr sz="1400" dirty="0">
                <a:solidFill>
                  <a:srgbClr val="0000FF"/>
                </a:solidFill>
                <a:latin typeface="Yu Gothic UI"/>
                <a:cs typeface="Yu Gothic UI"/>
              </a:rPr>
              <a:t>Or</a:t>
            </a:r>
            <a:endParaRPr sz="1400" dirty="0">
              <a:latin typeface="Yu Gothic UI"/>
              <a:cs typeface="Yu Gothic UI"/>
            </a:endParaRPr>
          </a:p>
          <a:p>
            <a:pPr marL="469900" marR="29845" indent="-317500">
              <a:lnSpc>
                <a:spcPct val="100000"/>
              </a:lnSpc>
              <a:buChar char="●"/>
              <a:tabLst>
                <a:tab pos="469900" algn="l"/>
                <a:tab pos="470534" algn="l"/>
              </a:tabLst>
            </a:pPr>
            <a:r>
              <a:rPr sz="1400" spc="30" dirty="0">
                <a:solidFill>
                  <a:srgbClr val="0000FF"/>
                </a:solidFill>
                <a:latin typeface="Yu Gothic UI"/>
                <a:cs typeface="Yu Gothic UI"/>
              </a:rPr>
              <a:t>Black</a:t>
            </a:r>
            <a:r>
              <a:rPr sz="1400" spc="-60" dirty="0">
                <a:solidFill>
                  <a:srgbClr val="0000FF"/>
                </a:solidFill>
                <a:latin typeface="Yu Gothic UI"/>
                <a:cs typeface="Yu Gothic UI"/>
              </a:rPr>
              <a:t> </a:t>
            </a:r>
            <a:r>
              <a:rPr sz="1400" spc="10" dirty="0">
                <a:solidFill>
                  <a:srgbClr val="0000FF"/>
                </a:solidFill>
                <a:latin typeface="Yu Gothic UI"/>
                <a:cs typeface="Yu Gothic UI"/>
              </a:rPr>
              <a:t>bear</a:t>
            </a:r>
            <a:r>
              <a:rPr sz="1400" spc="-35" dirty="0">
                <a:solidFill>
                  <a:srgbClr val="0000FF"/>
                </a:solidFill>
                <a:latin typeface="Yu Gothic UI"/>
                <a:cs typeface="Yu Gothic UI"/>
              </a:rPr>
              <a:t> </a:t>
            </a:r>
            <a:r>
              <a:rPr sz="1400" spc="-5" dirty="0">
                <a:solidFill>
                  <a:srgbClr val="0000FF"/>
                </a:solidFill>
                <a:latin typeface="Yu Gothic UI"/>
                <a:cs typeface="Yu Gothic UI"/>
              </a:rPr>
              <a:t>walking</a:t>
            </a:r>
            <a:r>
              <a:rPr sz="1400" spc="-30" dirty="0">
                <a:solidFill>
                  <a:srgbClr val="0000FF"/>
                </a:solidFill>
                <a:latin typeface="Yu Gothic UI"/>
                <a:cs typeface="Yu Gothic UI"/>
              </a:rPr>
              <a:t> in</a:t>
            </a:r>
            <a:r>
              <a:rPr sz="1400" spc="-25" dirty="0">
                <a:solidFill>
                  <a:srgbClr val="0000FF"/>
                </a:solidFill>
                <a:latin typeface="Yu Gothic UI"/>
                <a:cs typeface="Yu Gothic UI"/>
              </a:rPr>
              <a:t> </a:t>
            </a:r>
            <a:r>
              <a:rPr sz="1400" spc="25" dirty="0">
                <a:solidFill>
                  <a:srgbClr val="0000FF"/>
                </a:solidFill>
                <a:latin typeface="Yu Gothic UI"/>
                <a:cs typeface="Yu Gothic UI"/>
              </a:rPr>
              <a:t>a</a:t>
            </a:r>
            <a:r>
              <a:rPr sz="1400" spc="-40" dirty="0">
                <a:solidFill>
                  <a:srgbClr val="0000FF"/>
                </a:solidFill>
                <a:latin typeface="Yu Gothic UI"/>
                <a:cs typeface="Yu Gothic UI"/>
              </a:rPr>
              <a:t> </a:t>
            </a:r>
            <a:r>
              <a:rPr sz="1400" spc="15" dirty="0">
                <a:solidFill>
                  <a:srgbClr val="0000FF"/>
                </a:solidFill>
                <a:latin typeface="Yu Gothic UI"/>
                <a:cs typeface="Yu Gothic UI"/>
              </a:rPr>
              <a:t>grassy</a:t>
            </a:r>
            <a:r>
              <a:rPr sz="1400" spc="-40" dirty="0">
                <a:solidFill>
                  <a:srgbClr val="0000FF"/>
                </a:solidFill>
                <a:latin typeface="Yu Gothic UI"/>
                <a:cs typeface="Yu Gothic UI"/>
              </a:rPr>
              <a:t> </a:t>
            </a:r>
            <a:r>
              <a:rPr sz="1400" spc="20" dirty="0">
                <a:solidFill>
                  <a:srgbClr val="0000FF"/>
                </a:solidFill>
                <a:latin typeface="Yu Gothic UI"/>
                <a:cs typeface="Yu Gothic UI"/>
              </a:rPr>
              <a:t>area. </a:t>
            </a:r>
            <a:r>
              <a:rPr sz="1400" spc="-365" dirty="0">
                <a:solidFill>
                  <a:srgbClr val="0000FF"/>
                </a:solidFill>
                <a:latin typeface="Yu Gothic UI"/>
                <a:cs typeface="Yu Gothic UI"/>
              </a:rPr>
              <a:t> </a:t>
            </a:r>
            <a:r>
              <a:rPr sz="1400" dirty="0">
                <a:solidFill>
                  <a:srgbClr val="0000FF"/>
                </a:solidFill>
                <a:latin typeface="Yu Gothic UI"/>
                <a:cs typeface="Yu Gothic UI"/>
              </a:rPr>
              <a:t>Or</a:t>
            </a:r>
            <a:endParaRPr sz="1400" dirty="0">
              <a:latin typeface="Yu Gothic UI"/>
              <a:cs typeface="Yu Gothic UI"/>
            </a:endParaRPr>
          </a:p>
          <a:p>
            <a:pPr marL="469900" marR="5080" indent="-317500">
              <a:lnSpc>
                <a:spcPct val="100000"/>
              </a:lnSpc>
              <a:spcBef>
                <a:spcPts val="5"/>
              </a:spcBef>
              <a:buChar char="●"/>
              <a:tabLst>
                <a:tab pos="469900" algn="l"/>
                <a:tab pos="470534" algn="l"/>
              </a:tabLst>
            </a:pPr>
            <a:r>
              <a:rPr sz="1400" spc="20" dirty="0">
                <a:solidFill>
                  <a:srgbClr val="0000FF"/>
                </a:solidFill>
                <a:latin typeface="Yu Gothic UI"/>
                <a:cs typeface="Yu Gothic UI"/>
              </a:rPr>
              <a:t>A</a:t>
            </a:r>
            <a:r>
              <a:rPr sz="1400" spc="-35" dirty="0">
                <a:solidFill>
                  <a:srgbClr val="0000FF"/>
                </a:solidFill>
                <a:latin typeface="Yu Gothic UI"/>
                <a:cs typeface="Yu Gothic UI"/>
              </a:rPr>
              <a:t> </a:t>
            </a:r>
            <a:r>
              <a:rPr sz="1400" spc="10" dirty="0">
                <a:solidFill>
                  <a:srgbClr val="0000FF"/>
                </a:solidFill>
                <a:latin typeface="Yu Gothic UI"/>
                <a:cs typeface="Yu Gothic UI"/>
              </a:rPr>
              <a:t>black</a:t>
            </a:r>
            <a:r>
              <a:rPr sz="1400" spc="-45" dirty="0">
                <a:solidFill>
                  <a:srgbClr val="0000FF"/>
                </a:solidFill>
                <a:latin typeface="Yu Gothic UI"/>
                <a:cs typeface="Yu Gothic UI"/>
              </a:rPr>
              <a:t> </a:t>
            </a:r>
            <a:r>
              <a:rPr sz="1400" spc="10" dirty="0">
                <a:solidFill>
                  <a:srgbClr val="0000FF"/>
                </a:solidFill>
                <a:latin typeface="Yu Gothic UI"/>
                <a:cs typeface="Yu Gothic UI"/>
              </a:rPr>
              <a:t>bear</a:t>
            </a:r>
            <a:r>
              <a:rPr sz="1400" spc="-40" dirty="0">
                <a:solidFill>
                  <a:srgbClr val="0000FF"/>
                </a:solidFill>
                <a:latin typeface="Yu Gothic UI"/>
                <a:cs typeface="Yu Gothic UI"/>
              </a:rPr>
              <a:t> </a:t>
            </a:r>
            <a:r>
              <a:rPr sz="1400" spc="-5" dirty="0">
                <a:solidFill>
                  <a:srgbClr val="0000FF"/>
                </a:solidFill>
                <a:latin typeface="Yu Gothic UI"/>
                <a:cs typeface="Yu Gothic UI"/>
              </a:rPr>
              <a:t>and</a:t>
            </a:r>
            <a:r>
              <a:rPr sz="1400" spc="-40" dirty="0">
                <a:solidFill>
                  <a:srgbClr val="0000FF"/>
                </a:solidFill>
                <a:latin typeface="Yu Gothic UI"/>
                <a:cs typeface="Yu Gothic UI"/>
              </a:rPr>
              <a:t> </a:t>
            </a:r>
            <a:r>
              <a:rPr sz="1400" spc="5" dirty="0">
                <a:solidFill>
                  <a:srgbClr val="0000FF"/>
                </a:solidFill>
                <a:latin typeface="Yu Gothic UI"/>
                <a:cs typeface="Yu Gothic UI"/>
              </a:rPr>
              <a:t>some</a:t>
            </a:r>
            <a:r>
              <a:rPr sz="1400" spc="-55" dirty="0">
                <a:solidFill>
                  <a:srgbClr val="0000FF"/>
                </a:solidFill>
                <a:latin typeface="Yu Gothic UI"/>
                <a:cs typeface="Yu Gothic UI"/>
              </a:rPr>
              <a:t> </a:t>
            </a:r>
            <a:r>
              <a:rPr sz="1400" spc="10" dirty="0">
                <a:solidFill>
                  <a:srgbClr val="0000FF"/>
                </a:solidFill>
                <a:latin typeface="Yu Gothic UI"/>
                <a:cs typeface="Yu Gothic UI"/>
              </a:rPr>
              <a:t>green</a:t>
            </a:r>
            <a:r>
              <a:rPr sz="1400" spc="-45" dirty="0">
                <a:solidFill>
                  <a:srgbClr val="0000FF"/>
                </a:solidFill>
                <a:latin typeface="Yu Gothic UI"/>
                <a:cs typeface="Yu Gothic UI"/>
              </a:rPr>
              <a:t> </a:t>
            </a:r>
            <a:r>
              <a:rPr sz="1400" spc="15" dirty="0">
                <a:solidFill>
                  <a:srgbClr val="0000FF"/>
                </a:solidFill>
                <a:latin typeface="Yu Gothic UI"/>
                <a:cs typeface="Yu Gothic UI"/>
              </a:rPr>
              <a:t>grass. </a:t>
            </a:r>
            <a:r>
              <a:rPr sz="1400" spc="-370" dirty="0">
                <a:solidFill>
                  <a:srgbClr val="0000FF"/>
                </a:solidFill>
                <a:latin typeface="Yu Gothic UI"/>
                <a:cs typeface="Yu Gothic UI"/>
              </a:rPr>
              <a:t> </a:t>
            </a:r>
            <a:r>
              <a:rPr sz="1400" dirty="0">
                <a:solidFill>
                  <a:srgbClr val="0000FF"/>
                </a:solidFill>
                <a:latin typeface="Yu Gothic UI"/>
                <a:cs typeface="Yu Gothic UI"/>
              </a:rPr>
              <a:t>Or</a:t>
            </a:r>
            <a:endParaRPr sz="1400" dirty="0">
              <a:latin typeface="Yu Gothic UI"/>
              <a:cs typeface="Yu Gothic UI"/>
            </a:endParaRPr>
          </a:p>
          <a:p>
            <a:pPr marL="469900" indent="-318135">
              <a:lnSpc>
                <a:spcPct val="100000"/>
              </a:lnSpc>
              <a:buChar char="●"/>
              <a:tabLst>
                <a:tab pos="469900" algn="l"/>
                <a:tab pos="470534" algn="l"/>
              </a:tabLst>
            </a:pPr>
            <a:r>
              <a:rPr sz="1400" spc="20" dirty="0">
                <a:solidFill>
                  <a:srgbClr val="0000FF"/>
                </a:solidFill>
                <a:latin typeface="Yu Gothic UI"/>
                <a:cs typeface="Yu Gothic UI"/>
              </a:rPr>
              <a:t>A</a:t>
            </a:r>
            <a:r>
              <a:rPr sz="1400" spc="-40" dirty="0">
                <a:solidFill>
                  <a:srgbClr val="0000FF"/>
                </a:solidFill>
                <a:latin typeface="Yu Gothic UI"/>
                <a:cs typeface="Yu Gothic UI"/>
              </a:rPr>
              <a:t> </a:t>
            </a:r>
            <a:r>
              <a:rPr sz="1400" spc="5" dirty="0">
                <a:solidFill>
                  <a:srgbClr val="0000FF"/>
                </a:solidFill>
                <a:latin typeface="Yu Gothic UI"/>
                <a:cs typeface="Yu Gothic UI"/>
              </a:rPr>
              <a:t>bear</a:t>
            </a:r>
            <a:r>
              <a:rPr sz="1400" spc="-50" dirty="0">
                <a:solidFill>
                  <a:srgbClr val="0000FF"/>
                </a:solidFill>
                <a:latin typeface="Yu Gothic UI"/>
                <a:cs typeface="Yu Gothic UI"/>
              </a:rPr>
              <a:t> </a:t>
            </a:r>
            <a:r>
              <a:rPr sz="1400" spc="-10" dirty="0">
                <a:solidFill>
                  <a:srgbClr val="0000FF"/>
                </a:solidFill>
                <a:latin typeface="Yu Gothic UI"/>
                <a:cs typeface="Yu Gothic UI"/>
              </a:rPr>
              <a:t>eating</a:t>
            </a:r>
            <a:r>
              <a:rPr sz="1400" spc="-40" dirty="0">
                <a:solidFill>
                  <a:srgbClr val="0000FF"/>
                </a:solidFill>
                <a:latin typeface="Yu Gothic UI"/>
                <a:cs typeface="Yu Gothic UI"/>
              </a:rPr>
              <a:t> </a:t>
            </a:r>
            <a:r>
              <a:rPr sz="1400" spc="15" dirty="0">
                <a:solidFill>
                  <a:srgbClr val="0000FF"/>
                </a:solidFill>
                <a:latin typeface="Yu Gothic UI"/>
                <a:cs typeface="Yu Gothic UI"/>
              </a:rPr>
              <a:t>grass.</a:t>
            </a:r>
            <a:endParaRPr sz="1400" dirty="0">
              <a:latin typeface="Yu Gothic UI"/>
              <a:cs typeface="Yu Gothic UI"/>
            </a:endParaRPr>
          </a:p>
        </p:txBody>
      </p:sp>
    </p:spTree>
    <p:extLst>
      <p:ext uri="{BB962C8B-B14F-4D97-AF65-F5344CB8AC3E}">
        <p14:creationId xmlns:p14="http://schemas.microsoft.com/office/powerpoint/2010/main" val="3157545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0004" y="978661"/>
            <a:ext cx="1840864" cy="391160"/>
          </a:xfrm>
          <a:prstGeom prst="rect">
            <a:avLst/>
          </a:prstGeom>
        </p:spPr>
        <p:txBody>
          <a:bodyPr vert="horz" wrap="square" lIns="0" tIns="12700" rIns="0" bIns="0" rtlCol="0" anchor="ctr">
            <a:spAutoFit/>
          </a:bodyPr>
          <a:lstStyle/>
          <a:p>
            <a:pPr marL="12700">
              <a:lnSpc>
                <a:spcPct val="100000"/>
              </a:lnSpc>
              <a:spcBef>
                <a:spcPts val="100"/>
              </a:spcBef>
            </a:pPr>
            <a:r>
              <a:rPr sz="2400" spc="240" dirty="0"/>
              <a:t>Moti</a:t>
            </a:r>
            <a:r>
              <a:rPr sz="2400" spc="254" dirty="0"/>
              <a:t>v</a:t>
            </a:r>
            <a:r>
              <a:rPr sz="2400" spc="90" dirty="0"/>
              <a:t>ati</a:t>
            </a:r>
            <a:r>
              <a:rPr sz="2400" spc="120" dirty="0"/>
              <a:t>o</a:t>
            </a:r>
            <a:r>
              <a:rPr sz="2400" spc="150" dirty="0"/>
              <a:t>n</a:t>
            </a:r>
            <a:endParaRPr sz="2400"/>
          </a:p>
        </p:txBody>
      </p:sp>
      <p:sp>
        <p:nvSpPr>
          <p:cNvPr id="3" name="object 3"/>
          <p:cNvSpPr txBox="1"/>
          <p:nvPr/>
        </p:nvSpPr>
        <p:spPr>
          <a:xfrm>
            <a:off x="192430" y="2020188"/>
            <a:ext cx="4611370" cy="2489784"/>
          </a:xfrm>
          <a:prstGeom prst="rect">
            <a:avLst/>
          </a:prstGeom>
        </p:spPr>
        <p:txBody>
          <a:bodyPr vert="horz" wrap="square" lIns="0" tIns="12065" rIns="0" bIns="0" rtlCol="0">
            <a:spAutoFit/>
          </a:bodyPr>
          <a:lstStyle/>
          <a:p>
            <a:pPr marL="12700">
              <a:spcBef>
                <a:spcPts val="95"/>
              </a:spcBef>
            </a:pPr>
            <a:r>
              <a:rPr sz="1600" b="1" dirty="0">
                <a:latin typeface="Trebuchet MS"/>
                <a:cs typeface="Trebuchet MS"/>
              </a:rPr>
              <a:t>Aid</a:t>
            </a:r>
            <a:r>
              <a:rPr sz="1600" b="1" spc="-80" dirty="0">
                <a:latin typeface="Trebuchet MS"/>
                <a:cs typeface="Trebuchet MS"/>
              </a:rPr>
              <a:t> </a:t>
            </a:r>
            <a:r>
              <a:rPr sz="1600" b="1" spc="-45" dirty="0">
                <a:latin typeface="Trebuchet MS"/>
                <a:cs typeface="Trebuchet MS"/>
              </a:rPr>
              <a:t>to</a:t>
            </a:r>
            <a:r>
              <a:rPr sz="1600" b="1" spc="-75" dirty="0">
                <a:latin typeface="Trebuchet MS"/>
                <a:cs typeface="Trebuchet MS"/>
              </a:rPr>
              <a:t> </a:t>
            </a:r>
            <a:r>
              <a:rPr sz="1600" b="1" spc="-15" dirty="0">
                <a:latin typeface="Trebuchet MS"/>
                <a:cs typeface="Trebuchet MS"/>
              </a:rPr>
              <a:t>Visually</a:t>
            </a:r>
            <a:r>
              <a:rPr sz="1600" b="1" spc="-75" dirty="0">
                <a:latin typeface="Trebuchet MS"/>
                <a:cs typeface="Trebuchet MS"/>
              </a:rPr>
              <a:t> </a:t>
            </a:r>
            <a:r>
              <a:rPr sz="1600" b="1" dirty="0">
                <a:latin typeface="Trebuchet MS"/>
                <a:cs typeface="Trebuchet MS"/>
              </a:rPr>
              <a:t>Challenged</a:t>
            </a:r>
            <a:r>
              <a:rPr sz="1600" b="1" spc="-65" dirty="0">
                <a:latin typeface="Trebuchet MS"/>
                <a:cs typeface="Trebuchet MS"/>
              </a:rPr>
              <a:t> </a:t>
            </a:r>
            <a:r>
              <a:rPr sz="1600" b="1" spc="-40" dirty="0">
                <a:latin typeface="Trebuchet MS"/>
                <a:cs typeface="Trebuchet MS"/>
              </a:rPr>
              <a:t>People:</a:t>
            </a:r>
            <a:endParaRPr sz="1600" dirty="0">
              <a:latin typeface="Trebuchet MS"/>
              <a:cs typeface="Trebuchet MS"/>
            </a:endParaRPr>
          </a:p>
          <a:p>
            <a:pPr>
              <a:lnSpc>
                <a:spcPct val="100000"/>
              </a:lnSpc>
            </a:pPr>
            <a:endParaRPr sz="1900" dirty="0">
              <a:latin typeface="Trebuchet MS"/>
              <a:cs typeface="Trebuchet MS"/>
            </a:endParaRPr>
          </a:p>
          <a:p>
            <a:pPr marL="469900" marR="6985" indent="-317500" algn="just">
              <a:spcBef>
                <a:spcPts val="1175"/>
              </a:spcBef>
            </a:pPr>
            <a:r>
              <a:rPr sz="1400" dirty="0">
                <a:latin typeface="Segoe UI Symbol"/>
                <a:cs typeface="Segoe UI Symbol"/>
              </a:rPr>
              <a:t>❏</a:t>
            </a:r>
            <a:r>
              <a:rPr sz="1400" spc="5" dirty="0">
                <a:latin typeface="Segoe UI Symbol"/>
                <a:cs typeface="Segoe UI Symbol"/>
              </a:rPr>
              <a:t> </a:t>
            </a:r>
            <a:r>
              <a:rPr sz="1400" spc="-10" dirty="0">
                <a:latin typeface="Yu Gothic UI"/>
                <a:cs typeface="Yu Gothic UI"/>
              </a:rPr>
              <a:t>We</a:t>
            </a:r>
            <a:r>
              <a:rPr sz="1400" spc="-5" dirty="0">
                <a:latin typeface="Yu Gothic UI"/>
                <a:cs typeface="Yu Gothic UI"/>
              </a:rPr>
              <a:t> </a:t>
            </a:r>
            <a:r>
              <a:rPr sz="1400" spc="15" dirty="0">
                <a:latin typeface="Yu Gothic UI"/>
                <a:cs typeface="Yu Gothic UI"/>
              </a:rPr>
              <a:t>can </a:t>
            </a:r>
            <a:r>
              <a:rPr sz="1400" spc="5" dirty="0">
                <a:latin typeface="Yu Gothic UI"/>
                <a:cs typeface="Yu Gothic UI"/>
              </a:rPr>
              <a:t>develop</a:t>
            </a:r>
            <a:r>
              <a:rPr sz="1400" spc="10" dirty="0">
                <a:latin typeface="Yu Gothic UI"/>
                <a:cs typeface="Yu Gothic UI"/>
              </a:rPr>
              <a:t> </a:t>
            </a:r>
            <a:r>
              <a:rPr sz="1400" spc="25" dirty="0">
                <a:latin typeface="Yu Gothic UI"/>
                <a:cs typeface="Yu Gothic UI"/>
              </a:rPr>
              <a:t>a </a:t>
            </a:r>
            <a:r>
              <a:rPr sz="1400" spc="-15" dirty="0">
                <a:latin typeface="Yu Gothic UI"/>
                <a:cs typeface="Yu Gothic UI"/>
              </a:rPr>
              <a:t>product</a:t>
            </a:r>
            <a:r>
              <a:rPr sz="1400" spc="-10" dirty="0">
                <a:latin typeface="Yu Gothic UI"/>
                <a:cs typeface="Yu Gothic UI"/>
              </a:rPr>
              <a:t> </a:t>
            </a:r>
            <a:r>
              <a:rPr sz="1400" spc="-30" dirty="0">
                <a:latin typeface="Yu Gothic UI"/>
                <a:cs typeface="Yu Gothic UI"/>
              </a:rPr>
              <a:t>for</a:t>
            </a:r>
            <a:r>
              <a:rPr sz="1400" spc="-25" dirty="0">
                <a:latin typeface="Yu Gothic UI"/>
                <a:cs typeface="Yu Gothic UI"/>
              </a:rPr>
              <a:t> </a:t>
            </a:r>
            <a:r>
              <a:rPr sz="1400" spc="-10" dirty="0">
                <a:latin typeface="Yu Gothic UI"/>
                <a:cs typeface="Yu Gothic UI"/>
              </a:rPr>
              <a:t>the</a:t>
            </a:r>
            <a:r>
              <a:rPr sz="1400" spc="360" dirty="0">
                <a:latin typeface="Yu Gothic UI"/>
                <a:cs typeface="Yu Gothic UI"/>
              </a:rPr>
              <a:t> </a:t>
            </a:r>
            <a:r>
              <a:rPr sz="1400" spc="-25" dirty="0">
                <a:latin typeface="Yu Gothic UI"/>
                <a:cs typeface="Yu Gothic UI"/>
              </a:rPr>
              <a:t>blind</a:t>
            </a:r>
            <a:r>
              <a:rPr sz="1400" spc="335" dirty="0">
                <a:latin typeface="Yu Gothic UI"/>
                <a:cs typeface="Yu Gothic UI"/>
              </a:rPr>
              <a:t> </a:t>
            </a:r>
            <a:r>
              <a:rPr sz="1400" spc="-30" dirty="0">
                <a:latin typeface="Yu Gothic UI"/>
                <a:cs typeface="Yu Gothic UI"/>
              </a:rPr>
              <a:t>that</a:t>
            </a:r>
            <a:r>
              <a:rPr sz="1400" spc="325" dirty="0">
                <a:latin typeface="Yu Gothic UI"/>
                <a:cs typeface="Yu Gothic UI"/>
              </a:rPr>
              <a:t> </a:t>
            </a:r>
            <a:r>
              <a:rPr sz="1400" spc="-20" dirty="0">
                <a:latin typeface="Yu Gothic UI"/>
                <a:cs typeface="Yu Gothic UI"/>
              </a:rPr>
              <a:t>will </a:t>
            </a:r>
            <a:r>
              <a:rPr sz="1400" spc="-15" dirty="0">
                <a:latin typeface="Yu Gothic UI"/>
                <a:cs typeface="Yu Gothic UI"/>
              </a:rPr>
              <a:t> </a:t>
            </a:r>
            <a:r>
              <a:rPr sz="1400" spc="15" dirty="0">
                <a:latin typeface="Yu Gothic UI"/>
                <a:cs typeface="Yu Gothic UI"/>
              </a:rPr>
              <a:t>assist </a:t>
            </a:r>
            <a:r>
              <a:rPr sz="1400" spc="-25" dirty="0">
                <a:latin typeface="Yu Gothic UI"/>
                <a:cs typeface="Yu Gothic UI"/>
              </a:rPr>
              <a:t>them in </a:t>
            </a:r>
            <a:r>
              <a:rPr sz="1400" spc="-15" dirty="0">
                <a:latin typeface="Yu Gothic UI"/>
                <a:cs typeface="Yu Gothic UI"/>
              </a:rPr>
              <a:t>navigating </a:t>
            </a:r>
            <a:r>
              <a:rPr sz="1400" spc="-10" dirty="0">
                <a:latin typeface="Yu Gothic UI"/>
                <a:cs typeface="Yu Gothic UI"/>
              </a:rPr>
              <a:t>the </a:t>
            </a:r>
            <a:r>
              <a:rPr sz="1400" spc="5" dirty="0">
                <a:latin typeface="Yu Gothic UI"/>
                <a:cs typeface="Yu Gothic UI"/>
              </a:rPr>
              <a:t>roadways </a:t>
            </a:r>
            <a:r>
              <a:rPr sz="1400" spc="-30" dirty="0">
                <a:latin typeface="Yu Gothic UI"/>
                <a:cs typeface="Yu Gothic UI"/>
              </a:rPr>
              <a:t>without </a:t>
            </a:r>
            <a:r>
              <a:rPr sz="1400" spc="-10" dirty="0">
                <a:latin typeface="Yu Gothic UI"/>
                <a:cs typeface="Yu Gothic UI"/>
              </a:rPr>
              <a:t>the </a:t>
            </a:r>
            <a:r>
              <a:rPr sz="1400" spc="-5" dirty="0">
                <a:latin typeface="Yu Gothic UI"/>
                <a:cs typeface="Yu Gothic UI"/>
              </a:rPr>
              <a:t> </a:t>
            </a:r>
            <a:r>
              <a:rPr sz="1400" spc="20" dirty="0">
                <a:latin typeface="Yu Gothic UI"/>
                <a:cs typeface="Yu Gothic UI"/>
              </a:rPr>
              <a:t>assistance</a:t>
            </a:r>
            <a:r>
              <a:rPr sz="1400" spc="-45" dirty="0">
                <a:latin typeface="Yu Gothic UI"/>
                <a:cs typeface="Yu Gothic UI"/>
              </a:rPr>
              <a:t> </a:t>
            </a:r>
            <a:r>
              <a:rPr sz="1400" spc="-35" dirty="0">
                <a:latin typeface="Yu Gothic UI"/>
                <a:cs typeface="Yu Gothic UI"/>
              </a:rPr>
              <a:t>of</a:t>
            </a:r>
            <a:r>
              <a:rPr sz="1400" spc="-30" dirty="0">
                <a:latin typeface="Yu Gothic UI"/>
                <a:cs typeface="Yu Gothic UI"/>
              </a:rPr>
              <a:t> </a:t>
            </a:r>
            <a:r>
              <a:rPr sz="1400" dirty="0">
                <a:latin typeface="Yu Gothic UI"/>
                <a:cs typeface="Yu Gothic UI"/>
              </a:rPr>
              <a:t>others.</a:t>
            </a:r>
          </a:p>
          <a:p>
            <a:pPr>
              <a:spcBef>
                <a:spcPts val="35"/>
              </a:spcBef>
            </a:pPr>
            <a:endParaRPr sz="900" dirty="0">
              <a:latin typeface="Yu Gothic UI"/>
              <a:cs typeface="Yu Gothic UI"/>
            </a:endParaRPr>
          </a:p>
          <a:p>
            <a:pPr marL="469900" marR="6985" indent="-317500" algn="just"/>
            <a:r>
              <a:rPr sz="1400" dirty="0">
                <a:latin typeface="Segoe UI Symbol"/>
                <a:cs typeface="Segoe UI Symbol"/>
              </a:rPr>
              <a:t>❏</a:t>
            </a:r>
            <a:r>
              <a:rPr sz="1400" spc="5" dirty="0">
                <a:latin typeface="Segoe UI Symbol"/>
                <a:cs typeface="Segoe UI Symbol"/>
              </a:rPr>
              <a:t> </a:t>
            </a:r>
            <a:r>
              <a:rPr sz="1400" spc="20" dirty="0">
                <a:latin typeface="Yu Gothic UI"/>
                <a:cs typeface="Yu Gothic UI"/>
              </a:rPr>
              <a:t>This </a:t>
            </a:r>
            <a:r>
              <a:rPr sz="1400" spc="-15" dirty="0">
                <a:latin typeface="Yu Gothic UI"/>
                <a:cs typeface="Yu Gothic UI"/>
              </a:rPr>
              <a:t>may</a:t>
            </a:r>
            <a:r>
              <a:rPr sz="1400" spc="-10" dirty="0">
                <a:latin typeface="Yu Gothic UI"/>
                <a:cs typeface="Yu Gothic UI"/>
              </a:rPr>
              <a:t> </a:t>
            </a:r>
            <a:r>
              <a:rPr sz="1400" spc="15" dirty="0">
                <a:latin typeface="Yu Gothic UI"/>
                <a:cs typeface="Yu Gothic UI"/>
              </a:rPr>
              <a:t>be </a:t>
            </a:r>
            <a:r>
              <a:rPr sz="1400" spc="-5" dirty="0">
                <a:latin typeface="Yu Gothic UI"/>
                <a:cs typeface="Yu Gothic UI"/>
              </a:rPr>
              <a:t>accomplished</a:t>
            </a:r>
            <a:r>
              <a:rPr sz="1400" dirty="0">
                <a:latin typeface="Yu Gothic UI"/>
                <a:cs typeface="Yu Gothic UI"/>
              </a:rPr>
              <a:t> </a:t>
            </a:r>
            <a:r>
              <a:rPr sz="1400" spc="-10" dirty="0">
                <a:latin typeface="Yu Gothic UI"/>
                <a:cs typeface="Yu Gothic UI"/>
              </a:rPr>
              <a:t>by</a:t>
            </a:r>
            <a:r>
              <a:rPr sz="1400" spc="-5" dirty="0">
                <a:latin typeface="Yu Gothic UI"/>
                <a:cs typeface="Yu Gothic UI"/>
              </a:rPr>
              <a:t> </a:t>
            </a:r>
            <a:r>
              <a:rPr sz="1400" spc="-25" dirty="0">
                <a:latin typeface="Yu Gothic UI"/>
                <a:cs typeface="Yu Gothic UI"/>
              </a:rPr>
              <a:t>first</a:t>
            </a:r>
            <a:r>
              <a:rPr sz="1400" spc="-20" dirty="0">
                <a:latin typeface="Yu Gothic UI"/>
                <a:cs typeface="Yu Gothic UI"/>
              </a:rPr>
              <a:t> </a:t>
            </a:r>
            <a:r>
              <a:rPr sz="1400" spc="-15" dirty="0">
                <a:latin typeface="Yu Gothic UI"/>
                <a:cs typeface="Yu Gothic UI"/>
              </a:rPr>
              <a:t>translating</a:t>
            </a:r>
            <a:r>
              <a:rPr sz="1400" spc="-10" dirty="0">
                <a:latin typeface="Yu Gothic UI"/>
                <a:cs typeface="Yu Gothic UI"/>
              </a:rPr>
              <a:t> the </a:t>
            </a:r>
            <a:r>
              <a:rPr sz="1400" spc="-5" dirty="0">
                <a:latin typeface="Yu Gothic UI"/>
                <a:cs typeface="Yu Gothic UI"/>
              </a:rPr>
              <a:t> </a:t>
            </a:r>
            <a:r>
              <a:rPr sz="1400" spc="40" dirty="0">
                <a:latin typeface="Yu Gothic UI"/>
                <a:cs typeface="Yu Gothic UI"/>
              </a:rPr>
              <a:t>scene</a:t>
            </a:r>
            <a:r>
              <a:rPr sz="1400" spc="-50" dirty="0">
                <a:latin typeface="Yu Gothic UI"/>
                <a:cs typeface="Yu Gothic UI"/>
              </a:rPr>
              <a:t> </a:t>
            </a:r>
            <a:r>
              <a:rPr sz="1400" spc="-45" dirty="0">
                <a:latin typeface="Yu Gothic UI"/>
                <a:cs typeface="Yu Gothic UI"/>
              </a:rPr>
              <a:t>to</a:t>
            </a:r>
            <a:r>
              <a:rPr sz="1400" spc="-15" dirty="0">
                <a:latin typeface="Yu Gothic UI"/>
                <a:cs typeface="Yu Gothic UI"/>
              </a:rPr>
              <a:t> </a:t>
            </a:r>
            <a:r>
              <a:rPr sz="1400" spc="-5" dirty="0">
                <a:latin typeface="Yu Gothic UI"/>
                <a:cs typeface="Yu Gothic UI"/>
              </a:rPr>
              <a:t>text,</a:t>
            </a:r>
            <a:r>
              <a:rPr sz="1400" spc="-25" dirty="0">
                <a:latin typeface="Yu Gothic UI"/>
                <a:cs typeface="Yu Gothic UI"/>
              </a:rPr>
              <a:t> </a:t>
            </a:r>
            <a:r>
              <a:rPr sz="1400" spc="-15" dirty="0">
                <a:latin typeface="Yu Gothic UI"/>
                <a:cs typeface="Yu Gothic UI"/>
              </a:rPr>
              <a:t>then</a:t>
            </a:r>
            <a:r>
              <a:rPr sz="1400" spc="-30" dirty="0">
                <a:latin typeface="Yu Gothic UI"/>
                <a:cs typeface="Yu Gothic UI"/>
              </a:rPr>
              <a:t> </a:t>
            </a:r>
            <a:r>
              <a:rPr sz="1400" spc="-10" dirty="0">
                <a:latin typeface="Yu Gothic UI"/>
                <a:cs typeface="Yu Gothic UI"/>
              </a:rPr>
              <a:t>the</a:t>
            </a:r>
            <a:r>
              <a:rPr sz="1400" spc="-20" dirty="0">
                <a:latin typeface="Yu Gothic UI"/>
                <a:cs typeface="Yu Gothic UI"/>
              </a:rPr>
              <a:t> </a:t>
            </a:r>
            <a:r>
              <a:rPr sz="1400" spc="-10" dirty="0">
                <a:latin typeface="Yu Gothic UI"/>
                <a:cs typeface="Yu Gothic UI"/>
              </a:rPr>
              <a:t>text</a:t>
            </a:r>
            <a:r>
              <a:rPr sz="1400" spc="-30" dirty="0">
                <a:latin typeface="Yu Gothic UI"/>
                <a:cs typeface="Yu Gothic UI"/>
              </a:rPr>
              <a:t> </a:t>
            </a:r>
            <a:r>
              <a:rPr sz="1400" spc="-45" dirty="0">
                <a:latin typeface="Yu Gothic UI"/>
                <a:cs typeface="Yu Gothic UI"/>
              </a:rPr>
              <a:t>to</a:t>
            </a:r>
            <a:r>
              <a:rPr sz="1400" spc="-25" dirty="0">
                <a:latin typeface="Yu Gothic UI"/>
                <a:cs typeface="Yu Gothic UI"/>
              </a:rPr>
              <a:t> </a:t>
            </a:r>
            <a:r>
              <a:rPr sz="1400" spc="25" dirty="0">
                <a:latin typeface="Yu Gothic UI"/>
                <a:cs typeface="Yu Gothic UI"/>
              </a:rPr>
              <a:t>speech.</a:t>
            </a:r>
            <a:endParaRPr sz="1400" dirty="0">
              <a:latin typeface="Yu Gothic UI"/>
              <a:cs typeface="Yu Gothic UI"/>
            </a:endParaRPr>
          </a:p>
          <a:p>
            <a:pPr>
              <a:spcBef>
                <a:spcPts val="30"/>
              </a:spcBef>
            </a:pPr>
            <a:endParaRPr sz="900" dirty="0">
              <a:latin typeface="Yu Gothic UI"/>
              <a:cs typeface="Yu Gothic UI"/>
            </a:endParaRPr>
          </a:p>
          <a:p>
            <a:pPr marL="152400">
              <a:tabLst>
                <a:tab pos="469265" algn="l"/>
                <a:tab pos="1071880" algn="l"/>
                <a:tab pos="1562735" algn="l"/>
                <a:tab pos="2129790" algn="l"/>
                <a:tab pos="3251200" algn="l"/>
                <a:tab pos="3916045" algn="l"/>
              </a:tabLst>
            </a:pPr>
            <a:r>
              <a:rPr sz="1400" spc="5" dirty="0">
                <a:latin typeface="Segoe UI Symbol"/>
                <a:cs typeface="Segoe UI Symbol"/>
              </a:rPr>
              <a:t>❏	</a:t>
            </a:r>
            <a:r>
              <a:rPr sz="1400" spc="80" dirty="0">
                <a:latin typeface="Yu Gothic UI"/>
                <a:cs typeface="Yu Gothic UI"/>
              </a:rPr>
              <a:t>B</a:t>
            </a:r>
            <a:r>
              <a:rPr sz="1400" spc="-35" dirty="0">
                <a:latin typeface="Yu Gothic UI"/>
                <a:cs typeface="Yu Gothic UI"/>
              </a:rPr>
              <a:t>oth	</a:t>
            </a:r>
            <a:r>
              <a:rPr sz="1400" dirty="0">
                <a:latin typeface="Yu Gothic UI"/>
                <a:cs typeface="Yu Gothic UI"/>
              </a:rPr>
              <a:t>a</a:t>
            </a:r>
            <a:r>
              <a:rPr sz="1400" spc="-10" dirty="0">
                <a:latin typeface="Yu Gothic UI"/>
                <a:cs typeface="Yu Gothic UI"/>
              </a:rPr>
              <a:t>r</a:t>
            </a:r>
            <a:r>
              <a:rPr sz="1400" spc="55" dirty="0">
                <a:latin typeface="Yu Gothic UI"/>
                <a:cs typeface="Yu Gothic UI"/>
              </a:rPr>
              <a:t>e</a:t>
            </a:r>
            <a:r>
              <a:rPr sz="1400" dirty="0">
                <a:latin typeface="Yu Gothic UI"/>
                <a:cs typeface="Yu Gothic UI"/>
              </a:rPr>
              <a:t>	</a:t>
            </a:r>
            <a:r>
              <a:rPr sz="1400" spc="-30" dirty="0">
                <a:latin typeface="Yu Gothic UI"/>
                <a:cs typeface="Yu Gothic UI"/>
              </a:rPr>
              <a:t>n</a:t>
            </a:r>
            <a:r>
              <a:rPr sz="1400" dirty="0">
                <a:latin typeface="Yu Gothic UI"/>
                <a:cs typeface="Yu Gothic UI"/>
              </a:rPr>
              <a:t>ow	</a:t>
            </a:r>
            <a:r>
              <a:rPr sz="1400" spc="20" dirty="0">
                <a:latin typeface="Yu Gothic UI"/>
                <a:cs typeface="Yu Gothic UI"/>
              </a:rPr>
              <a:t>we</a:t>
            </a:r>
            <a:r>
              <a:rPr sz="1400" dirty="0">
                <a:latin typeface="Yu Gothic UI"/>
                <a:cs typeface="Yu Gothic UI"/>
              </a:rPr>
              <a:t>l</a:t>
            </a:r>
            <a:r>
              <a:rPr sz="1400" spc="-30" dirty="0">
                <a:latin typeface="Yu Gothic UI"/>
                <a:cs typeface="Yu Gothic UI"/>
              </a:rPr>
              <a:t>l</a:t>
            </a:r>
            <a:r>
              <a:rPr sz="1400" spc="-145" dirty="0">
                <a:latin typeface="Yu Gothic UI"/>
                <a:cs typeface="Yu Gothic UI"/>
              </a:rPr>
              <a:t>-</a:t>
            </a:r>
            <a:r>
              <a:rPr sz="1400" dirty="0">
                <a:latin typeface="Yu Gothic UI"/>
                <a:cs typeface="Yu Gothic UI"/>
              </a:rPr>
              <a:t>k</a:t>
            </a:r>
            <a:r>
              <a:rPr sz="1400" spc="-5" dirty="0">
                <a:latin typeface="Yu Gothic UI"/>
                <a:cs typeface="Yu Gothic UI"/>
              </a:rPr>
              <a:t>nown</a:t>
            </a:r>
            <a:r>
              <a:rPr sz="1400" dirty="0">
                <a:latin typeface="Yu Gothic UI"/>
                <a:cs typeface="Yu Gothic UI"/>
              </a:rPr>
              <a:t>	</a:t>
            </a:r>
            <a:r>
              <a:rPr sz="1400" spc="20" dirty="0">
                <a:latin typeface="Yu Gothic UI"/>
                <a:cs typeface="Yu Gothic UI"/>
              </a:rPr>
              <a:t>Dee</a:t>
            </a:r>
            <a:r>
              <a:rPr sz="1400" spc="25" dirty="0">
                <a:latin typeface="Yu Gothic UI"/>
                <a:cs typeface="Yu Gothic UI"/>
              </a:rPr>
              <a:t>p</a:t>
            </a:r>
            <a:r>
              <a:rPr sz="1400" dirty="0">
                <a:latin typeface="Yu Gothic UI"/>
                <a:cs typeface="Yu Gothic UI"/>
              </a:rPr>
              <a:t>	</a:t>
            </a:r>
            <a:r>
              <a:rPr sz="1400" spc="55" dirty="0">
                <a:latin typeface="Yu Gothic UI"/>
                <a:cs typeface="Yu Gothic UI"/>
              </a:rPr>
              <a:t>L</a:t>
            </a:r>
            <a:r>
              <a:rPr sz="1400" spc="50" dirty="0">
                <a:latin typeface="Yu Gothic UI"/>
                <a:cs typeface="Yu Gothic UI"/>
              </a:rPr>
              <a:t>e</a:t>
            </a:r>
            <a:r>
              <a:rPr sz="1400" dirty="0">
                <a:latin typeface="Yu Gothic UI"/>
                <a:cs typeface="Yu Gothic UI"/>
              </a:rPr>
              <a:t>a</a:t>
            </a:r>
            <a:r>
              <a:rPr sz="1400" spc="5" dirty="0">
                <a:latin typeface="Yu Gothic UI"/>
                <a:cs typeface="Yu Gothic UI"/>
              </a:rPr>
              <a:t>r</a:t>
            </a:r>
            <a:r>
              <a:rPr sz="1400" spc="-30" dirty="0">
                <a:latin typeface="Yu Gothic UI"/>
                <a:cs typeface="Yu Gothic UI"/>
              </a:rPr>
              <a:t>nin</a:t>
            </a:r>
            <a:r>
              <a:rPr sz="1400" spc="-20" dirty="0">
                <a:latin typeface="Yu Gothic UI"/>
                <a:cs typeface="Yu Gothic UI"/>
              </a:rPr>
              <a:t>g</a:t>
            </a:r>
            <a:endParaRPr sz="1400" dirty="0">
              <a:latin typeface="Yu Gothic UI"/>
              <a:cs typeface="Yu Gothic UI"/>
            </a:endParaRPr>
          </a:p>
          <a:p>
            <a:pPr marL="469900">
              <a:spcBef>
                <a:spcPts val="5"/>
              </a:spcBef>
            </a:pPr>
            <a:r>
              <a:rPr sz="1400" spc="-5" dirty="0">
                <a:latin typeface="Yu Gothic UI"/>
                <a:cs typeface="Yu Gothic UI"/>
              </a:rPr>
              <a:t>applications.</a:t>
            </a:r>
            <a:endParaRPr sz="1400" dirty="0">
              <a:latin typeface="Yu Gothic UI"/>
              <a:cs typeface="Yu Gothic UI"/>
            </a:endParaRPr>
          </a:p>
        </p:txBody>
      </p:sp>
      <p:pic>
        <p:nvPicPr>
          <p:cNvPr id="4" name="object 4"/>
          <p:cNvPicPr/>
          <p:nvPr/>
        </p:nvPicPr>
        <p:blipFill>
          <a:blip r:embed="rId2" cstate="print"/>
          <a:stretch>
            <a:fillRect/>
          </a:stretch>
        </p:blipFill>
        <p:spPr>
          <a:xfrm>
            <a:off x="5026152" y="2175523"/>
            <a:ext cx="3957828" cy="2749283"/>
          </a:xfrm>
          <a:prstGeom prst="rect">
            <a:avLst/>
          </a:prstGeom>
        </p:spPr>
      </p:pic>
      <p:sp>
        <p:nvSpPr>
          <p:cNvPr id="5" name="Title 1">
            <a:extLst>
              <a:ext uri="{FF2B5EF4-FFF2-40B4-BE49-F238E27FC236}">
                <a16:creationId xmlns:a16="http://schemas.microsoft.com/office/drawing/2014/main" id="{028066D2-EEC0-EE63-4FF6-68F2AA8696B8}"/>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6" name="Picture 2" descr="E:\NIET\Project\xLogo11.png.pagespeed.ic.pydHLuCQEZ.png">
            <a:extLst>
              <a:ext uri="{FF2B5EF4-FFF2-40B4-BE49-F238E27FC236}">
                <a16:creationId xmlns:a16="http://schemas.microsoft.com/office/drawing/2014/main" id="{20120130-970B-928C-E0DB-D99E324159ED}"/>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0004" y="978661"/>
            <a:ext cx="1840864" cy="391160"/>
          </a:xfrm>
          <a:prstGeom prst="rect">
            <a:avLst/>
          </a:prstGeom>
        </p:spPr>
        <p:txBody>
          <a:bodyPr vert="horz" wrap="square" lIns="0" tIns="12700" rIns="0" bIns="0" rtlCol="0" anchor="ctr">
            <a:spAutoFit/>
          </a:bodyPr>
          <a:lstStyle/>
          <a:p>
            <a:pPr marL="12700">
              <a:lnSpc>
                <a:spcPct val="100000"/>
              </a:lnSpc>
              <a:spcBef>
                <a:spcPts val="100"/>
              </a:spcBef>
            </a:pPr>
            <a:r>
              <a:rPr sz="2400" spc="240" dirty="0"/>
              <a:t>Moti</a:t>
            </a:r>
            <a:r>
              <a:rPr sz="2400" spc="254" dirty="0"/>
              <a:t>v</a:t>
            </a:r>
            <a:r>
              <a:rPr sz="2400" spc="90" dirty="0"/>
              <a:t>ati</a:t>
            </a:r>
            <a:r>
              <a:rPr sz="2400" spc="120" dirty="0"/>
              <a:t>o</a:t>
            </a:r>
            <a:r>
              <a:rPr sz="2400" spc="150" dirty="0"/>
              <a:t>n</a:t>
            </a:r>
            <a:endParaRPr sz="2400"/>
          </a:p>
        </p:txBody>
      </p:sp>
      <p:sp>
        <p:nvSpPr>
          <p:cNvPr id="3" name="object 3"/>
          <p:cNvSpPr txBox="1"/>
          <p:nvPr/>
        </p:nvSpPr>
        <p:spPr>
          <a:xfrm>
            <a:off x="192431" y="2020188"/>
            <a:ext cx="4610735" cy="1338580"/>
          </a:xfrm>
          <a:prstGeom prst="rect">
            <a:avLst/>
          </a:prstGeom>
        </p:spPr>
        <p:txBody>
          <a:bodyPr vert="horz" wrap="square" lIns="0" tIns="12065" rIns="0" bIns="0" rtlCol="0">
            <a:spAutoFit/>
          </a:bodyPr>
          <a:lstStyle/>
          <a:p>
            <a:pPr marL="12700">
              <a:spcBef>
                <a:spcPts val="95"/>
              </a:spcBef>
            </a:pPr>
            <a:r>
              <a:rPr sz="1600" b="1" spc="-10" dirty="0">
                <a:latin typeface="Trebuchet MS"/>
                <a:cs typeface="Trebuchet MS"/>
              </a:rPr>
              <a:t>Self</a:t>
            </a:r>
            <a:r>
              <a:rPr sz="1600" b="1" spc="-90" dirty="0">
                <a:latin typeface="Trebuchet MS"/>
                <a:cs typeface="Trebuchet MS"/>
              </a:rPr>
              <a:t> </a:t>
            </a:r>
            <a:r>
              <a:rPr sz="1600" b="1" spc="-25" dirty="0">
                <a:latin typeface="Trebuchet MS"/>
                <a:cs typeface="Trebuchet MS"/>
              </a:rPr>
              <a:t>driving</a:t>
            </a:r>
            <a:r>
              <a:rPr sz="1600" b="1" spc="-95" dirty="0">
                <a:latin typeface="Trebuchet MS"/>
                <a:cs typeface="Trebuchet MS"/>
              </a:rPr>
              <a:t> </a:t>
            </a:r>
            <a:r>
              <a:rPr sz="1600" b="1" spc="-15" dirty="0">
                <a:latin typeface="Trebuchet MS"/>
                <a:cs typeface="Trebuchet MS"/>
              </a:rPr>
              <a:t>cars</a:t>
            </a:r>
            <a:endParaRPr sz="1600">
              <a:latin typeface="Trebuchet MS"/>
              <a:cs typeface="Trebuchet MS"/>
            </a:endParaRPr>
          </a:p>
          <a:p>
            <a:pPr>
              <a:lnSpc>
                <a:spcPct val="100000"/>
              </a:lnSpc>
            </a:pPr>
            <a:endParaRPr sz="1900">
              <a:latin typeface="Trebuchet MS"/>
              <a:cs typeface="Trebuchet MS"/>
            </a:endParaRPr>
          </a:p>
          <a:p>
            <a:pPr marL="469900" marR="5080" indent="-317500" algn="just">
              <a:spcBef>
                <a:spcPts val="1175"/>
              </a:spcBef>
            </a:pPr>
            <a:r>
              <a:rPr sz="1400" dirty="0">
                <a:latin typeface="Segoe UI Symbol"/>
                <a:cs typeface="Segoe UI Symbol"/>
              </a:rPr>
              <a:t>❏</a:t>
            </a:r>
            <a:r>
              <a:rPr sz="1400" spc="5" dirty="0">
                <a:latin typeface="Segoe UI Symbol"/>
                <a:cs typeface="Segoe UI Symbol"/>
              </a:rPr>
              <a:t> </a:t>
            </a:r>
            <a:r>
              <a:rPr sz="1400" spc="-20" dirty="0">
                <a:latin typeface="Yu Gothic UI"/>
                <a:cs typeface="Yu Gothic UI"/>
              </a:rPr>
              <a:t>Automatic </a:t>
            </a:r>
            <a:r>
              <a:rPr sz="1400" spc="-25" dirty="0">
                <a:latin typeface="Yu Gothic UI"/>
                <a:cs typeface="Yu Gothic UI"/>
              </a:rPr>
              <a:t>driving </a:t>
            </a:r>
            <a:r>
              <a:rPr sz="1400" spc="5" dirty="0">
                <a:latin typeface="Yu Gothic UI"/>
                <a:cs typeface="Yu Gothic UI"/>
              </a:rPr>
              <a:t>one </a:t>
            </a:r>
            <a:r>
              <a:rPr sz="1400" spc="-30" dirty="0">
                <a:latin typeface="Yu Gothic UI"/>
                <a:cs typeface="Yu Gothic UI"/>
              </a:rPr>
              <a:t>of </a:t>
            </a:r>
            <a:r>
              <a:rPr sz="1400" spc="-10" dirty="0">
                <a:latin typeface="Yu Gothic UI"/>
                <a:cs typeface="Yu Gothic UI"/>
              </a:rPr>
              <a:t>the </a:t>
            </a:r>
            <a:r>
              <a:rPr sz="1400" spc="-25" dirty="0">
                <a:latin typeface="Yu Gothic UI"/>
                <a:cs typeface="Yu Gothic UI"/>
              </a:rPr>
              <a:t>most difficult </a:t>
            </a:r>
            <a:r>
              <a:rPr sz="1400" spc="-10" dirty="0">
                <a:latin typeface="Yu Gothic UI"/>
                <a:cs typeface="Yu Gothic UI"/>
              </a:rPr>
              <a:t>problems, </a:t>
            </a:r>
            <a:r>
              <a:rPr sz="1400" spc="-5" dirty="0">
                <a:latin typeface="Yu Gothic UI"/>
                <a:cs typeface="Yu Gothic UI"/>
              </a:rPr>
              <a:t> and </a:t>
            </a:r>
            <a:r>
              <a:rPr sz="1400" spc="5" dirty="0">
                <a:latin typeface="Yu Gothic UI"/>
                <a:cs typeface="Yu Gothic UI"/>
              </a:rPr>
              <a:t>accurately </a:t>
            </a:r>
            <a:r>
              <a:rPr sz="1400" spc="-20" dirty="0">
                <a:latin typeface="Yu Gothic UI"/>
                <a:cs typeface="Yu Gothic UI"/>
              </a:rPr>
              <a:t>captioning </a:t>
            </a:r>
            <a:r>
              <a:rPr sz="1400" spc="-10" dirty="0">
                <a:latin typeface="Yu Gothic UI"/>
                <a:cs typeface="Yu Gothic UI"/>
              </a:rPr>
              <a:t>the </a:t>
            </a:r>
            <a:r>
              <a:rPr sz="1400" spc="-15" dirty="0">
                <a:latin typeface="Yu Gothic UI"/>
                <a:cs typeface="Yu Gothic UI"/>
              </a:rPr>
              <a:t>environment around </a:t>
            </a:r>
            <a:r>
              <a:rPr sz="1400" spc="-10" dirty="0">
                <a:latin typeface="Yu Gothic UI"/>
                <a:cs typeface="Yu Gothic UI"/>
              </a:rPr>
              <a:t> the</a:t>
            </a:r>
            <a:r>
              <a:rPr sz="1400" spc="-30" dirty="0">
                <a:latin typeface="Yu Gothic UI"/>
                <a:cs typeface="Yu Gothic UI"/>
              </a:rPr>
              <a:t> </a:t>
            </a:r>
            <a:r>
              <a:rPr sz="1400" spc="15" dirty="0">
                <a:latin typeface="Yu Gothic UI"/>
                <a:cs typeface="Yu Gothic UI"/>
              </a:rPr>
              <a:t>vehicle</a:t>
            </a:r>
            <a:r>
              <a:rPr sz="1400" spc="-50" dirty="0">
                <a:latin typeface="Yu Gothic UI"/>
                <a:cs typeface="Yu Gothic UI"/>
              </a:rPr>
              <a:t> </a:t>
            </a:r>
            <a:r>
              <a:rPr sz="1400" spc="20" dirty="0">
                <a:latin typeface="Yu Gothic UI"/>
                <a:cs typeface="Yu Gothic UI"/>
              </a:rPr>
              <a:t>can</a:t>
            </a:r>
            <a:r>
              <a:rPr sz="1400" spc="-35" dirty="0">
                <a:latin typeface="Yu Gothic UI"/>
                <a:cs typeface="Yu Gothic UI"/>
              </a:rPr>
              <a:t> </a:t>
            </a:r>
            <a:r>
              <a:rPr sz="1400" dirty="0">
                <a:latin typeface="Yu Gothic UI"/>
                <a:cs typeface="Yu Gothic UI"/>
              </a:rPr>
              <a:t>help</a:t>
            </a:r>
            <a:r>
              <a:rPr sz="1400" spc="-40" dirty="0">
                <a:latin typeface="Yu Gothic UI"/>
                <a:cs typeface="Yu Gothic UI"/>
              </a:rPr>
              <a:t> </a:t>
            </a:r>
            <a:r>
              <a:rPr sz="1400" spc="-10" dirty="0">
                <a:latin typeface="Yu Gothic UI"/>
                <a:cs typeface="Yu Gothic UI"/>
              </a:rPr>
              <a:t>the</a:t>
            </a:r>
            <a:r>
              <a:rPr sz="1400" spc="-30" dirty="0">
                <a:latin typeface="Yu Gothic UI"/>
                <a:cs typeface="Yu Gothic UI"/>
              </a:rPr>
              <a:t> </a:t>
            </a:r>
            <a:r>
              <a:rPr sz="1400" spc="-20" dirty="0">
                <a:latin typeface="Yu Gothic UI"/>
                <a:cs typeface="Yu Gothic UI"/>
              </a:rPr>
              <a:t>self-driving </a:t>
            </a:r>
            <a:r>
              <a:rPr sz="1400" spc="5" dirty="0">
                <a:latin typeface="Yu Gothic UI"/>
                <a:cs typeface="Yu Gothic UI"/>
              </a:rPr>
              <a:t>system.</a:t>
            </a:r>
            <a:endParaRPr sz="1400">
              <a:latin typeface="Yu Gothic UI"/>
              <a:cs typeface="Yu Gothic UI"/>
            </a:endParaRPr>
          </a:p>
        </p:txBody>
      </p:sp>
      <p:pic>
        <p:nvPicPr>
          <p:cNvPr id="4" name="object 4"/>
          <p:cNvPicPr/>
          <p:nvPr/>
        </p:nvPicPr>
        <p:blipFill>
          <a:blip r:embed="rId2" cstate="print"/>
          <a:stretch>
            <a:fillRect/>
          </a:stretch>
        </p:blipFill>
        <p:spPr>
          <a:xfrm>
            <a:off x="5026152" y="2175510"/>
            <a:ext cx="3957828" cy="2749296"/>
          </a:xfrm>
          <a:prstGeom prst="rect">
            <a:avLst/>
          </a:prstGeom>
        </p:spPr>
      </p:pic>
      <p:sp>
        <p:nvSpPr>
          <p:cNvPr id="5" name="Title 1">
            <a:extLst>
              <a:ext uri="{FF2B5EF4-FFF2-40B4-BE49-F238E27FC236}">
                <a16:creationId xmlns:a16="http://schemas.microsoft.com/office/drawing/2014/main" id="{B571F08E-474D-1A56-E729-80B09DD92DAA}"/>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6" name="Picture 2" descr="E:\NIET\Project\xLogo11.png.pagespeed.ic.pydHLuCQEZ.png">
            <a:extLst>
              <a:ext uri="{FF2B5EF4-FFF2-40B4-BE49-F238E27FC236}">
                <a16:creationId xmlns:a16="http://schemas.microsoft.com/office/drawing/2014/main" id="{996E493B-C04C-167C-B434-9F836CA68C25}"/>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0004" y="978661"/>
            <a:ext cx="1840864" cy="391160"/>
          </a:xfrm>
          <a:prstGeom prst="rect">
            <a:avLst/>
          </a:prstGeom>
        </p:spPr>
        <p:txBody>
          <a:bodyPr vert="horz" wrap="square" lIns="0" tIns="12700" rIns="0" bIns="0" rtlCol="0" anchor="ctr">
            <a:spAutoFit/>
          </a:bodyPr>
          <a:lstStyle/>
          <a:p>
            <a:pPr marL="12700">
              <a:lnSpc>
                <a:spcPct val="100000"/>
              </a:lnSpc>
              <a:spcBef>
                <a:spcPts val="100"/>
              </a:spcBef>
            </a:pPr>
            <a:r>
              <a:rPr sz="2400" spc="240" dirty="0"/>
              <a:t>Moti</a:t>
            </a:r>
            <a:r>
              <a:rPr sz="2400" spc="254" dirty="0"/>
              <a:t>v</a:t>
            </a:r>
            <a:r>
              <a:rPr sz="2400" spc="90" dirty="0"/>
              <a:t>ati</a:t>
            </a:r>
            <a:r>
              <a:rPr sz="2400" spc="120" dirty="0"/>
              <a:t>o</a:t>
            </a:r>
            <a:r>
              <a:rPr sz="2400" spc="150" dirty="0"/>
              <a:t>n</a:t>
            </a:r>
            <a:endParaRPr sz="2400"/>
          </a:p>
        </p:txBody>
      </p:sp>
      <p:sp>
        <p:nvSpPr>
          <p:cNvPr id="3" name="object 3"/>
          <p:cNvSpPr txBox="1"/>
          <p:nvPr/>
        </p:nvSpPr>
        <p:spPr>
          <a:xfrm>
            <a:off x="192431" y="2020188"/>
            <a:ext cx="1571625" cy="258404"/>
          </a:xfrm>
          <a:prstGeom prst="rect">
            <a:avLst/>
          </a:prstGeom>
        </p:spPr>
        <p:txBody>
          <a:bodyPr vert="horz" wrap="square" lIns="0" tIns="12065" rIns="0" bIns="0" rtlCol="0">
            <a:spAutoFit/>
          </a:bodyPr>
          <a:lstStyle/>
          <a:p>
            <a:pPr marL="12700">
              <a:spcBef>
                <a:spcPts val="95"/>
              </a:spcBef>
            </a:pPr>
            <a:r>
              <a:rPr sz="1600" b="1" spc="10" dirty="0">
                <a:latin typeface="Trebuchet MS"/>
                <a:cs typeface="Trebuchet MS"/>
              </a:rPr>
              <a:t>Image</a:t>
            </a:r>
            <a:r>
              <a:rPr sz="1600" b="1" spc="-80" dirty="0">
                <a:latin typeface="Trebuchet MS"/>
                <a:cs typeface="Trebuchet MS"/>
              </a:rPr>
              <a:t> </a:t>
            </a:r>
            <a:r>
              <a:rPr sz="1600" b="1" spc="-5" dirty="0">
                <a:latin typeface="Trebuchet MS"/>
                <a:cs typeface="Trebuchet MS"/>
              </a:rPr>
              <a:t>Searching</a:t>
            </a:r>
            <a:endParaRPr sz="1600">
              <a:latin typeface="Trebuchet MS"/>
              <a:cs typeface="Trebuchet MS"/>
            </a:endParaRPr>
          </a:p>
        </p:txBody>
      </p:sp>
      <p:sp>
        <p:nvSpPr>
          <p:cNvPr id="4" name="object 4"/>
          <p:cNvSpPr txBox="1"/>
          <p:nvPr/>
        </p:nvSpPr>
        <p:spPr>
          <a:xfrm>
            <a:off x="649630" y="2905887"/>
            <a:ext cx="3374390" cy="228268"/>
          </a:xfrm>
          <a:prstGeom prst="rect">
            <a:avLst/>
          </a:prstGeom>
        </p:spPr>
        <p:txBody>
          <a:bodyPr vert="horz" wrap="square" lIns="0" tIns="12700" rIns="0" bIns="0" rtlCol="0">
            <a:spAutoFit/>
          </a:bodyPr>
          <a:lstStyle/>
          <a:p>
            <a:pPr marL="12700">
              <a:spcBef>
                <a:spcPts val="100"/>
              </a:spcBef>
            </a:pPr>
            <a:r>
              <a:rPr sz="1400" spc="25" dirty="0">
                <a:latin typeface="Yu Gothic UI"/>
                <a:cs typeface="Yu Gothic UI"/>
              </a:rPr>
              <a:t>search</a:t>
            </a:r>
            <a:r>
              <a:rPr sz="1400" spc="-55" dirty="0">
                <a:latin typeface="Yu Gothic UI"/>
                <a:cs typeface="Yu Gothic UI"/>
              </a:rPr>
              <a:t> </a:t>
            </a:r>
            <a:r>
              <a:rPr sz="1400" spc="10" dirty="0">
                <a:latin typeface="Yu Gothic UI"/>
                <a:cs typeface="Yu Gothic UI"/>
              </a:rPr>
              <a:t>become</a:t>
            </a:r>
            <a:r>
              <a:rPr sz="1400" spc="-40" dirty="0">
                <a:latin typeface="Yu Gothic UI"/>
                <a:cs typeface="Yu Gothic UI"/>
              </a:rPr>
              <a:t> </a:t>
            </a:r>
            <a:r>
              <a:rPr sz="1400" spc="40" dirty="0">
                <a:latin typeface="Yu Gothic UI"/>
                <a:cs typeface="Yu Gothic UI"/>
              </a:rPr>
              <a:t>as</a:t>
            </a:r>
            <a:r>
              <a:rPr sz="1400" spc="-60" dirty="0">
                <a:latin typeface="Yu Gothic UI"/>
                <a:cs typeface="Yu Gothic UI"/>
              </a:rPr>
              <a:t> </a:t>
            </a:r>
            <a:r>
              <a:rPr sz="1400" spc="-20" dirty="0">
                <a:latin typeface="Yu Gothic UI"/>
                <a:cs typeface="Yu Gothic UI"/>
              </a:rPr>
              <a:t>good</a:t>
            </a:r>
            <a:r>
              <a:rPr sz="1400" spc="-55" dirty="0">
                <a:latin typeface="Yu Gothic UI"/>
                <a:cs typeface="Yu Gothic UI"/>
              </a:rPr>
              <a:t> </a:t>
            </a:r>
            <a:r>
              <a:rPr sz="1400" spc="40" dirty="0">
                <a:latin typeface="Yu Gothic UI"/>
                <a:cs typeface="Yu Gothic UI"/>
              </a:rPr>
              <a:t>as</a:t>
            </a:r>
            <a:r>
              <a:rPr sz="1400" spc="-30" dirty="0">
                <a:latin typeface="Yu Gothic UI"/>
                <a:cs typeface="Yu Gothic UI"/>
              </a:rPr>
              <a:t> </a:t>
            </a:r>
            <a:r>
              <a:rPr sz="1400" dirty="0">
                <a:latin typeface="Yu Gothic UI"/>
                <a:cs typeface="Yu Gothic UI"/>
              </a:rPr>
              <a:t>Google</a:t>
            </a:r>
            <a:r>
              <a:rPr sz="1400" spc="-45" dirty="0">
                <a:latin typeface="Yu Gothic UI"/>
                <a:cs typeface="Yu Gothic UI"/>
              </a:rPr>
              <a:t> </a:t>
            </a:r>
            <a:r>
              <a:rPr sz="1400" spc="25" dirty="0">
                <a:latin typeface="Yu Gothic UI"/>
                <a:cs typeface="Yu Gothic UI"/>
              </a:rPr>
              <a:t>Search.</a:t>
            </a:r>
            <a:endParaRPr sz="1400">
              <a:latin typeface="Yu Gothic UI"/>
              <a:cs typeface="Yu Gothic UI"/>
            </a:endParaRPr>
          </a:p>
        </p:txBody>
      </p:sp>
      <p:sp>
        <p:nvSpPr>
          <p:cNvPr id="5" name="object 5"/>
          <p:cNvSpPr txBox="1"/>
          <p:nvPr/>
        </p:nvSpPr>
        <p:spPr>
          <a:xfrm>
            <a:off x="332638" y="2692527"/>
            <a:ext cx="4470400" cy="666750"/>
          </a:xfrm>
          <a:prstGeom prst="rect">
            <a:avLst/>
          </a:prstGeom>
        </p:spPr>
        <p:txBody>
          <a:bodyPr vert="horz" wrap="square" lIns="0" tIns="13335" rIns="0" bIns="0" rtlCol="0">
            <a:spAutoFit/>
          </a:bodyPr>
          <a:lstStyle/>
          <a:p>
            <a:pPr marL="12700">
              <a:spcBef>
                <a:spcPts val="105"/>
              </a:spcBef>
              <a:tabLst>
                <a:tab pos="329565" algn="l"/>
                <a:tab pos="1256030" algn="l"/>
                <a:tab pos="2207260" algn="l"/>
                <a:tab pos="2783840" algn="l"/>
                <a:tab pos="3263900" algn="l"/>
                <a:tab pos="3975735" algn="l"/>
              </a:tabLst>
            </a:pPr>
            <a:r>
              <a:rPr sz="1400" dirty="0">
                <a:latin typeface="Segoe UI Symbol"/>
                <a:cs typeface="Segoe UI Symbol"/>
              </a:rPr>
              <a:t>❏	</a:t>
            </a:r>
            <a:r>
              <a:rPr sz="1400" spc="-30" dirty="0">
                <a:latin typeface="Yu Gothic UI"/>
                <a:cs typeface="Yu Gothic UI"/>
              </a:rPr>
              <a:t>Auto</a:t>
            </a:r>
            <a:r>
              <a:rPr sz="1400" spc="-40" dirty="0">
                <a:latin typeface="Yu Gothic UI"/>
                <a:cs typeface="Yu Gothic UI"/>
              </a:rPr>
              <a:t>m</a:t>
            </a:r>
            <a:r>
              <a:rPr sz="1400" spc="30" dirty="0">
                <a:latin typeface="Yu Gothic UI"/>
                <a:cs typeface="Yu Gothic UI"/>
              </a:rPr>
              <a:t>a</a:t>
            </a:r>
            <a:r>
              <a:rPr sz="1400" spc="-50" dirty="0">
                <a:latin typeface="Yu Gothic UI"/>
                <a:cs typeface="Yu Gothic UI"/>
              </a:rPr>
              <a:t>ti</a:t>
            </a:r>
            <a:r>
              <a:rPr sz="1400" spc="45" dirty="0">
                <a:latin typeface="Yu Gothic UI"/>
                <a:cs typeface="Yu Gothic UI"/>
              </a:rPr>
              <a:t>c</a:t>
            </a:r>
            <a:r>
              <a:rPr sz="1400" dirty="0">
                <a:latin typeface="Yu Gothic UI"/>
                <a:cs typeface="Yu Gothic UI"/>
              </a:rPr>
              <a:t>	</a:t>
            </a:r>
            <a:r>
              <a:rPr sz="1400" spc="30" dirty="0">
                <a:latin typeface="Yu Gothic UI"/>
                <a:cs typeface="Yu Gothic UI"/>
              </a:rPr>
              <a:t>c</a:t>
            </a:r>
            <a:r>
              <a:rPr sz="1400" dirty="0">
                <a:latin typeface="Yu Gothic UI"/>
                <a:cs typeface="Yu Gothic UI"/>
              </a:rPr>
              <a:t>ap</a:t>
            </a:r>
            <a:r>
              <a:rPr sz="1400" spc="-70" dirty="0">
                <a:latin typeface="Yu Gothic UI"/>
                <a:cs typeface="Yu Gothic UI"/>
              </a:rPr>
              <a:t>t</a:t>
            </a:r>
            <a:r>
              <a:rPr sz="1400" spc="-20" dirty="0">
                <a:latin typeface="Yu Gothic UI"/>
                <a:cs typeface="Yu Gothic UI"/>
              </a:rPr>
              <a:t>io</a:t>
            </a:r>
            <a:r>
              <a:rPr sz="1400" spc="-35" dirty="0">
                <a:latin typeface="Yu Gothic UI"/>
                <a:cs typeface="Yu Gothic UI"/>
              </a:rPr>
              <a:t>n</a:t>
            </a:r>
            <a:r>
              <a:rPr sz="1400" spc="-45" dirty="0">
                <a:latin typeface="Yu Gothic UI"/>
                <a:cs typeface="Yu Gothic UI"/>
              </a:rPr>
              <a:t>i</a:t>
            </a:r>
            <a:r>
              <a:rPr sz="1400" spc="-30" dirty="0">
                <a:latin typeface="Yu Gothic UI"/>
                <a:cs typeface="Yu Gothic UI"/>
              </a:rPr>
              <a:t>n</a:t>
            </a:r>
            <a:r>
              <a:rPr sz="1400" spc="-20" dirty="0">
                <a:latin typeface="Yu Gothic UI"/>
                <a:cs typeface="Yu Gothic UI"/>
              </a:rPr>
              <a:t>g</a:t>
            </a:r>
            <a:r>
              <a:rPr sz="1400" dirty="0">
                <a:latin typeface="Yu Gothic UI"/>
                <a:cs typeface="Yu Gothic UI"/>
              </a:rPr>
              <a:t>	</a:t>
            </a:r>
            <a:r>
              <a:rPr sz="1400" spc="-75" dirty="0">
                <a:latin typeface="Yu Gothic UI"/>
                <a:cs typeface="Yu Gothic UI"/>
              </a:rPr>
              <a:t>m</a:t>
            </a:r>
            <a:r>
              <a:rPr sz="1400" spc="-15" dirty="0">
                <a:latin typeface="Yu Gothic UI"/>
                <a:cs typeface="Yu Gothic UI"/>
              </a:rPr>
              <a:t>i</a:t>
            </a:r>
            <a:r>
              <a:rPr sz="1400" spc="-40" dirty="0">
                <a:latin typeface="Yu Gothic UI"/>
                <a:cs typeface="Yu Gothic UI"/>
              </a:rPr>
              <a:t>g</a:t>
            </a:r>
            <a:r>
              <a:rPr sz="1400" spc="-20" dirty="0">
                <a:latin typeface="Yu Gothic UI"/>
                <a:cs typeface="Yu Gothic UI"/>
              </a:rPr>
              <a:t>h</a:t>
            </a:r>
            <a:r>
              <a:rPr sz="1400" spc="-65" dirty="0">
                <a:latin typeface="Yu Gothic UI"/>
                <a:cs typeface="Yu Gothic UI"/>
              </a:rPr>
              <a:t>t</a:t>
            </a:r>
            <a:r>
              <a:rPr sz="1400" dirty="0">
                <a:latin typeface="Yu Gothic UI"/>
                <a:cs typeface="Yu Gothic UI"/>
              </a:rPr>
              <a:t>	</a:t>
            </a:r>
            <a:r>
              <a:rPr sz="1400" spc="-20" dirty="0">
                <a:latin typeface="Yu Gothic UI"/>
                <a:cs typeface="Yu Gothic UI"/>
              </a:rPr>
              <a:t>h</a:t>
            </a:r>
            <a:r>
              <a:rPr sz="1400" spc="5" dirty="0">
                <a:latin typeface="Yu Gothic UI"/>
                <a:cs typeface="Yu Gothic UI"/>
              </a:rPr>
              <a:t>elp</a:t>
            </a:r>
            <a:r>
              <a:rPr sz="1400" dirty="0">
                <a:latin typeface="Yu Gothic UI"/>
                <a:cs typeface="Yu Gothic UI"/>
              </a:rPr>
              <a:t>	</a:t>
            </a:r>
            <a:r>
              <a:rPr sz="1400" spc="30" dirty="0">
                <a:latin typeface="Yu Gothic UI"/>
                <a:cs typeface="Yu Gothic UI"/>
              </a:rPr>
              <a:t>G</a:t>
            </a:r>
            <a:r>
              <a:rPr sz="1400" spc="-5" dirty="0">
                <a:latin typeface="Yu Gothic UI"/>
                <a:cs typeface="Yu Gothic UI"/>
              </a:rPr>
              <a:t>oogle</a:t>
            </a:r>
            <a:r>
              <a:rPr sz="1400" dirty="0">
                <a:latin typeface="Yu Gothic UI"/>
                <a:cs typeface="Yu Gothic UI"/>
              </a:rPr>
              <a:t>	</a:t>
            </a:r>
            <a:r>
              <a:rPr sz="1400" spc="-55" dirty="0">
                <a:latin typeface="Yu Gothic UI"/>
                <a:cs typeface="Yu Gothic UI"/>
              </a:rPr>
              <a:t>I</a:t>
            </a:r>
            <a:r>
              <a:rPr sz="1400" spc="-75" dirty="0">
                <a:latin typeface="Yu Gothic UI"/>
                <a:cs typeface="Yu Gothic UI"/>
              </a:rPr>
              <a:t>m</a:t>
            </a:r>
            <a:r>
              <a:rPr sz="1400" spc="15" dirty="0">
                <a:latin typeface="Yu Gothic UI"/>
                <a:cs typeface="Yu Gothic UI"/>
              </a:rPr>
              <a:t>age</a:t>
            </a:r>
            <a:endParaRPr sz="1400">
              <a:latin typeface="Yu Gothic UI"/>
              <a:cs typeface="Yu Gothic UI"/>
            </a:endParaRPr>
          </a:p>
          <a:p>
            <a:pPr marL="12700">
              <a:spcBef>
                <a:spcPts val="1675"/>
              </a:spcBef>
            </a:pPr>
            <a:r>
              <a:rPr sz="1400" spc="5" dirty="0">
                <a:latin typeface="Segoe UI Symbol"/>
                <a:cs typeface="Segoe UI Symbol"/>
              </a:rPr>
              <a:t>❏</a:t>
            </a:r>
            <a:endParaRPr sz="1400">
              <a:latin typeface="Segoe UI Symbol"/>
              <a:cs typeface="Segoe UI Symbol"/>
            </a:endParaRPr>
          </a:p>
        </p:txBody>
      </p:sp>
      <p:sp>
        <p:nvSpPr>
          <p:cNvPr id="6" name="object 6"/>
          <p:cNvSpPr txBox="1"/>
          <p:nvPr/>
        </p:nvSpPr>
        <p:spPr>
          <a:xfrm>
            <a:off x="649630" y="3118943"/>
            <a:ext cx="4152900" cy="667385"/>
          </a:xfrm>
          <a:prstGeom prst="rect">
            <a:avLst/>
          </a:prstGeom>
        </p:spPr>
        <p:txBody>
          <a:bodyPr vert="horz" wrap="square" lIns="0" tIns="13335" rIns="0" bIns="0" rtlCol="0">
            <a:spAutoFit/>
          </a:bodyPr>
          <a:lstStyle/>
          <a:p>
            <a:pPr marL="12700" marR="5080" algn="just">
              <a:spcBef>
                <a:spcPts val="105"/>
              </a:spcBef>
            </a:pPr>
            <a:r>
              <a:rPr sz="1400" spc="30" dirty="0">
                <a:latin typeface="Yu Gothic UI"/>
                <a:cs typeface="Yu Gothic UI"/>
              </a:rPr>
              <a:t>Every </a:t>
            </a:r>
            <a:r>
              <a:rPr sz="1400" spc="-15" dirty="0">
                <a:latin typeface="Yu Gothic UI"/>
                <a:cs typeface="Yu Gothic UI"/>
              </a:rPr>
              <a:t>image </a:t>
            </a:r>
            <a:r>
              <a:rPr sz="1400" spc="-10" dirty="0">
                <a:latin typeface="Yu Gothic UI"/>
                <a:cs typeface="Yu Gothic UI"/>
              </a:rPr>
              <a:t>could </a:t>
            </a:r>
            <a:r>
              <a:rPr sz="1400" spc="20" dirty="0">
                <a:latin typeface="Yu Gothic UI"/>
                <a:cs typeface="Yu Gothic UI"/>
              </a:rPr>
              <a:t>be </a:t>
            </a:r>
            <a:r>
              <a:rPr sz="1400" spc="-20" dirty="0">
                <a:latin typeface="Yu Gothic UI"/>
                <a:cs typeface="Yu Gothic UI"/>
              </a:rPr>
              <a:t>turned </a:t>
            </a:r>
            <a:r>
              <a:rPr sz="1400" spc="-40" dirty="0">
                <a:latin typeface="Yu Gothic UI"/>
                <a:cs typeface="Yu Gothic UI"/>
              </a:rPr>
              <a:t>into </a:t>
            </a:r>
            <a:r>
              <a:rPr sz="1400" spc="25" dirty="0">
                <a:latin typeface="Yu Gothic UI"/>
                <a:cs typeface="Yu Gothic UI"/>
              </a:rPr>
              <a:t>a </a:t>
            </a:r>
            <a:r>
              <a:rPr sz="1400" spc="-15" dirty="0">
                <a:latin typeface="Yu Gothic UI"/>
                <a:cs typeface="Yu Gothic UI"/>
              </a:rPr>
              <a:t>caption first, </a:t>
            </a:r>
            <a:r>
              <a:rPr sz="1400" spc="-5" dirty="0">
                <a:latin typeface="Yu Gothic UI"/>
                <a:cs typeface="Yu Gothic UI"/>
              </a:rPr>
              <a:t>and </a:t>
            </a:r>
            <a:r>
              <a:rPr sz="1400" dirty="0">
                <a:latin typeface="Yu Gothic UI"/>
                <a:cs typeface="Yu Gothic UI"/>
              </a:rPr>
              <a:t> </a:t>
            </a:r>
            <a:r>
              <a:rPr sz="1400" spc="-10" dirty="0">
                <a:latin typeface="Yu Gothic UI"/>
                <a:cs typeface="Yu Gothic UI"/>
              </a:rPr>
              <a:t>then</a:t>
            </a:r>
            <a:r>
              <a:rPr sz="1400" spc="-5" dirty="0">
                <a:latin typeface="Yu Gothic UI"/>
                <a:cs typeface="Yu Gothic UI"/>
              </a:rPr>
              <a:t> </a:t>
            </a:r>
            <a:r>
              <a:rPr sz="1400" spc="30" dirty="0">
                <a:latin typeface="Yu Gothic UI"/>
                <a:cs typeface="Yu Gothic UI"/>
              </a:rPr>
              <a:t>searches </a:t>
            </a:r>
            <a:r>
              <a:rPr sz="1400" spc="-10" dirty="0">
                <a:latin typeface="Yu Gothic UI"/>
                <a:cs typeface="Yu Gothic UI"/>
              </a:rPr>
              <a:t>could</a:t>
            </a:r>
            <a:r>
              <a:rPr sz="1400" spc="-5" dirty="0">
                <a:latin typeface="Yu Gothic UI"/>
                <a:cs typeface="Yu Gothic UI"/>
              </a:rPr>
              <a:t> </a:t>
            </a:r>
            <a:r>
              <a:rPr sz="1400" spc="15" dirty="0">
                <a:latin typeface="Yu Gothic UI"/>
                <a:cs typeface="Yu Gothic UI"/>
              </a:rPr>
              <a:t>be </a:t>
            </a:r>
            <a:r>
              <a:rPr sz="1400" spc="-5" dirty="0">
                <a:latin typeface="Yu Gothic UI"/>
                <a:cs typeface="Yu Gothic UI"/>
              </a:rPr>
              <a:t>conducted</a:t>
            </a:r>
            <a:r>
              <a:rPr sz="1400" dirty="0">
                <a:latin typeface="Yu Gothic UI"/>
                <a:cs typeface="Yu Gothic UI"/>
              </a:rPr>
              <a:t> </a:t>
            </a:r>
            <a:r>
              <a:rPr sz="1400" spc="20" dirty="0">
                <a:latin typeface="Yu Gothic UI"/>
                <a:cs typeface="Yu Gothic UI"/>
              </a:rPr>
              <a:t>based </a:t>
            </a:r>
            <a:r>
              <a:rPr sz="1400" spc="-20" dirty="0">
                <a:latin typeface="Yu Gothic UI"/>
                <a:cs typeface="Yu Gothic UI"/>
              </a:rPr>
              <a:t>on</a:t>
            </a:r>
            <a:r>
              <a:rPr sz="1400" spc="-15" dirty="0">
                <a:latin typeface="Yu Gothic UI"/>
                <a:cs typeface="Yu Gothic UI"/>
              </a:rPr>
              <a:t> </a:t>
            </a:r>
            <a:r>
              <a:rPr sz="1400" spc="-10" dirty="0">
                <a:latin typeface="Yu Gothic UI"/>
                <a:cs typeface="Yu Gothic UI"/>
              </a:rPr>
              <a:t>the </a:t>
            </a:r>
            <a:r>
              <a:rPr sz="1400" spc="-5" dirty="0">
                <a:latin typeface="Yu Gothic UI"/>
                <a:cs typeface="Yu Gothic UI"/>
              </a:rPr>
              <a:t> </a:t>
            </a:r>
            <a:r>
              <a:rPr sz="1400" spc="-10" dirty="0">
                <a:latin typeface="Yu Gothic UI"/>
                <a:cs typeface="Yu Gothic UI"/>
              </a:rPr>
              <a:t>caption.</a:t>
            </a:r>
            <a:endParaRPr sz="1400">
              <a:latin typeface="Yu Gothic UI"/>
              <a:cs typeface="Yu Gothic UI"/>
            </a:endParaRPr>
          </a:p>
        </p:txBody>
      </p:sp>
      <p:pic>
        <p:nvPicPr>
          <p:cNvPr id="7" name="object 7"/>
          <p:cNvPicPr/>
          <p:nvPr/>
        </p:nvPicPr>
        <p:blipFill>
          <a:blip r:embed="rId2" cstate="print"/>
          <a:stretch>
            <a:fillRect/>
          </a:stretch>
        </p:blipFill>
        <p:spPr>
          <a:xfrm>
            <a:off x="5121060" y="2490055"/>
            <a:ext cx="3924982" cy="1120338"/>
          </a:xfrm>
          <a:prstGeom prst="rect">
            <a:avLst/>
          </a:prstGeom>
        </p:spPr>
      </p:pic>
      <p:sp>
        <p:nvSpPr>
          <p:cNvPr id="8" name="Title 1">
            <a:extLst>
              <a:ext uri="{FF2B5EF4-FFF2-40B4-BE49-F238E27FC236}">
                <a16:creationId xmlns:a16="http://schemas.microsoft.com/office/drawing/2014/main" id="{05D6CEE5-3A3F-A385-95DF-880C338FE65F}"/>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9" name="Picture 2" descr="E:\NIET\Project\xLogo11.png.pagespeed.ic.pydHLuCQEZ.png">
            <a:extLst>
              <a:ext uri="{FF2B5EF4-FFF2-40B4-BE49-F238E27FC236}">
                <a16:creationId xmlns:a16="http://schemas.microsoft.com/office/drawing/2014/main" id="{9D8D5507-3A30-2643-5CA9-C5717734CE32}"/>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0004" y="978661"/>
            <a:ext cx="1840864" cy="391160"/>
          </a:xfrm>
          <a:prstGeom prst="rect">
            <a:avLst/>
          </a:prstGeom>
        </p:spPr>
        <p:txBody>
          <a:bodyPr vert="horz" wrap="square" lIns="0" tIns="12700" rIns="0" bIns="0" rtlCol="0" anchor="ctr">
            <a:spAutoFit/>
          </a:bodyPr>
          <a:lstStyle/>
          <a:p>
            <a:pPr marL="12700">
              <a:lnSpc>
                <a:spcPct val="100000"/>
              </a:lnSpc>
              <a:spcBef>
                <a:spcPts val="100"/>
              </a:spcBef>
            </a:pPr>
            <a:r>
              <a:rPr sz="2400" spc="240" dirty="0"/>
              <a:t>Moti</a:t>
            </a:r>
            <a:r>
              <a:rPr sz="2400" spc="254" dirty="0"/>
              <a:t>v</a:t>
            </a:r>
            <a:r>
              <a:rPr sz="2400" spc="90" dirty="0"/>
              <a:t>ati</a:t>
            </a:r>
            <a:r>
              <a:rPr sz="2400" spc="120" dirty="0"/>
              <a:t>o</a:t>
            </a:r>
            <a:r>
              <a:rPr sz="2400" spc="150" dirty="0"/>
              <a:t>n</a:t>
            </a:r>
            <a:endParaRPr sz="2400"/>
          </a:p>
        </p:txBody>
      </p:sp>
      <p:sp>
        <p:nvSpPr>
          <p:cNvPr id="3" name="object 3"/>
          <p:cNvSpPr txBox="1"/>
          <p:nvPr/>
        </p:nvSpPr>
        <p:spPr>
          <a:xfrm>
            <a:off x="192430" y="2020189"/>
            <a:ext cx="4611370" cy="2192655"/>
          </a:xfrm>
          <a:prstGeom prst="rect">
            <a:avLst/>
          </a:prstGeom>
        </p:spPr>
        <p:txBody>
          <a:bodyPr vert="horz" wrap="square" lIns="0" tIns="12065" rIns="0" bIns="0" rtlCol="0">
            <a:spAutoFit/>
          </a:bodyPr>
          <a:lstStyle/>
          <a:p>
            <a:pPr marL="12700">
              <a:spcBef>
                <a:spcPts val="95"/>
              </a:spcBef>
            </a:pPr>
            <a:r>
              <a:rPr sz="1600" b="1" spc="65" dirty="0">
                <a:latin typeface="Trebuchet MS"/>
                <a:cs typeface="Trebuchet MS"/>
              </a:rPr>
              <a:t>CCTV</a:t>
            </a:r>
            <a:r>
              <a:rPr sz="1600" b="1" spc="-80" dirty="0">
                <a:latin typeface="Trebuchet MS"/>
                <a:cs typeface="Trebuchet MS"/>
              </a:rPr>
              <a:t> </a:t>
            </a:r>
            <a:r>
              <a:rPr sz="1600" b="1" spc="-30" dirty="0">
                <a:latin typeface="Trebuchet MS"/>
                <a:cs typeface="Trebuchet MS"/>
              </a:rPr>
              <a:t>Surveillance</a:t>
            </a:r>
            <a:endParaRPr sz="1600">
              <a:latin typeface="Trebuchet MS"/>
              <a:cs typeface="Trebuchet MS"/>
            </a:endParaRPr>
          </a:p>
          <a:p>
            <a:pPr>
              <a:lnSpc>
                <a:spcPct val="100000"/>
              </a:lnSpc>
            </a:pPr>
            <a:endParaRPr sz="1900">
              <a:latin typeface="Trebuchet MS"/>
              <a:cs typeface="Trebuchet MS"/>
            </a:endParaRPr>
          </a:p>
          <a:p>
            <a:pPr marL="469900" marR="5080" indent="-317500" algn="just">
              <a:spcBef>
                <a:spcPts val="1175"/>
              </a:spcBef>
            </a:pPr>
            <a:r>
              <a:rPr sz="1400" dirty="0">
                <a:latin typeface="Segoe UI Symbol"/>
                <a:cs typeface="Segoe UI Symbol"/>
              </a:rPr>
              <a:t>❏</a:t>
            </a:r>
            <a:r>
              <a:rPr sz="1400" spc="5" dirty="0">
                <a:latin typeface="Segoe UI Symbol"/>
                <a:cs typeface="Segoe UI Symbol"/>
              </a:rPr>
              <a:t> </a:t>
            </a:r>
            <a:r>
              <a:rPr sz="1400" spc="70" dirty="0">
                <a:latin typeface="Yu Gothic UI"/>
                <a:cs typeface="Yu Gothic UI"/>
              </a:rPr>
              <a:t>CCTV </a:t>
            </a:r>
            <a:r>
              <a:rPr sz="1400" spc="10" dirty="0">
                <a:latin typeface="Yu Gothic UI"/>
                <a:cs typeface="Yu Gothic UI"/>
              </a:rPr>
              <a:t>cameras</a:t>
            </a:r>
            <a:r>
              <a:rPr sz="1400" spc="15" dirty="0">
                <a:latin typeface="Yu Gothic UI"/>
                <a:cs typeface="Yu Gothic UI"/>
              </a:rPr>
              <a:t> </a:t>
            </a:r>
            <a:r>
              <a:rPr sz="1400" spc="20" dirty="0">
                <a:latin typeface="Yu Gothic UI"/>
                <a:cs typeface="Yu Gothic UI"/>
              </a:rPr>
              <a:t>are</a:t>
            </a:r>
            <a:r>
              <a:rPr sz="1400" spc="25" dirty="0">
                <a:latin typeface="Yu Gothic UI"/>
                <a:cs typeface="Yu Gothic UI"/>
              </a:rPr>
              <a:t> </a:t>
            </a:r>
            <a:r>
              <a:rPr sz="1400" spc="-10" dirty="0">
                <a:latin typeface="Yu Gothic UI"/>
                <a:cs typeface="Yu Gothic UI"/>
              </a:rPr>
              <a:t>now</a:t>
            </a:r>
            <a:r>
              <a:rPr sz="1400" spc="-5" dirty="0">
                <a:latin typeface="Yu Gothic UI"/>
                <a:cs typeface="Yu Gothic UI"/>
              </a:rPr>
              <a:t> </a:t>
            </a:r>
            <a:r>
              <a:rPr sz="1400" spc="-25" dirty="0">
                <a:latin typeface="Yu Gothic UI"/>
                <a:cs typeface="Yu Gothic UI"/>
              </a:rPr>
              <a:t>common,</a:t>
            </a:r>
            <a:r>
              <a:rPr sz="1400" spc="-20" dirty="0">
                <a:latin typeface="Yu Gothic UI"/>
                <a:cs typeface="Yu Gothic UI"/>
              </a:rPr>
              <a:t> </a:t>
            </a:r>
            <a:r>
              <a:rPr sz="1400" spc="-40" dirty="0">
                <a:latin typeface="Yu Gothic UI"/>
                <a:cs typeface="Yu Gothic UI"/>
              </a:rPr>
              <a:t>but</a:t>
            </a:r>
            <a:r>
              <a:rPr sz="1400" spc="-35" dirty="0">
                <a:latin typeface="Yu Gothic UI"/>
                <a:cs typeface="Yu Gothic UI"/>
              </a:rPr>
              <a:t> if</a:t>
            </a:r>
            <a:r>
              <a:rPr sz="1400" spc="310" dirty="0">
                <a:latin typeface="Yu Gothic UI"/>
                <a:cs typeface="Yu Gothic UI"/>
              </a:rPr>
              <a:t> </a:t>
            </a:r>
            <a:r>
              <a:rPr sz="1400" spc="35" dirty="0">
                <a:latin typeface="Yu Gothic UI"/>
                <a:cs typeface="Yu Gothic UI"/>
              </a:rPr>
              <a:t>we  </a:t>
            </a:r>
            <a:r>
              <a:rPr sz="1400" spc="15" dirty="0">
                <a:latin typeface="Yu Gothic UI"/>
                <a:cs typeface="Yu Gothic UI"/>
              </a:rPr>
              <a:t>can </a:t>
            </a:r>
            <a:r>
              <a:rPr sz="1400" spc="20" dirty="0">
                <a:latin typeface="Yu Gothic UI"/>
                <a:cs typeface="Yu Gothic UI"/>
              </a:rPr>
              <a:t> </a:t>
            </a:r>
            <a:r>
              <a:rPr sz="1400" spc="15" dirty="0">
                <a:latin typeface="Yu Gothic UI"/>
                <a:cs typeface="Yu Gothic UI"/>
              </a:rPr>
              <a:t>create </a:t>
            </a:r>
            <a:r>
              <a:rPr sz="1400" spc="-15" dirty="0">
                <a:latin typeface="Yu Gothic UI"/>
                <a:cs typeface="Yu Gothic UI"/>
              </a:rPr>
              <a:t>appropriate </a:t>
            </a:r>
            <a:r>
              <a:rPr sz="1400" spc="-5" dirty="0">
                <a:latin typeface="Yu Gothic UI"/>
                <a:cs typeface="Yu Gothic UI"/>
              </a:rPr>
              <a:t>captions </a:t>
            </a:r>
            <a:r>
              <a:rPr sz="1400" spc="-20" dirty="0">
                <a:latin typeface="Yu Gothic UI"/>
                <a:cs typeface="Yu Gothic UI"/>
              </a:rPr>
              <a:t>in </a:t>
            </a:r>
            <a:r>
              <a:rPr sz="1400" spc="-25" dirty="0">
                <a:latin typeface="Yu Gothic UI"/>
                <a:cs typeface="Yu Gothic UI"/>
              </a:rPr>
              <a:t>addition </a:t>
            </a:r>
            <a:r>
              <a:rPr sz="1400" spc="-45" dirty="0">
                <a:latin typeface="Yu Gothic UI"/>
                <a:cs typeface="Yu Gothic UI"/>
              </a:rPr>
              <a:t>to </a:t>
            </a:r>
            <a:r>
              <a:rPr sz="1400" spc="-5" dirty="0">
                <a:latin typeface="Yu Gothic UI"/>
                <a:cs typeface="Yu Gothic UI"/>
              </a:rPr>
              <a:t>observing </a:t>
            </a:r>
            <a:r>
              <a:rPr sz="1400" dirty="0">
                <a:latin typeface="Yu Gothic UI"/>
                <a:cs typeface="Yu Gothic UI"/>
              </a:rPr>
              <a:t> </a:t>
            </a:r>
            <a:r>
              <a:rPr sz="1400" spc="5" dirty="0">
                <a:latin typeface="Yu Gothic UI"/>
                <a:cs typeface="Yu Gothic UI"/>
              </a:rPr>
              <a:t>people.</a:t>
            </a:r>
            <a:endParaRPr sz="1400">
              <a:latin typeface="Yu Gothic UI"/>
              <a:cs typeface="Yu Gothic UI"/>
            </a:endParaRPr>
          </a:p>
          <a:p>
            <a:pPr marL="469900" marR="6350" indent="-317500" algn="just">
              <a:spcBef>
                <a:spcPts val="5"/>
              </a:spcBef>
            </a:pPr>
            <a:r>
              <a:rPr sz="1400" dirty="0">
                <a:latin typeface="Segoe UI Symbol"/>
                <a:cs typeface="Segoe UI Symbol"/>
              </a:rPr>
              <a:t>❏    </a:t>
            </a:r>
            <a:r>
              <a:rPr sz="1400" spc="-10" dirty="0">
                <a:latin typeface="Yu Gothic UI"/>
                <a:cs typeface="Yu Gothic UI"/>
              </a:rPr>
              <a:t>We </a:t>
            </a:r>
            <a:r>
              <a:rPr sz="1400" spc="15" dirty="0">
                <a:latin typeface="Yu Gothic UI"/>
                <a:cs typeface="Yu Gothic UI"/>
              </a:rPr>
              <a:t>can </a:t>
            </a:r>
            <a:r>
              <a:rPr sz="1400" spc="-20" dirty="0">
                <a:latin typeface="Yu Gothic UI"/>
                <a:cs typeface="Yu Gothic UI"/>
              </a:rPr>
              <a:t>trigger </a:t>
            </a:r>
            <a:r>
              <a:rPr sz="1400" spc="-5" dirty="0">
                <a:latin typeface="Yu Gothic UI"/>
                <a:cs typeface="Yu Gothic UI"/>
              </a:rPr>
              <a:t>warnings </a:t>
            </a:r>
            <a:r>
              <a:rPr sz="1400" spc="40" dirty="0">
                <a:latin typeface="Yu Gothic UI"/>
                <a:cs typeface="Yu Gothic UI"/>
              </a:rPr>
              <a:t>as </a:t>
            </a:r>
            <a:r>
              <a:rPr sz="1400" dirty="0">
                <a:latin typeface="Yu Gothic UI"/>
                <a:cs typeface="Yu Gothic UI"/>
              </a:rPr>
              <a:t>soon </a:t>
            </a:r>
            <a:r>
              <a:rPr sz="1400" spc="40" dirty="0">
                <a:latin typeface="Yu Gothic UI"/>
                <a:cs typeface="Yu Gothic UI"/>
              </a:rPr>
              <a:t>as </a:t>
            </a:r>
            <a:r>
              <a:rPr sz="1400" spc="-25" dirty="0">
                <a:latin typeface="Yu Gothic UI"/>
                <a:cs typeface="Yu Gothic UI"/>
              </a:rPr>
              <a:t>harmful </a:t>
            </a:r>
            <a:r>
              <a:rPr sz="1400" spc="-15" dirty="0">
                <a:latin typeface="Yu Gothic UI"/>
                <a:cs typeface="Yu Gothic UI"/>
              </a:rPr>
              <a:t>activity </a:t>
            </a:r>
            <a:r>
              <a:rPr sz="1400" spc="-10" dirty="0">
                <a:latin typeface="Yu Gothic UI"/>
                <a:cs typeface="Yu Gothic UI"/>
              </a:rPr>
              <a:t> </a:t>
            </a:r>
            <a:r>
              <a:rPr sz="1400" spc="15" dirty="0">
                <a:latin typeface="Yu Gothic UI"/>
                <a:cs typeface="Yu Gothic UI"/>
              </a:rPr>
              <a:t>is </a:t>
            </a:r>
            <a:r>
              <a:rPr sz="1400" spc="5" dirty="0">
                <a:latin typeface="Yu Gothic UI"/>
                <a:cs typeface="Yu Gothic UI"/>
              </a:rPr>
              <a:t>detected.</a:t>
            </a:r>
            <a:r>
              <a:rPr sz="1400" spc="10" dirty="0">
                <a:latin typeface="Yu Gothic UI"/>
                <a:cs typeface="Yu Gothic UI"/>
              </a:rPr>
              <a:t> </a:t>
            </a:r>
            <a:r>
              <a:rPr sz="1400" spc="15" dirty="0">
                <a:latin typeface="Yu Gothic UI"/>
                <a:cs typeface="Yu Gothic UI"/>
              </a:rPr>
              <a:t>This </a:t>
            </a:r>
            <a:r>
              <a:rPr sz="1400" spc="5" dirty="0">
                <a:latin typeface="Yu Gothic UI"/>
                <a:cs typeface="Yu Gothic UI"/>
              </a:rPr>
              <a:t>is</a:t>
            </a:r>
            <a:r>
              <a:rPr sz="1400" spc="10" dirty="0">
                <a:latin typeface="Yu Gothic UI"/>
                <a:cs typeface="Yu Gothic UI"/>
              </a:rPr>
              <a:t> </a:t>
            </a:r>
            <a:r>
              <a:rPr sz="1400" dirty="0">
                <a:latin typeface="Yu Gothic UI"/>
                <a:cs typeface="Yu Gothic UI"/>
              </a:rPr>
              <a:t>likely</a:t>
            </a:r>
            <a:r>
              <a:rPr sz="1400" spc="5" dirty="0">
                <a:latin typeface="Yu Gothic UI"/>
                <a:cs typeface="Yu Gothic UI"/>
              </a:rPr>
              <a:t> </a:t>
            </a:r>
            <a:r>
              <a:rPr sz="1400" spc="-45" dirty="0">
                <a:latin typeface="Yu Gothic UI"/>
                <a:cs typeface="Yu Gothic UI"/>
              </a:rPr>
              <a:t>to</a:t>
            </a:r>
            <a:r>
              <a:rPr sz="1400" spc="-40" dirty="0">
                <a:latin typeface="Yu Gothic UI"/>
                <a:cs typeface="Yu Gothic UI"/>
              </a:rPr>
              <a:t> </a:t>
            </a:r>
            <a:r>
              <a:rPr sz="1400" spc="-5" dirty="0">
                <a:latin typeface="Yu Gothic UI"/>
                <a:cs typeface="Yu Gothic UI"/>
              </a:rPr>
              <a:t>help</a:t>
            </a:r>
            <a:r>
              <a:rPr sz="1400" dirty="0">
                <a:latin typeface="Yu Gothic UI"/>
                <a:cs typeface="Yu Gothic UI"/>
              </a:rPr>
              <a:t> </a:t>
            </a:r>
            <a:r>
              <a:rPr sz="1400" spc="25" dirty="0">
                <a:latin typeface="Yu Gothic UI"/>
                <a:cs typeface="Yu Gothic UI"/>
              </a:rPr>
              <a:t>decrease </a:t>
            </a:r>
            <a:r>
              <a:rPr sz="1400" spc="-10" dirty="0">
                <a:latin typeface="Yu Gothic UI"/>
                <a:cs typeface="Yu Gothic UI"/>
              </a:rPr>
              <a:t>crime </a:t>
            </a:r>
            <a:r>
              <a:rPr sz="1400" spc="-5" dirty="0">
                <a:latin typeface="Yu Gothic UI"/>
                <a:cs typeface="Yu Gothic UI"/>
              </a:rPr>
              <a:t> </a:t>
            </a:r>
            <a:r>
              <a:rPr sz="1400" spc="-30" dirty="0">
                <a:latin typeface="Yu Gothic UI"/>
                <a:cs typeface="Yu Gothic UI"/>
              </a:rPr>
              <a:t>and/or</a:t>
            </a:r>
            <a:r>
              <a:rPr sz="1400" spc="-55" dirty="0">
                <a:latin typeface="Yu Gothic UI"/>
                <a:cs typeface="Yu Gothic UI"/>
              </a:rPr>
              <a:t> </a:t>
            </a:r>
            <a:r>
              <a:rPr sz="1400" spc="10" dirty="0">
                <a:latin typeface="Yu Gothic UI"/>
                <a:cs typeface="Yu Gothic UI"/>
              </a:rPr>
              <a:t>accidents.</a:t>
            </a:r>
            <a:endParaRPr sz="1400">
              <a:latin typeface="Yu Gothic UI"/>
              <a:cs typeface="Yu Gothic UI"/>
            </a:endParaRPr>
          </a:p>
          <a:p>
            <a:pPr marL="152400" algn="just"/>
            <a:r>
              <a:rPr sz="1400" dirty="0">
                <a:latin typeface="Segoe UI Symbol"/>
                <a:cs typeface="Segoe UI Symbol"/>
              </a:rPr>
              <a:t>❏  </a:t>
            </a:r>
            <a:r>
              <a:rPr sz="1400" spc="95" dirty="0">
                <a:latin typeface="Segoe UI Symbol"/>
                <a:cs typeface="Segoe UI Symbol"/>
              </a:rPr>
              <a:t> </a:t>
            </a:r>
            <a:r>
              <a:rPr sz="1400" spc="-50" dirty="0">
                <a:latin typeface="Yu Gothic UI"/>
                <a:cs typeface="Yu Gothic UI"/>
              </a:rPr>
              <a:t>It</a:t>
            </a:r>
            <a:r>
              <a:rPr sz="1400" spc="-15" dirty="0">
                <a:latin typeface="Yu Gothic UI"/>
                <a:cs typeface="Yu Gothic UI"/>
              </a:rPr>
              <a:t> </a:t>
            </a:r>
            <a:r>
              <a:rPr sz="1400" spc="15" dirty="0">
                <a:latin typeface="Yu Gothic UI"/>
                <a:cs typeface="Yu Gothic UI"/>
              </a:rPr>
              <a:t>can</a:t>
            </a:r>
            <a:r>
              <a:rPr sz="1400" spc="-45" dirty="0">
                <a:latin typeface="Yu Gothic UI"/>
                <a:cs typeface="Yu Gothic UI"/>
              </a:rPr>
              <a:t> </a:t>
            </a:r>
            <a:r>
              <a:rPr sz="1400" spc="15" dirty="0">
                <a:latin typeface="Yu Gothic UI"/>
                <a:cs typeface="Yu Gothic UI"/>
              </a:rPr>
              <a:t>be</a:t>
            </a:r>
            <a:r>
              <a:rPr sz="1400" spc="-30" dirty="0">
                <a:latin typeface="Yu Gothic UI"/>
                <a:cs typeface="Yu Gothic UI"/>
              </a:rPr>
              <a:t> </a:t>
            </a:r>
            <a:r>
              <a:rPr sz="1400" spc="15" dirty="0">
                <a:latin typeface="Yu Gothic UI"/>
                <a:cs typeface="Yu Gothic UI"/>
              </a:rPr>
              <a:t>used</a:t>
            </a:r>
            <a:r>
              <a:rPr sz="1400" spc="-30" dirty="0">
                <a:latin typeface="Yu Gothic UI"/>
                <a:cs typeface="Yu Gothic UI"/>
              </a:rPr>
              <a:t> </a:t>
            </a:r>
            <a:r>
              <a:rPr sz="1400" spc="-45" dirty="0">
                <a:latin typeface="Yu Gothic UI"/>
                <a:cs typeface="Yu Gothic UI"/>
              </a:rPr>
              <a:t>to</a:t>
            </a:r>
            <a:r>
              <a:rPr sz="1400" spc="-25" dirty="0">
                <a:latin typeface="Yu Gothic UI"/>
                <a:cs typeface="Yu Gothic UI"/>
              </a:rPr>
              <a:t> </a:t>
            </a:r>
            <a:r>
              <a:rPr sz="1400" spc="15" dirty="0">
                <a:latin typeface="Yu Gothic UI"/>
                <a:cs typeface="Yu Gothic UI"/>
              </a:rPr>
              <a:t>describe</a:t>
            </a:r>
            <a:r>
              <a:rPr sz="1400" spc="-45" dirty="0">
                <a:latin typeface="Yu Gothic UI"/>
                <a:cs typeface="Yu Gothic UI"/>
              </a:rPr>
              <a:t> </a:t>
            </a:r>
            <a:r>
              <a:rPr sz="1400" dirty="0">
                <a:latin typeface="Yu Gothic UI"/>
                <a:cs typeface="Yu Gothic UI"/>
              </a:rPr>
              <a:t>video</a:t>
            </a:r>
            <a:r>
              <a:rPr sz="1400" spc="-25" dirty="0">
                <a:latin typeface="Yu Gothic UI"/>
                <a:cs typeface="Yu Gothic UI"/>
              </a:rPr>
              <a:t> in</a:t>
            </a:r>
            <a:r>
              <a:rPr sz="1400" spc="-30" dirty="0">
                <a:latin typeface="Yu Gothic UI"/>
                <a:cs typeface="Yu Gothic UI"/>
              </a:rPr>
              <a:t> </a:t>
            </a:r>
            <a:r>
              <a:rPr sz="1400" spc="5" dirty="0">
                <a:latin typeface="Yu Gothic UI"/>
                <a:cs typeface="Yu Gothic UI"/>
              </a:rPr>
              <a:t>real</a:t>
            </a:r>
            <a:r>
              <a:rPr sz="1400" spc="-45" dirty="0">
                <a:latin typeface="Yu Gothic UI"/>
                <a:cs typeface="Yu Gothic UI"/>
              </a:rPr>
              <a:t> </a:t>
            </a:r>
            <a:r>
              <a:rPr sz="1400" spc="-20" dirty="0">
                <a:latin typeface="Yu Gothic UI"/>
                <a:cs typeface="Yu Gothic UI"/>
              </a:rPr>
              <a:t>time.</a:t>
            </a:r>
            <a:endParaRPr sz="1400">
              <a:latin typeface="Yu Gothic UI"/>
              <a:cs typeface="Yu Gothic UI"/>
            </a:endParaRPr>
          </a:p>
        </p:txBody>
      </p:sp>
      <p:pic>
        <p:nvPicPr>
          <p:cNvPr id="4" name="object 4"/>
          <p:cNvPicPr/>
          <p:nvPr/>
        </p:nvPicPr>
        <p:blipFill>
          <a:blip r:embed="rId2" cstate="print"/>
          <a:stretch>
            <a:fillRect/>
          </a:stretch>
        </p:blipFill>
        <p:spPr>
          <a:xfrm>
            <a:off x="5052059" y="1695450"/>
            <a:ext cx="3957828" cy="2747772"/>
          </a:xfrm>
          <a:prstGeom prst="rect">
            <a:avLst/>
          </a:prstGeom>
        </p:spPr>
      </p:pic>
      <p:sp>
        <p:nvSpPr>
          <p:cNvPr id="5" name="Title 1">
            <a:extLst>
              <a:ext uri="{FF2B5EF4-FFF2-40B4-BE49-F238E27FC236}">
                <a16:creationId xmlns:a16="http://schemas.microsoft.com/office/drawing/2014/main" id="{3CA35551-BE9B-4BE1-D71F-FAF6C5577944}"/>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6" name="Picture 2" descr="E:\NIET\Project\xLogo11.png.pagespeed.ic.pydHLuCQEZ.png">
            <a:extLst>
              <a:ext uri="{FF2B5EF4-FFF2-40B4-BE49-F238E27FC236}">
                <a16:creationId xmlns:a16="http://schemas.microsoft.com/office/drawing/2014/main" id="{18E35EF3-28EC-DB9B-D6BC-6D7E6A8482BD}"/>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0005" y="978661"/>
            <a:ext cx="4026535" cy="391160"/>
          </a:xfrm>
          <a:prstGeom prst="rect">
            <a:avLst/>
          </a:prstGeom>
        </p:spPr>
        <p:txBody>
          <a:bodyPr vert="horz" wrap="square" lIns="0" tIns="12700" rIns="0" bIns="0" rtlCol="0" anchor="ctr">
            <a:spAutoFit/>
          </a:bodyPr>
          <a:lstStyle/>
          <a:p>
            <a:pPr marL="12700">
              <a:lnSpc>
                <a:spcPct val="100000"/>
              </a:lnSpc>
              <a:spcBef>
                <a:spcPts val="100"/>
              </a:spcBef>
            </a:pPr>
            <a:r>
              <a:rPr sz="2400" spc="50" dirty="0"/>
              <a:t>Image</a:t>
            </a:r>
            <a:r>
              <a:rPr sz="2400" spc="-135" dirty="0"/>
              <a:t> </a:t>
            </a:r>
            <a:r>
              <a:rPr sz="2400" spc="105" dirty="0"/>
              <a:t>Captioning</a:t>
            </a:r>
            <a:r>
              <a:rPr sz="2400" spc="-120" dirty="0"/>
              <a:t> </a:t>
            </a:r>
            <a:r>
              <a:rPr sz="2400" spc="204" dirty="0"/>
              <a:t>Model</a:t>
            </a:r>
            <a:endParaRPr sz="2400"/>
          </a:p>
        </p:txBody>
      </p:sp>
      <p:sp>
        <p:nvSpPr>
          <p:cNvPr id="3" name="object 3"/>
          <p:cNvSpPr txBox="1"/>
          <p:nvPr/>
        </p:nvSpPr>
        <p:spPr>
          <a:xfrm>
            <a:off x="364642" y="1644091"/>
            <a:ext cx="8390890" cy="2260234"/>
          </a:xfrm>
          <a:prstGeom prst="rect">
            <a:avLst/>
          </a:prstGeom>
        </p:spPr>
        <p:txBody>
          <a:bodyPr vert="horz" wrap="square" lIns="0" tIns="13335" rIns="0" bIns="0" rtlCol="0">
            <a:spAutoFit/>
          </a:bodyPr>
          <a:lstStyle/>
          <a:p>
            <a:pPr marL="367665" marR="5080" indent="-355600">
              <a:spcBef>
                <a:spcPts val="105"/>
              </a:spcBef>
              <a:tabLst>
                <a:tab pos="367665" algn="l"/>
              </a:tabLst>
            </a:pPr>
            <a:r>
              <a:rPr sz="2000" spc="-480" dirty="0">
                <a:latin typeface="Yu Gothic UI"/>
                <a:cs typeface="Yu Gothic UI"/>
              </a:rPr>
              <a:t>★	</a:t>
            </a:r>
            <a:r>
              <a:rPr sz="2000" spc="30" dirty="0">
                <a:latin typeface="Yu Gothic UI"/>
                <a:cs typeface="Yu Gothic UI"/>
              </a:rPr>
              <a:t>A </a:t>
            </a:r>
            <a:r>
              <a:rPr sz="2000" spc="25" dirty="0">
                <a:latin typeface="Yu Gothic UI"/>
                <a:cs typeface="Yu Gothic UI"/>
              </a:rPr>
              <a:t>deep </a:t>
            </a:r>
            <a:r>
              <a:rPr sz="2000" spc="-10" dirty="0">
                <a:latin typeface="Yu Gothic UI"/>
                <a:cs typeface="Yu Gothic UI"/>
              </a:rPr>
              <a:t>learning </a:t>
            </a:r>
            <a:r>
              <a:rPr sz="2000" spc="30" dirty="0">
                <a:latin typeface="Yu Gothic UI"/>
                <a:cs typeface="Yu Gothic UI"/>
              </a:rPr>
              <a:t>based </a:t>
            </a:r>
            <a:r>
              <a:rPr sz="2000" spc="-10" dirty="0">
                <a:latin typeface="Yu Gothic UI"/>
                <a:cs typeface="Yu Gothic UI"/>
              </a:rPr>
              <a:t>image </a:t>
            </a:r>
            <a:r>
              <a:rPr sz="2000" spc="-20" dirty="0">
                <a:latin typeface="Yu Gothic UI"/>
                <a:cs typeface="Yu Gothic UI"/>
              </a:rPr>
              <a:t>captioning </a:t>
            </a:r>
            <a:r>
              <a:rPr sz="2000" dirty="0">
                <a:latin typeface="Yu Gothic UI"/>
                <a:cs typeface="Yu Gothic UI"/>
              </a:rPr>
              <a:t>architecture </a:t>
            </a:r>
            <a:r>
              <a:rPr sz="2000" spc="25" dirty="0">
                <a:latin typeface="Yu Gothic UI"/>
                <a:cs typeface="Yu Gothic UI"/>
              </a:rPr>
              <a:t>relies </a:t>
            </a:r>
            <a:r>
              <a:rPr sz="2000" spc="-30" dirty="0">
                <a:latin typeface="Yu Gothic UI"/>
                <a:cs typeface="Yu Gothic UI"/>
              </a:rPr>
              <a:t>on two </a:t>
            </a:r>
            <a:r>
              <a:rPr sz="2000" spc="-25" dirty="0">
                <a:latin typeface="Yu Gothic UI"/>
                <a:cs typeface="Yu Gothic UI"/>
              </a:rPr>
              <a:t> </a:t>
            </a:r>
            <a:r>
              <a:rPr sz="2000" spc="-10" dirty="0">
                <a:latin typeface="Yu Gothic UI"/>
                <a:cs typeface="Yu Gothic UI"/>
              </a:rPr>
              <a:t>components:</a:t>
            </a:r>
            <a:r>
              <a:rPr sz="2000" spc="-65" dirty="0">
                <a:latin typeface="Yu Gothic UI"/>
                <a:cs typeface="Yu Gothic UI"/>
              </a:rPr>
              <a:t> </a:t>
            </a:r>
            <a:r>
              <a:rPr sz="2000" spc="-15" dirty="0">
                <a:latin typeface="Yu Gothic UI"/>
                <a:cs typeface="Yu Gothic UI"/>
              </a:rPr>
              <a:t>Convolutional</a:t>
            </a:r>
            <a:r>
              <a:rPr sz="2000" spc="-70" dirty="0">
                <a:latin typeface="Yu Gothic UI"/>
                <a:cs typeface="Yu Gothic UI"/>
              </a:rPr>
              <a:t> </a:t>
            </a:r>
            <a:r>
              <a:rPr sz="2000" spc="-10" dirty="0">
                <a:latin typeface="Yu Gothic UI"/>
                <a:cs typeface="Yu Gothic UI"/>
              </a:rPr>
              <a:t>Neural</a:t>
            </a:r>
            <a:r>
              <a:rPr sz="2000" spc="-40" dirty="0">
                <a:latin typeface="Yu Gothic UI"/>
                <a:cs typeface="Yu Gothic UI"/>
              </a:rPr>
              <a:t> </a:t>
            </a:r>
            <a:r>
              <a:rPr sz="2000" spc="-15" dirty="0">
                <a:latin typeface="Yu Gothic UI"/>
                <a:cs typeface="Yu Gothic UI"/>
              </a:rPr>
              <a:t>Network</a:t>
            </a:r>
            <a:r>
              <a:rPr sz="2000" spc="-70" dirty="0">
                <a:latin typeface="Yu Gothic UI"/>
                <a:cs typeface="Yu Gothic UI"/>
              </a:rPr>
              <a:t> </a:t>
            </a:r>
            <a:r>
              <a:rPr sz="2000" spc="-55" dirty="0">
                <a:latin typeface="Yu Gothic UI"/>
                <a:cs typeface="Yu Gothic UI"/>
              </a:rPr>
              <a:t>(CNN)</a:t>
            </a:r>
            <a:r>
              <a:rPr sz="2000" spc="-35" dirty="0">
                <a:latin typeface="Yu Gothic UI"/>
                <a:cs typeface="Yu Gothic UI"/>
              </a:rPr>
              <a:t> </a:t>
            </a:r>
            <a:r>
              <a:rPr sz="2000" spc="-5" dirty="0">
                <a:latin typeface="Yu Gothic UI"/>
                <a:cs typeface="Yu Gothic UI"/>
              </a:rPr>
              <a:t>and</a:t>
            </a:r>
            <a:r>
              <a:rPr sz="2000" spc="-40" dirty="0">
                <a:latin typeface="Yu Gothic UI"/>
                <a:cs typeface="Yu Gothic UI"/>
              </a:rPr>
              <a:t> </a:t>
            </a:r>
            <a:r>
              <a:rPr sz="2000" spc="5" dirty="0">
                <a:latin typeface="Yu Gothic UI"/>
                <a:cs typeface="Yu Gothic UI"/>
              </a:rPr>
              <a:t>Recurrent</a:t>
            </a:r>
            <a:r>
              <a:rPr sz="2000" spc="-70" dirty="0">
                <a:latin typeface="Yu Gothic UI"/>
                <a:cs typeface="Yu Gothic UI"/>
              </a:rPr>
              <a:t> </a:t>
            </a:r>
            <a:r>
              <a:rPr sz="2000" spc="-10" dirty="0">
                <a:latin typeface="Yu Gothic UI"/>
                <a:cs typeface="Yu Gothic UI"/>
              </a:rPr>
              <a:t>Neural </a:t>
            </a:r>
            <a:r>
              <a:rPr sz="2000" spc="-535" dirty="0">
                <a:latin typeface="Yu Gothic UI"/>
                <a:cs typeface="Yu Gothic UI"/>
              </a:rPr>
              <a:t> </a:t>
            </a:r>
            <a:r>
              <a:rPr sz="2000" spc="-15" dirty="0">
                <a:latin typeface="Yu Gothic UI"/>
                <a:cs typeface="Yu Gothic UI"/>
              </a:rPr>
              <a:t>Network</a:t>
            </a:r>
            <a:r>
              <a:rPr sz="2000" spc="-75" dirty="0">
                <a:latin typeface="Yu Gothic UI"/>
                <a:cs typeface="Yu Gothic UI"/>
              </a:rPr>
              <a:t> </a:t>
            </a:r>
            <a:r>
              <a:rPr sz="2000" spc="-55" dirty="0">
                <a:latin typeface="Yu Gothic UI"/>
                <a:cs typeface="Yu Gothic UI"/>
              </a:rPr>
              <a:t>(RNN).</a:t>
            </a:r>
            <a:endParaRPr sz="2000">
              <a:latin typeface="Yu Gothic UI"/>
              <a:cs typeface="Yu Gothic UI"/>
            </a:endParaRPr>
          </a:p>
          <a:p>
            <a:pPr>
              <a:spcBef>
                <a:spcPts val="20"/>
              </a:spcBef>
            </a:pPr>
            <a:endParaRPr sz="1300">
              <a:latin typeface="Yu Gothic UI"/>
              <a:cs typeface="Yu Gothic UI"/>
            </a:endParaRPr>
          </a:p>
          <a:p>
            <a:pPr marL="12700">
              <a:tabLst>
                <a:tab pos="367665" algn="l"/>
              </a:tabLst>
            </a:pPr>
            <a:r>
              <a:rPr sz="2000" spc="-480" dirty="0">
                <a:latin typeface="Yu Gothic UI"/>
                <a:cs typeface="Yu Gothic UI"/>
              </a:rPr>
              <a:t>★	</a:t>
            </a:r>
            <a:r>
              <a:rPr sz="2000" spc="-15" dirty="0">
                <a:latin typeface="Yu Gothic UI"/>
                <a:cs typeface="Yu Gothic UI"/>
              </a:rPr>
              <a:t>CNN</a:t>
            </a:r>
            <a:r>
              <a:rPr sz="2000" spc="-50" dirty="0">
                <a:latin typeface="Yu Gothic UI"/>
                <a:cs typeface="Yu Gothic UI"/>
              </a:rPr>
              <a:t> </a:t>
            </a:r>
            <a:r>
              <a:rPr sz="2000" spc="10" dirty="0">
                <a:latin typeface="Yu Gothic UI"/>
                <a:cs typeface="Yu Gothic UI"/>
              </a:rPr>
              <a:t>worked</a:t>
            </a:r>
            <a:r>
              <a:rPr sz="2000" spc="-70" dirty="0">
                <a:latin typeface="Yu Gothic UI"/>
                <a:cs typeface="Yu Gothic UI"/>
              </a:rPr>
              <a:t> </a:t>
            </a:r>
            <a:r>
              <a:rPr sz="2000" spc="60" dirty="0">
                <a:latin typeface="Yu Gothic UI"/>
                <a:cs typeface="Yu Gothic UI"/>
              </a:rPr>
              <a:t>as</a:t>
            </a:r>
            <a:r>
              <a:rPr sz="2000" spc="-35" dirty="0">
                <a:latin typeface="Yu Gothic UI"/>
                <a:cs typeface="Yu Gothic UI"/>
              </a:rPr>
              <a:t> </a:t>
            </a:r>
            <a:r>
              <a:rPr sz="2000" spc="5" dirty="0">
                <a:latin typeface="Yu Gothic UI"/>
                <a:cs typeface="Yu Gothic UI"/>
              </a:rPr>
              <a:t>an</a:t>
            </a:r>
            <a:r>
              <a:rPr sz="2000" spc="-60" dirty="0">
                <a:latin typeface="Yu Gothic UI"/>
                <a:cs typeface="Yu Gothic UI"/>
              </a:rPr>
              <a:t> </a:t>
            </a:r>
            <a:r>
              <a:rPr sz="2000" spc="15" dirty="0">
                <a:latin typeface="Yu Gothic UI"/>
                <a:cs typeface="Yu Gothic UI"/>
              </a:rPr>
              <a:t>encoder</a:t>
            </a:r>
            <a:r>
              <a:rPr sz="2000" spc="-55" dirty="0">
                <a:latin typeface="Yu Gothic UI"/>
                <a:cs typeface="Yu Gothic UI"/>
              </a:rPr>
              <a:t> </a:t>
            </a:r>
            <a:r>
              <a:rPr sz="2000" spc="-40" dirty="0">
                <a:latin typeface="Yu Gothic UI"/>
                <a:cs typeface="Yu Gothic UI"/>
              </a:rPr>
              <a:t>for</a:t>
            </a:r>
            <a:r>
              <a:rPr sz="2000" spc="-35" dirty="0">
                <a:latin typeface="Yu Gothic UI"/>
                <a:cs typeface="Yu Gothic UI"/>
              </a:rPr>
              <a:t> </a:t>
            </a:r>
            <a:r>
              <a:rPr sz="2000" spc="-10" dirty="0">
                <a:latin typeface="Yu Gothic UI"/>
                <a:cs typeface="Yu Gothic UI"/>
              </a:rPr>
              <a:t>image</a:t>
            </a:r>
            <a:r>
              <a:rPr sz="2000" spc="-50" dirty="0">
                <a:latin typeface="Yu Gothic UI"/>
                <a:cs typeface="Yu Gothic UI"/>
              </a:rPr>
              <a:t> </a:t>
            </a:r>
            <a:r>
              <a:rPr sz="2000" spc="-5" dirty="0">
                <a:latin typeface="Yu Gothic UI"/>
                <a:cs typeface="Yu Gothic UI"/>
              </a:rPr>
              <a:t>encoding</a:t>
            </a:r>
            <a:r>
              <a:rPr sz="2000" spc="-65" dirty="0">
                <a:latin typeface="Yu Gothic UI"/>
                <a:cs typeface="Yu Gothic UI"/>
              </a:rPr>
              <a:t> </a:t>
            </a:r>
            <a:r>
              <a:rPr sz="2000" spc="-5" dirty="0">
                <a:latin typeface="Yu Gothic UI"/>
                <a:cs typeface="Yu Gothic UI"/>
              </a:rPr>
              <a:t>and</a:t>
            </a:r>
            <a:r>
              <a:rPr sz="2000" spc="-45" dirty="0">
                <a:latin typeface="Yu Gothic UI"/>
                <a:cs typeface="Yu Gothic UI"/>
              </a:rPr>
              <a:t> </a:t>
            </a:r>
            <a:r>
              <a:rPr sz="2000" spc="-5" dirty="0">
                <a:latin typeface="Yu Gothic UI"/>
                <a:cs typeface="Yu Gothic UI"/>
              </a:rPr>
              <a:t>feature</a:t>
            </a:r>
            <a:r>
              <a:rPr sz="2000" spc="-55" dirty="0">
                <a:latin typeface="Yu Gothic UI"/>
                <a:cs typeface="Yu Gothic UI"/>
              </a:rPr>
              <a:t> </a:t>
            </a:r>
            <a:r>
              <a:rPr sz="2000" spc="-5" dirty="0">
                <a:latin typeface="Yu Gothic UI"/>
                <a:cs typeface="Yu Gothic UI"/>
              </a:rPr>
              <a:t>extraction.</a:t>
            </a:r>
            <a:endParaRPr sz="2000">
              <a:latin typeface="Yu Gothic UI"/>
              <a:cs typeface="Yu Gothic UI"/>
            </a:endParaRPr>
          </a:p>
          <a:p>
            <a:pPr>
              <a:spcBef>
                <a:spcPts val="20"/>
              </a:spcBef>
            </a:pPr>
            <a:endParaRPr sz="1300">
              <a:latin typeface="Yu Gothic UI"/>
              <a:cs typeface="Yu Gothic UI"/>
            </a:endParaRPr>
          </a:p>
          <a:p>
            <a:pPr marL="367665" marR="245745" indent="-355600">
              <a:tabLst>
                <a:tab pos="367665" algn="l"/>
              </a:tabLst>
            </a:pPr>
            <a:r>
              <a:rPr sz="2000" spc="-480" dirty="0">
                <a:latin typeface="Yu Gothic UI"/>
                <a:cs typeface="Yu Gothic UI"/>
              </a:rPr>
              <a:t>★	</a:t>
            </a:r>
            <a:r>
              <a:rPr sz="2000" spc="-45" dirty="0">
                <a:latin typeface="Yu Gothic UI"/>
                <a:cs typeface="Yu Gothic UI"/>
              </a:rPr>
              <a:t>RNN</a:t>
            </a:r>
            <a:r>
              <a:rPr sz="2000" spc="-60" dirty="0">
                <a:latin typeface="Yu Gothic UI"/>
                <a:cs typeface="Yu Gothic UI"/>
              </a:rPr>
              <a:t> </a:t>
            </a:r>
            <a:r>
              <a:rPr sz="2000" spc="25" dirty="0">
                <a:latin typeface="Yu Gothic UI"/>
                <a:cs typeface="Yu Gothic UI"/>
              </a:rPr>
              <a:t>used</a:t>
            </a:r>
            <a:r>
              <a:rPr sz="2000" spc="-55" dirty="0">
                <a:latin typeface="Yu Gothic UI"/>
                <a:cs typeface="Yu Gothic UI"/>
              </a:rPr>
              <a:t> </a:t>
            </a:r>
            <a:r>
              <a:rPr sz="2000" spc="60" dirty="0">
                <a:latin typeface="Yu Gothic UI"/>
                <a:cs typeface="Yu Gothic UI"/>
              </a:rPr>
              <a:t>as</a:t>
            </a:r>
            <a:r>
              <a:rPr sz="2000" spc="-50" dirty="0">
                <a:latin typeface="Yu Gothic UI"/>
                <a:cs typeface="Yu Gothic UI"/>
              </a:rPr>
              <a:t> </a:t>
            </a:r>
            <a:r>
              <a:rPr sz="2000" spc="15" dirty="0">
                <a:latin typeface="Yu Gothic UI"/>
                <a:cs typeface="Yu Gothic UI"/>
              </a:rPr>
              <a:t>decoder</a:t>
            </a:r>
            <a:r>
              <a:rPr sz="2000" spc="-45" dirty="0">
                <a:latin typeface="Yu Gothic UI"/>
                <a:cs typeface="Yu Gothic UI"/>
              </a:rPr>
              <a:t> </a:t>
            </a:r>
            <a:r>
              <a:rPr sz="2000" spc="-40" dirty="0">
                <a:latin typeface="Yu Gothic UI"/>
                <a:cs typeface="Yu Gothic UI"/>
              </a:rPr>
              <a:t>for </a:t>
            </a:r>
            <a:r>
              <a:rPr sz="2000" dirty="0">
                <a:latin typeface="Yu Gothic UI"/>
                <a:cs typeface="Yu Gothic UI"/>
              </a:rPr>
              <a:t>language</a:t>
            </a:r>
            <a:r>
              <a:rPr sz="2000" spc="-70" dirty="0">
                <a:latin typeface="Yu Gothic UI"/>
                <a:cs typeface="Yu Gothic UI"/>
              </a:rPr>
              <a:t> </a:t>
            </a:r>
            <a:r>
              <a:rPr sz="2000" spc="-20" dirty="0">
                <a:latin typeface="Yu Gothic UI"/>
                <a:cs typeface="Yu Gothic UI"/>
              </a:rPr>
              <a:t>modeling,</a:t>
            </a:r>
            <a:r>
              <a:rPr sz="2000" spc="-55" dirty="0">
                <a:latin typeface="Yu Gothic UI"/>
                <a:cs typeface="Yu Gothic UI"/>
              </a:rPr>
              <a:t> </a:t>
            </a:r>
            <a:r>
              <a:rPr sz="2000" spc="-65" dirty="0">
                <a:latin typeface="Yu Gothic UI"/>
                <a:cs typeface="Yu Gothic UI"/>
              </a:rPr>
              <a:t>it</a:t>
            </a:r>
            <a:r>
              <a:rPr sz="2000" spc="-45" dirty="0">
                <a:latin typeface="Yu Gothic UI"/>
                <a:cs typeface="Yu Gothic UI"/>
              </a:rPr>
              <a:t> </a:t>
            </a:r>
            <a:r>
              <a:rPr sz="2000" spc="20" dirty="0">
                <a:latin typeface="Yu Gothic UI"/>
                <a:cs typeface="Yu Gothic UI"/>
              </a:rPr>
              <a:t>generates</a:t>
            </a:r>
            <a:r>
              <a:rPr sz="2000" spc="-60" dirty="0">
                <a:latin typeface="Yu Gothic UI"/>
                <a:cs typeface="Yu Gothic UI"/>
              </a:rPr>
              <a:t> </a:t>
            </a:r>
            <a:r>
              <a:rPr sz="2000" spc="-15" dirty="0">
                <a:latin typeface="Yu Gothic UI"/>
                <a:cs typeface="Yu Gothic UI"/>
              </a:rPr>
              <a:t>the</a:t>
            </a:r>
            <a:r>
              <a:rPr sz="2000" spc="-50" dirty="0">
                <a:latin typeface="Yu Gothic UI"/>
                <a:cs typeface="Yu Gothic UI"/>
              </a:rPr>
              <a:t> </a:t>
            </a:r>
            <a:r>
              <a:rPr sz="2000" spc="-15" dirty="0">
                <a:latin typeface="Yu Gothic UI"/>
                <a:cs typeface="Yu Gothic UI"/>
              </a:rPr>
              <a:t>caption </a:t>
            </a:r>
            <a:r>
              <a:rPr sz="2000" spc="-530" dirty="0">
                <a:latin typeface="Yu Gothic UI"/>
                <a:cs typeface="Yu Gothic UI"/>
              </a:rPr>
              <a:t> </a:t>
            </a:r>
            <a:r>
              <a:rPr sz="2000" spc="-15" dirty="0">
                <a:latin typeface="Yu Gothic UI"/>
                <a:cs typeface="Yu Gothic UI"/>
              </a:rPr>
              <a:t>word</a:t>
            </a:r>
            <a:r>
              <a:rPr sz="2000" spc="-65" dirty="0">
                <a:latin typeface="Yu Gothic UI"/>
                <a:cs typeface="Yu Gothic UI"/>
              </a:rPr>
              <a:t> </a:t>
            </a:r>
            <a:r>
              <a:rPr sz="2000" spc="-5" dirty="0">
                <a:latin typeface="Yu Gothic UI"/>
                <a:cs typeface="Yu Gothic UI"/>
              </a:rPr>
              <a:t>by</a:t>
            </a:r>
            <a:r>
              <a:rPr sz="2000" spc="-45" dirty="0">
                <a:latin typeface="Yu Gothic UI"/>
                <a:cs typeface="Yu Gothic UI"/>
              </a:rPr>
              <a:t> </a:t>
            </a:r>
            <a:r>
              <a:rPr sz="2000" spc="-10" dirty="0">
                <a:latin typeface="Yu Gothic UI"/>
                <a:cs typeface="Yu Gothic UI"/>
              </a:rPr>
              <a:t>word.</a:t>
            </a:r>
            <a:endParaRPr sz="2000">
              <a:latin typeface="Yu Gothic UI"/>
              <a:cs typeface="Yu Gothic UI"/>
            </a:endParaRPr>
          </a:p>
        </p:txBody>
      </p:sp>
      <p:sp>
        <p:nvSpPr>
          <p:cNvPr id="4" name="Title 1">
            <a:extLst>
              <a:ext uri="{FF2B5EF4-FFF2-40B4-BE49-F238E27FC236}">
                <a16:creationId xmlns:a16="http://schemas.microsoft.com/office/drawing/2014/main" id="{66CC31BC-FDB5-A5F9-F405-575464EFE7C4}"/>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5" name="Picture 2" descr="E:\NIET\Project\xLogo11.png.pagespeed.ic.pydHLuCQEZ.png">
            <a:extLst>
              <a:ext uri="{FF2B5EF4-FFF2-40B4-BE49-F238E27FC236}">
                <a16:creationId xmlns:a16="http://schemas.microsoft.com/office/drawing/2014/main" id="{3FA3E518-A197-76CA-02EC-C62317C4A115}"/>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0005" y="5747259"/>
            <a:ext cx="2470785" cy="151323"/>
          </a:xfrm>
          <a:prstGeom prst="rect">
            <a:avLst/>
          </a:prstGeom>
        </p:spPr>
        <p:txBody>
          <a:bodyPr vert="horz" wrap="square" lIns="0" tIns="12700" rIns="0" bIns="0" rtlCol="0">
            <a:spAutoFit/>
          </a:bodyPr>
          <a:lstStyle/>
          <a:p>
            <a:pPr marL="12700">
              <a:spcBef>
                <a:spcPts val="100"/>
              </a:spcBef>
            </a:pPr>
            <a:r>
              <a:rPr sz="900" spc="-10" dirty="0">
                <a:latin typeface="Yu Gothic UI"/>
                <a:cs typeface="Yu Gothic UI"/>
              </a:rPr>
              <a:t>Image</a:t>
            </a:r>
            <a:r>
              <a:rPr sz="900" spc="-35" dirty="0">
                <a:latin typeface="Yu Gothic UI"/>
                <a:cs typeface="Yu Gothic UI"/>
              </a:rPr>
              <a:t> </a:t>
            </a:r>
            <a:r>
              <a:rPr sz="900" dirty="0">
                <a:latin typeface="Yu Gothic UI"/>
                <a:cs typeface="Yu Gothic UI"/>
              </a:rPr>
              <a:t>courtesy:</a:t>
            </a:r>
            <a:r>
              <a:rPr sz="900" spc="-10" dirty="0">
                <a:latin typeface="Yu Gothic UI"/>
                <a:cs typeface="Yu Gothic UI"/>
              </a:rPr>
              <a:t> https://towardsdatascience.com/</a:t>
            </a:r>
            <a:endParaRPr sz="900">
              <a:latin typeface="Yu Gothic UI"/>
              <a:cs typeface="Yu Gothic UI"/>
            </a:endParaRPr>
          </a:p>
        </p:txBody>
      </p:sp>
      <p:sp>
        <p:nvSpPr>
          <p:cNvPr id="3" name="object 3"/>
          <p:cNvSpPr txBox="1"/>
          <p:nvPr/>
        </p:nvSpPr>
        <p:spPr>
          <a:xfrm>
            <a:off x="201270" y="978661"/>
            <a:ext cx="4775835" cy="391160"/>
          </a:xfrm>
          <a:prstGeom prst="rect">
            <a:avLst/>
          </a:prstGeom>
        </p:spPr>
        <p:txBody>
          <a:bodyPr vert="horz" wrap="square" lIns="0" tIns="12700" rIns="0" bIns="0" rtlCol="0">
            <a:spAutoFit/>
          </a:bodyPr>
          <a:lstStyle/>
          <a:p>
            <a:pPr marL="12700">
              <a:spcBef>
                <a:spcPts val="100"/>
              </a:spcBef>
              <a:tabLst>
                <a:tab pos="1546860" algn="l"/>
              </a:tabLst>
            </a:pPr>
            <a:r>
              <a:rPr sz="2400" spc="75" dirty="0">
                <a:solidFill>
                  <a:srgbClr val="FF5621"/>
                </a:solidFill>
                <a:latin typeface="Verdana"/>
                <a:cs typeface="Verdana"/>
              </a:rPr>
              <a:t>Softmax	</a:t>
            </a:r>
            <a:r>
              <a:rPr sz="2400" spc="135" dirty="0">
                <a:solidFill>
                  <a:srgbClr val="FF5621"/>
                </a:solidFill>
                <a:latin typeface="Verdana"/>
                <a:cs typeface="Verdana"/>
              </a:rPr>
              <a:t>Activation</a:t>
            </a:r>
            <a:r>
              <a:rPr sz="2400" spc="-165" dirty="0">
                <a:solidFill>
                  <a:srgbClr val="FF5621"/>
                </a:solidFill>
                <a:latin typeface="Verdana"/>
                <a:cs typeface="Verdana"/>
              </a:rPr>
              <a:t> </a:t>
            </a:r>
            <a:r>
              <a:rPr sz="2400" spc="125" dirty="0">
                <a:solidFill>
                  <a:srgbClr val="FF5621"/>
                </a:solidFill>
                <a:latin typeface="Verdana"/>
                <a:cs typeface="Verdana"/>
              </a:rPr>
              <a:t>Function</a:t>
            </a:r>
            <a:endParaRPr sz="2400">
              <a:latin typeface="Verdana"/>
              <a:cs typeface="Verdana"/>
            </a:endParaRPr>
          </a:p>
        </p:txBody>
      </p:sp>
      <p:sp>
        <p:nvSpPr>
          <p:cNvPr id="4" name="object 4"/>
          <p:cNvSpPr txBox="1"/>
          <p:nvPr/>
        </p:nvSpPr>
        <p:spPr>
          <a:xfrm>
            <a:off x="201270" y="1769619"/>
            <a:ext cx="7375525" cy="285115"/>
          </a:xfrm>
          <a:prstGeom prst="rect">
            <a:avLst/>
          </a:prstGeom>
        </p:spPr>
        <p:txBody>
          <a:bodyPr vert="horz" wrap="square" lIns="0" tIns="13335" rIns="0" bIns="0" rtlCol="0">
            <a:spAutoFit/>
          </a:bodyPr>
          <a:lstStyle/>
          <a:p>
            <a:pPr marL="12700">
              <a:spcBef>
                <a:spcPts val="105"/>
              </a:spcBef>
            </a:pPr>
            <a:r>
              <a:rPr sz="1700" dirty="0">
                <a:latin typeface="Arial MT"/>
                <a:cs typeface="Arial MT"/>
              </a:rPr>
              <a:t>Softmax is</a:t>
            </a:r>
            <a:r>
              <a:rPr sz="1700" spc="-5" dirty="0">
                <a:latin typeface="Arial MT"/>
                <a:cs typeface="Arial MT"/>
              </a:rPr>
              <a:t> </a:t>
            </a:r>
            <a:r>
              <a:rPr sz="1700" dirty="0">
                <a:latin typeface="Arial MT"/>
                <a:cs typeface="Arial MT"/>
              </a:rPr>
              <a:t>an</a:t>
            </a:r>
            <a:r>
              <a:rPr sz="1700" spc="10" dirty="0">
                <a:latin typeface="Arial MT"/>
                <a:cs typeface="Arial MT"/>
              </a:rPr>
              <a:t> </a:t>
            </a:r>
            <a:r>
              <a:rPr sz="1700" spc="-5" dirty="0">
                <a:latin typeface="Arial MT"/>
                <a:cs typeface="Arial MT"/>
              </a:rPr>
              <a:t>activation</a:t>
            </a:r>
            <a:r>
              <a:rPr sz="1700" spc="5" dirty="0">
                <a:latin typeface="Arial MT"/>
                <a:cs typeface="Arial MT"/>
              </a:rPr>
              <a:t> </a:t>
            </a:r>
            <a:r>
              <a:rPr sz="1700" dirty="0">
                <a:latin typeface="Arial MT"/>
                <a:cs typeface="Arial MT"/>
              </a:rPr>
              <a:t>function</a:t>
            </a:r>
            <a:r>
              <a:rPr sz="1700" spc="10" dirty="0">
                <a:latin typeface="Arial MT"/>
                <a:cs typeface="Arial MT"/>
              </a:rPr>
              <a:t> </a:t>
            </a:r>
            <a:r>
              <a:rPr sz="1700" spc="-5" dirty="0">
                <a:latin typeface="Arial MT"/>
                <a:cs typeface="Arial MT"/>
              </a:rPr>
              <a:t>that</a:t>
            </a:r>
            <a:r>
              <a:rPr sz="1700" spc="10" dirty="0">
                <a:latin typeface="Arial MT"/>
                <a:cs typeface="Arial MT"/>
              </a:rPr>
              <a:t> </a:t>
            </a:r>
            <a:r>
              <a:rPr sz="1700" dirty="0">
                <a:latin typeface="Arial MT"/>
                <a:cs typeface="Arial MT"/>
              </a:rPr>
              <a:t>scales numbers/logits</a:t>
            </a:r>
            <a:r>
              <a:rPr sz="1700" spc="-5" dirty="0">
                <a:latin typeface="Arial MT"/>
                <a:cs typeface="Arial MT"/>
              </a:rPr>
              <a:t> into</a:t>
            </a:r>
            <a:r>
              <a:rPr sz="1700" spc="10" dirty="0">
                <a:latin typeface="Arial MT"/>
                <a:cs typeface="Arial MT"/>
              </a:rPr>
              <a:t> </a:t>
            </a:r>
            <a:r>
              <a:rPr sz="1700" dirty="0">
                <a:latin typeface="Arial MT"/>
                <a:cs typeface="Arial MT"/>
              </a:rPr>
              <a:t>probabilities.</a:t>
            </a:r>
            <a:endParaRPr sz="1700">
              <a:latin typeface="Arial MT"/>
              <a:cs typeface="Arial MT"/>
            </a:endParaRPr>
          </a:p>
        </p:txBody>
      </p:sp>
      <p:pic>
        <p:nvPicPr>
          <p:cNvPr id="5" name="object 5"/>
          <p:cNvPicPr/>
          <p:nvPr/>
        </p:nvPicPr>
        <p:blipFill>
          <a:blip r:embed="rId2" cstate="print"/>
          <a:stretch>
            <a:fillRect/>
          </a:stretch>
        </p:blipFill>
        <p:spPr>
          <a:xfrm>
            <a:off x="1289303" y="2530601"/>
            <a:ext cx="5740908" cy="2951988"/>
          </a:xfrm>
          <a:prstGeom prst="rect">
            <a:avLst/>
          </a:prstGeom>
        </p:spPr>
      </p:pic>
      <p:sp>
        <p:nvSpPr>
          <p:cNvPr id="6" name="Title 1">
            <a:extLst>
              <a:ext uri="{FF2B5EF4-FFF2-40B4-BE49-F238E27FC236}">
                <a16:creationId xmlns:a16="http://schemas.microsoft.com/office/drawing/2014/main" id="{DA31BE19-0BE2-F9AD-AC30-D243140F2C69}"/>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7" name="Picture 2" descr="E:\NIET\Project\xLogo11.png.pagespeed.ic.pydHLuCQEZ.png">
            <a:extLst>
              <a:ext uri="{FF2B5EF4-FFF2-40B4-BE49-F238E27FC236}">
                <a16:creationId xmlns:a16="http://schemas.microsoft.com/office/drawing/2014/main" id="{94E0CDEE-219A-EA90-2517-192C157F5DC3}"/>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0005" y="5747259"/>
            <a:ext cx="2470785" cy="151323"/>
          </a:xfrm>
          <a:prstGeom prst="rect">
            <a:avLst/>
          </a:prstGeom>
        </p:spPr>
        <p:txBody>
          <a:bodyPr vert="horz" wrap="square" lIns="0" tIns="12700" rIns="0" bIns="0" rtlCol="0">
            <a:spAutoFit/>
          </a:bodyPr>
          <a:lstStyle/>
          <a:p>
            <a:pPr marL="12700">
              <a:spcBef>
                <a:spcPts val="100"/>
              </a:spcBef>
            </a:pPr>
            <a:r>
              <a:rPr sz="900" spc="-10" dirty="0">
                <a:latin typeface="Yu Gothic UI"/>
                <a:cs typeface="Yu Gothic UI"/>
              </a:rPr>
              <a:t>Image</a:t>
            </a:r>
            <a:r>
              <a:rPr sz="900" spc="-35" dirty="0">
                <a:latin typeface="Yu Gothic UI"/>
                <a:cs typeface="Yu Gothic UI"/>
              </a:rPr>
              <a:t> </a:t>
            </a:r>
            <a:r>
              <a:rPr sz="900" dirty="0">
                <a:latin typeface="Yu Gothic UI"/>
                <a:cs typeface="Yu Gothic UI"/>
              </a:rPr>
              <a:t>courtesy:</a:t>
            </a:r>
            <a:r>
              <a:rPr sz="900" spc="-10" dirty="0">
                <a:latin typeface="Yu Gothic UI"/>
                <a:cs typeface="Yu Gothic UI"/>
              </a:rPr>
              <a:t> https://towardsdatascience.com/</a:t>
            </a:r>
            <a:endParaRPr sz="900">
              <a:latin typeface="Yu Gothic UI"/>
              <a:cs typeface="Yu Gothic UI"/>
            </a:endParaRPr>
          </a:p>
        </p:txBody>
      </p:sp>
      <p:sp>
        <p:nvSpPr>
          <p:cNvPr id="3" name="object 3"/>
          <p:cNvSpPr txBox="1">
            <a:spLocks noGrp="1"/>
          </p:cNvSpPr>
          <p:nvPr>
            <p:ph type="title"/>
          </p:nvPr>
        </p:nvSpPr>
        <p:spPr>
          <a:xfrm>
            <a:off x="201269" y="978661"/>
            <a:ext cx="3646170" cy="391160"/>
          </a:xfrm>
          <a:prstGeom prst="rect">
            <a:avLst/>
          </a:prstGeom>
        </p:spPr>
        <p:txBody>
          <a:bodyPr vert="horz" wrap="square" lIns="0" tIns="12700" rIns="0" bIns="0" rtlCol="0" anchor="ctr">
            <a:spAutoFit/>
          </a:bodyPr>
          <a:lstStyle/>
          <a:p>
            <a:pPr marL="12700">
              <a:lnSpc>
                <a:spcPct val="100000"/>
              </a:lnSpc>
              <a:spcBef>
                <a:spcPts val="100"/>
              </a:spcBef>
            </a:pPr>
            <a:r>
              <a:rPr sz="2400" spc="140" dirty="0"/>
              <a:t>Fully</a:t>
            </a:r>
            <a:r>
              <a:rPr sz="2400" spc="-135" dirty="0"/>
              <a:t> </a:t>
            </a:r>
            <a:r>
              <a:rPr sz="2400" spc="75" dirty="0"/>
              <a:t>Connected</a:t>
            </a:r>
            <a:r>
              <a:rPr sz="2400" spc="-110" dirty="0"/>
              <a:t> </a:t>
            </a:r>
            <a:r>
              <a:rPr sz="2400" spc="114" dirty="0"/>
              <a:t>Layer</a:t>
            </a:r>
            <a:endParaRPr sz="2400"/>
          </a:p>
        </p:txBody>
      </p:sp>
      <p:sp>
        <p:nvSpPr>
          <p:cNvPr id="4" name="object 4"/>
          <p:cNvSpPr txBox="1"/>
          <p:nvPr/>
        </p:nvSpPr>
        <p:spPr>
          <a:xfrm>
            <a:off x="554838" y="1579371"/>
            <a:ext cx="8343265" cy="803910"/>
          </a:xfrm>
          <a:prstGeom prst="rect">
            <a:avLst/>
          </a:prstGeom>
        </p:spPr>
        <p:txBody>
          <a:bodyPr vert="horz" wrap="square" lIns="0" tIns="13335" rIns="0" bIns="0" rtlCol="0">
            <a:spAutoFit/>
          </a:bodyPr>
          <a:lstStyle/>
          <a:p>
            <a:pPr marL="349250" indent="-337185">
              <a:spcBef>
                <a:spcPts val="105"/>
              </a:spcBef>
              <a:buFont typeface="Segoe UI Symbol"/>
              <a:buChar char="❖"/>
              <a:tabLst>
                <a:tab pos="349250" algn="l"/>
                <a:tab pos="349885" algn="l"/>
              </a:tabLst>
            </a:pPr>
            <a:r>
              <a:rPr sz="1700" spc="-5" dirty="0">
                <a:latin typeface="Yu Gothic UI"/>
                <a:cs typeface="Yu Gothic UI"/>
              </a:rPr>
              <a:t>Fully-Connected</a:t>
            </a:r>
            <a:r>
              <a:rPr sz="1700" spc="-25" dirty="0">
                <a:latin typeface="Yu Gothic UI"/>
                <a:cs typeface="Yu Gothic UI"/>
              </a:rPr>
              <a:t> </a:t>
            </a:r>
            <a:r>
              <a:rPr sz="1700" spc="10" dirty="0">
                <a:latin typeface="Yu Gothic UI"/>
                <a:cs typeface="Yu Gothic UI"/>
              </a:rPr>
              <a:t>layer</a:t>
            </a:r>
            <a:r>
              <a:rPr sz="1700" spc="-20" dirty="0">
                <a:latin typeface="Yu Gothic UI"/>
                <a:cs typeface="Yu Gothic UI"/>
              </a:rPr>
              <a:t> </a:t>
            </a:r>
            <a:r>
              <a:rPr sz="1700" spc="20" dirty="0">
                <a:latin typeface="Yu Gothic UI"/>
                <a:cs typeface="Yu Gothic UI"/>
              </a:rPr>
              <a:t>is</a:t>
            </a:r>
            <a:r>
              <a:rPr sz="1700" spc="-30" dirty="0">
                <a:latin typeface="Yu Gothic UI"/>
                <a:cs typeface="Yu Gothic UI"/>
              </a:rPr>
              <a:t> </a:t>
            </a:r>
            <a:r>
              <a:rPr sz="1700" spc="30" dirty="0">
                <a:latin typeface="Yu Gothic UI"/>
                <a:cs typeface="Yu Gothic UI"/>
              </a:rPr>
              <a:t>a</a:t>
            </a:r>
            <a:r>
              <a:rPr sz="1700" spc="-20" dirty="0">
                <a:latin typeface="Yu Gothic UI"/>
                <a:cs typeface="Yu Gothic UI"/>
              </a:rPr>
              <a:t> (usually) </a:t>
            </a:r>
            <a:r>
              <a:rPr sz="1700" spc="20" dirty="0">
                <a:latin typeface="Yu Gothic UI"/>
                <a:cs typeface="Yu Gothic UI"/>
              </a:rPr>
              <a:t>cheap</a:t>
            </a:r>
            <a:r>
              <a:rPr sz="1700" spc="-25" dirty="0">
                <a:latin typeface="Yu Gothic UI"/>
                <a:cs typeface="Yu Gothic UI"/>
              </a:rPr>
              <a:t> </a:t>
            </a:r>
            <a:r>
              <a:rPr sz="1700" spc="20" dirty="0">
                <a:latin typeface="Yu Gothic UI"/>
                <a:cs typeface="Yu Gothic UI"/>
              </a:rPr>
              <a:t>way</a:t>
            </a:r>
            <a:r>
              <a:rPr sz="1700" spc="-15" dirty="0">
                <a:latin typeface="Yu Gothic UI"/>
                <a:cs typeface="Yu Gothic UI"/>
              </a:rPr>
              <a:t> </a:t>
            </a:r>
            <a:r>
              <a:rPr sz="1700" spc="-40" dirty="0">
                <a:latin typeface="Yu Gothic UI"/>
                <a:cs typeface="Yu Gothic UI"/>
              </a:rPr>
              <a:t>of</a:t>
            </a:r>
            <a:r>
              <a:rPr sz="1700" spc="-30" dirty="0">
                <a:latin typeface="Yu Gothic UI"/>
                <a:cs typeface="Yu Gothic UI"/>
              </a:rPr>
              <a:t> </a:t>
            </a:r>
            <a:r>
              <a:rPr sz="1700" spc="-10" dirty="0">
                <a:latin typeface="Yu Gothic UI"/>
                <a:cs typeface="Yu Gothic UI"/>
              </a:rPr>
              <a:t>learning</a:t>
            </a:r>
            <a:r>
              <a:rPr sz="1700" spc="-25" dirty="0">
                <a:latin typeface="Yu Gothic UI"/>
                <a:cs typeface="Yu Gothic UI"/>
              </a:rPr>
              <a:t> non-linear</a:t>
            </a:r>
            <a:r>
              <a:rPr sz="1700" spc="-5" dirty="0">
                <a:latin typeface="Yu Gothic UI"/>
                <a:cs typeface="Yu Gothic UI"/>
              </a:rPr>
              <a:t> </a:t>
            </a:r>
            <a:r>
              <a:rPr sz="1700" spc="-15" dirty="0">
                <a:latin typeface="Yu Gothic UI"/>
                <a:cs typeface="Yu Gothic UI"/>
              </a:rPr>
              <a:t>combinations</a:t>
            </a:r>
            <a:r>
              <a:rPr sz="1700" spc="-35" dirty="0">
                <a:latin typeface="Yu Gothic UI"/>
                <a:cs typeface="Yu Gothic UI"/>
              </a:rPr>
              <a:t> </a:t>
            </a:r>
            <a:r>
              <a:rPr sz="1700" spc="-40" dirty="0">
                <a:latin typeface="Yu Gothic UI"/>
                <a:cs typeface="Yu Gothic UI"/>
              </a:rPr>
              <a:t>of</a:t>
            </a:r>
            <a:endParaRPr sz="1700">
              <a:latin typeface="Yu Gothic UI"/>
              <a:cs typeface="Yu Gothic UI"/>
            </a:endParaRPr>
          </a:p>
          <a:p>
            <a:pPr marL="349250"/>
            <a:r>
              <a:rPr sz="1700" spc="-10" dirty="0">
                <a:latin typeface="Yu Gothic UI"/>
                <a:cs typeface="Yu Gothic UI"/>
              </a:rPr>
              <a:t>the</a:t>
            </a:r>
            <a:r>
              <a:rPr sz="1700" spc="-30" dirty="0">
                <a:latin typeface="Yu Gothic UI"/>
                <a:cs typeface="Yu Gothic UI"/>
              </a:rPr>
              <a:t> </a:t>
            </a:r>
            <a:r>
              <a:rPr sz="1700" spc="-20" dirty="0">
                <a:latin typeface="Yu Gothic UI"/>
                <a:cs typeface="Yu Gothic UI"/>
              </a:rPr>
              <a:t>high-level</a:t>
            </a:r>
            <a:r>
              <a:rPr sz="1700" spc="-10" dirty="0">
                <a:latin typeface="Yu Gothic UI"/>
                <a:cs typeface="Yu Gothic UI"/>
              </a:rPr>
              <a:t> </a:t>
            </a:r>
            <a:r>
              <a:rPr sz="1700" spc="5" dirty="0">
                <a:latin typeface="Yu Gothic UI"/>
                <a:cs typeface="Yu Gothic UI"/>
              </a:rPr>
              <a:t>features</a:t>
            </a:r>
            <a:r>
              <a:rPr sz="1700" spc="-35" dirty="0">
                <a:latin typeface="Yu Gothic UI"/>
                <a:cs typeface="Yu Gothic UI"/>
              </a:rPr>
              <a:t> </a:t>
            </a:r>
            <a:r>
              <a:rPr sz="1700" spc="50" dirty="0">
                <a:latin typeface="Yu Gothic UI"/>
                <a:cs typeface="Yu Gothic UI"/>
              </a:rPr>
              <a:t>as</a:t>
            </a:r>
            <a:r>
              <a:rPr sz="1700" spc="-20" dirty="0">
                <a:latin typeface="Yu Gothic UI"/>
                <a:cs typeface="Yu Gothic UI"/>
              </a:rPr>
              <a:t> </a:t>
            </a:r>
            <a:r>
              <a:rPr sz="1700" spc="10" dirty="0">
                <a:latin typeface="Yu Gothic UI"/>
                <a:cs typeface="Yu Gothic UI"/>
              </a:rPr>
              <a:t>represented</a:t>
            </a:r>
            <a:r>
              <a:rPr sz="1700" spc="-25" dirty="0">
                <a:latin typeface="Yu Gothic UI"/>
                <a:cs typeface="Yu Gothic UI"/>
              </a:rPr>
              <a:t> </a:t>
            </a:r>
            <a:r>
              <a:rPr sz="1700" spc="-5" dirty="0">
                <a:latin typeface="Yu Gothic UI"/>
                <a:cs typeface="Yu Gothic UI"/>
              </a:rPr>
              <a:t>by</a:t>
            </a:r>
            <a:r>
              <a:rPr sz="1700" spc="-15" dirty="0">
                <a:latin typeface="Yu Gothic UI"/>
                <a:cs typeface="Yu Gothic UI"/>
              </a:rPr>
              <a:t> </a:t>
            </a:r>
            <a:r>
              <a:rPr sz="1700" spc="-10" dirty="0">
                <a:latin typeface="Yu Gothic UI"/>
                <a:cs typeface="Yu Gothic UI"/>
              </a:rPr>
              <a:t>the</a:t>
            </a:r>
            <a:r>
              <a:rPr sz="1700" spc="-30" dirty="0">
                <a:latin typeface="Yu Gothic UI"/>
                <a:cs typeface="Yu Gothic UI"/>
              </a:rPr>
              <a:t> </a:t>
            </a:r>
            <a:r>
              <a:rPr sz="1700" spc="-45" dirty="0">
                <a:latin typeface="Yu Gothic UI"/>
                <a:cs typeface="Yu Gothic UI"/>
              </a:rPr>
              <a:t>output</a:t>
            </a:r>
            <a:r>
              <a:rPr sz="1700" spc="-10" dirty="0">
                <a:latin typeface="Yu Gothic UI"/>
                <a:cs typeface="Yu Gothic UI"/>
              </a:rPr>
              <a:t> </a:t>
            </a:r>
            <a:r>
              <a:rPr sz="1700" spc="-35" dirty="0">
                <a:latin typeface="Yu Gothic UI"/>
                <a:cs typeface="Yu Gothic UI"/>
              </a:rPr>
              <a:t>of </a:t>
            </a:r>
            <a:r>
              <a:rPr sz="1700" spc="-10" dirty="0">
                <a:latin typeface="Yu Gothic UI"/>
                <a:cs typeface="Yu Gothic UI"/>
              </a:rPr>
              <a:t>the</a:t>
            </a:r>
            <a:r>
              <a:rPr sz="1700" spc="-25" dirty="0">
                <a:latin typeface="Yu Gothic UI"/>
                <a:cs typeface="Yu Gothic UI"/>
              </a:rPr>
              <a:t> </a:t>
            </a:r>
            <a:r>
              <a:rPr sz="1700" spc="-20" dirty="0">
                <a:latin typeface="Yu Gothic UI"/>
                <a:cs typeface="Yu Gothic UI"/>
              </a:rPr>
              <a:t>convolutional</a:t>
            </a:r>
            <a:r>
              <a:rPr sz="1700" spc="-5" dirty="0">
                <a:latin typeface="Yu Gothic UI"/>
                <a:cs typeface="Yu Gothic UI"/>
              </a:rPr>
              <a:t> </a:t>
            </a:r>
            <a:r>
              <a:rPr sz="1700" spc="10" dirty="0">
                <a:latin typeface="Yu Gothic UI"/>
                <a:cs typeface="Yu Gothic UI"/>
              </a:rPr>
              <a:t>layer.</a:t>
            </a:r>
            <a:endParaRPr sz="1700">
              <a:latin typeface="Yu Gothic UI"/>
              <a:cs typeface="Yu Gothic UI"/>
            </a:endParaRPr>
          </a:p>
          <a:p>
            <a:pPr marL="349250" indent="-337185">
              <a:buFont typeface="Segoe UI Symbol"/>
              <a:buChar char="❖"/>
              <a:tabLst>
                <a:tab pos="349250" algn="l"/>
                <a:tab pos="349885" algn="l"/>
              </a:tabLst>
            </a:pPr>
            <a:r>
              <a:rPr sz="1700" spc="-10" dirty="0">
                <a:latin typeface="Yu Gothic UI"/>
                <a:cs typeface="Yu Gothic UI"/>
              </a:rPr>
              <a:t>Softmax</a:t>
            </a:r>
            <a:r>
              <a:rPr sz="1700" spc="-35" dirty="0">
                <a:latin typeface="Yu Gothic UI"/>
                <a:cs typeface="Yu Gothic UI"/>
              </a:rPr>
              <a:t> </a:t>
            </a:r>
            <a:r>
              <a:rPr sz="1700" spc="-5" dirty="0">
                <a:latin typeface="Yu Gothic UI"/>
                <a:cs typeface="Yu Gothic UI"/>
              </a:rPr>
              <a:t>applied</a:t>
            </a:r>
            <a:r>
              <a:rPr sz="1700" spc="-25" dirty="0">
                <a:latin typeface="Yu Gothic UI"/>
                <a:cs typeface="Yu Gothic UI"/>
              </a:rPr>
              <a:t> </a:t>
            </a:r>
            <a:r>
              <a:rPr sz="1700" spc="10" dirty="0">
                <a:latin typeface="Yu Gothic UI"/>
                <a:cs typeface="Yu Gothic UI"/>
              </a:rPr>
              <a:t>over</a:t>
            </a:r>
            <a:r>
              <a:rPr sz="1700" spc="-30" dirty="0">
                <a:latin typeface="Yu Gothic UI"/>
                <a:cs typeface="Yu Gothic UI"/>
              </a:rPr>
              <a:t> </a:t>
            </a:r>
            <a:r>
              <a:rPr sz="1700" spc="-45" dirty="0">
                <a:latin typeface="Yu Gothic UI"/>
                <a:cs typeface="Yu Gothic UI"/>
              </a:rPr>
              <a:t>out</a:t>
            </a:r>
            <a:r>
              <a:rPr sz="1700" spc="-30" dirty="0">
                <a:latin typeface="Yu Gothic UI"/>
                <a:cs typeface="Yu Gothic UI"/>
              </a:rPr>
              <a:t> </a:t>
            </a:r>
            <a:r>
              <a:rPr sz="1700" spc="-25" dirty="0">
                <a:latin typeface="Yu Gothic UI"/>
                <a:cs typeface="Yu Gothic UI"/>
              </a:rPr>
              <a:t>fully</a:t>
            </a:r>
            <a:r>
              <a:rPr sz="1700" spc="-30" dirty="0">
                <a:latin typeface="Yu Gothic UI"/>
                <a:cs typeface="Yu Gothic UI"/>
              </a:rPr>
              <a:t> </a:t>
            </a:r>
            <a:r>
              <a:rPr sz="1700" spc="5" dirty="0">
                <a:latin typeface="Yu Gothic UI"/>
                <a:cs typeface="Yu Gothic UI"/>
              </a:rPr>
              <a:t>connected</a:t>
            </a:r>
            <a:r>
              <a:rPr sz="1700" spc="-25" dirty="0">
                <a:latin typeface="Yu Gothic UI"/>
                <a:cs typeface="Yu Gothic UI"/>
              </a:rPr>
              <a:t> </a:t>
            </a:r>
            <a:r>
              <a:rPr sz="1700" spc="10" dirty="0">
                <a:latin typeface="Yu Gothic UI"/>
                <a:cs typeface="Yu Gothic UI"/>
              </a:rPr>
              <a:t>layer</a:t>
            </a:r>
            <a:r>
              <a:rPr sz="1700" spc="-25" dirty="0">
                <a:latin typeface="Yu Gothic UI"/>
                <a:cs typeface="Yu Gothic UI"/>
              </a:rPr>
              <a:t> </a:t>
            </a:r>
            <a:r>
              <a:rPr sz="1700" spc="-50" dirty="0">
                <a:latin typeface="Yu Gothic UI"/>
                <a:cs typeface="Yu Gothic UI"/>
              </a:rPr>
              <a:t>to</a:t>
            </a:r>
            <a:r>
              <a:rPr sz="1700" spc="-35" dirty="0">
                <a:latin typeface="Yu Gothic UI"/>
                <a:cs typeface="Yu Gothic UI"/>
              </a:rPr>
              <a:t> </a:t>
            </a:r>
            <a:r>
              <a:rPr sz="1700" spc="15" dirty="0">
                <a:latin typeface="Yu Gothic UI"/>
                <a:cs typeface="Yu Gothic UI"/>
              </a:rPr>
              <a:t>classify</a:t>
            </a:r>
            <a:r>
              <a:rPr sz="1700" spc="-35" dirty="0">
                <a:latin typeface="Yu Gothic UI"/>
                <a:cs typeface="Yu Gothic UI"/>
              </a:rPr>
              <a:t> </a:t>
            </a:r>
            <a:r>
              <a:rPr sz="1700" spc="-10" dirty="0">
                <a:latin typeface="Yu Gothic UI"/>
                <a:cs typeface="Yu Gothic UI"/>
              </a:rPr>
              <a:t>the</a:t>
            </a:r>
            <a:r>
              <a:rPr sz="1700" spc="-35" dirty="0">
                <a:latin typeface="Yu Gothic UI"/>
                <a:cs typeface="Yu Gothic UI"/>
              </a:rPr>
              <a:t> </a:t>
            </a:r>
            <a:r>
              <a:rPr sz="1700" spc="-30" dirty="0">
                <a:latin typeface="Yu Gothic UI"/>
                <a:cs typeface="Yu Gothic UI"/>
              </a:rPr>
              <a:t>input.</a:t>
            </a:r>
            <a:endParaRPr sz="1700">
              <a:latin typeface="Yu Gothic UI"/>
              <a:cs typeface="Yu Gothic UI"/>
            </a:endParaRPr>
          </a:p>
        </p:txBody>
      </p:sp>
      <p:pic>
        <p:nvPicPr>
          <p:cNvPr id="5" name="object 5"/>
          <p:cNvPicPr/>
          <p:nvPr/>
        </p:nvPicPr>
        <p:blipFill>
          <a:blip r:embed="rId2" cstate="print"/>
          <a:stretch>
            <a:fillRect/>
          </a:stretch>
        </p:blipFill>
        <p:spPr>
          <a:xfrm>
            <a:off x="918973" y="2721101"/>
            <a:ext cx="6685465" cy="2804160"/>
          </a:xfrm>
          <a:prstGeom prst="rect">
            <a:avLst/>
          </a:prstGeom>
        </p:spPr>
      </p:pic>
      <p:sp>
        <p:nvSpPr>
          <p:cNvPr id="6" name="Title 1">
            <a:extLst>
              <a:ext uri="{FF2B5EF4-FFF2-40B4-BE49-F238E27FC236}">
                <a16:creationId xmlns:a16="http://schemas.microsoft.com/office/drawing/2014/main" id="{4C32B064-9C5A-5EA5-4247-6F7EF5F36F58}"/>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7" name="Picture 2" descr="E:\NIET\Project\xLogo11.png.pagespeed.ic.pydHLuCQEZ.png">
            <a:extLst>
              <a:ext uri="{FF2B5EF4-FFF2-40B4-BE49-F238E27FC236}">
                <a16:creationId xmlns:a16="http://schemas.microsoft.com/office/drawing/2014/main" id="{45145170-2B53-0B41-6944-499AE829A411}"/>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0004" y="978661"/>
            <a:ext cx="5069840" cy="391160"/>
          </a:xfrm>
          <a:prstGeom prst="rect">
            <a:avLst/>
          </a:prstGeom>
        </p:spPr>
        <p:txBody>
          <a:bodyPr vert="horz" wrap="square" lIns="0" tIns="12700" rIns="0" bIns="0" rtlCol="0" anchor="ctr">
            <a:spAutoFit/>
          </a:bodyPr>
          <a:lstStyle/>
          <a:p>
            <a:pPr marL="12700">
              <a:lnSpc>
                <a:spcPct val="100000"/>
              </a:lnSpc>
              <a:spcBef>
                <a:spcPts val="100"/>
              </a:spcBef>
            </a:pPr>
            <a:r>
              <a:rPr sz="2400" spc="110" dirty="0"/>
              <a:t>Convolutional</a:t>
            </a:r>
            <a:r>
              <a:rPr sz="2400" spc="-105" dirty="0"/>
              <a:t> </a:t>
            </a:r>
            <a:r>
              <a:rPr sz="2400" spc="170" dirty="0"/>
              <a:t>Neural</a:t>
            </a:r>
            <a:r>
              <a:rPr sz="2400" spc="-120" dirty="0"/>
              <a:t> </a:t>
            </a:r>
            <a:r>
              <a:rPr sz="2400" spc="200" dirty="0"/>
              <a:t>Network</a:t>
            </a:r>
            <a:endParaRPr sz="2400"/>
          </a:p>
        </p:txBody>
      </p:sp>
      <p:sp>
        <p:nvSpPr>
          <p:cNvPr id="3" name="object 3"/>
          <p:cNvSpPr txBox="1"/>
          <p:nvPr/>
        </p:nvSpPr>
        <p:spPr>
          <a:xfrm>
            <a:off x="382931" y="1460881"/>
            <a:ext cx="8441055" cy="803910"/>
          </a:xfrm>
          <a:prstGeom prst="rect">
            <a:avLst/>
          </a:prstGeom>
        </p:spPr>
        <p:txBody>
          <a:bodyPr vert="horz" wrap="square" lIns="0" tIns="13335" rIns="0" bIns="0" rtlCol="0">
            <a:spAutoFit/>
          </a:bodyPr>
          <a:lstStyle/>
          <a:p>
            <a:pPr marL="349250" marR="5080" indent="-337185">
              <a:spcBef>
                <a:spcPts val="105"/>
              </a:spcBef>
              <a:tabLst>
                <a:tab pos="349250" algn="l"/>
              </a:tabLst>
            </a:pPr>
            <a:r>
              <a:rPr sz="1700" spc="-409" dirty="0">
                <a:latin typeface="Yu Gothic UI"/>
                <a:cs typeface="Yu Gothic UI"/>
              </a:rPr>
              <a:t>★	</a:t>
            </a:r>
            <a:r>
              <a:rPr sz="1700" spc="-15" dirty="0">
                <a:latin typeface="Yu Gothic UI"/>
                <a:cs typeface="Yu Gothic UI"/>
              </a:rPr>
              <a:t>Convolutional</a:t>
            </a:r>
            <a:r>
              <a:rPr sz="1700" spc="-10" dirty="0">
                <a:latin typeface="Yu Gothic UI"/>
                <a:cs typeface="Yu Gothic UI"/>
              </a:rPr>
              <a:t> </a:t>
            </a:r>
            <a:r>
              <a:rPr sz="1700" spc="-5" dirty="0">
                <a:latin typeface="Yu Gothic UI"/>
                <a:cs typeface="Yu Gothic UI"/>
              </a:rPr>
              <a:t>neural</a:t>
            </a:r>
            <a:r>
              <a:rPr sz="1700" spc="-15" dirty="0">
                <a:latin typeface="Yu Gothic UI"/>
                <a:cs typeface="Yu Gothic UI"/>
              </a:rPr>
              <a:t> </a:t>
            </a:r>
            <a:r>
              <a:rPr sz="1700" spc="5" dirty="0">
                <a:latin typeface="Yu Gothic UI"/>
                <a:cs typeface="Yu Gothic UI"/>
              </a:rPr>
              <a:t>networks</a:t>
            </a:r>
            <a:r>
              <a:rPr sz="1700" spc="-35" dirty="0">
                <a:latin typeface="Yu Gothic UI"/>
                <a:cs typeface="Yu Gothic UI"/>
              </a:rPr>
              <a:t> </a:t>
            </a:r>
            <a:r>
              <a:rPr sz="1700" spc="-30" dirty="0">
                <a:latin typeface="Yu Gothic UI"/>
                <a:cs typeface="Yu Gothic UI"/>
              </a:rPr>
              <a:t>(CNN/ConvNet)</a:t>
            </a:r>
            <a:r>
              <a:rPr sz="1700" spc="-55" dirty="0">
                <a:latin typeface="Yu Gothic UI"/>
                <a:cs typeface="Yu Gothic UI"/>
              </a:rPr>
              <a:t> </a:t>
            </a:r>
            <a:r>
              <a:rPr sz="1700" spc="20" dirty="0">
                <a:latin typeface="Yu Gothic UI"/>
                <a:cs typeface="Yu Gothic UI"/>
              </a:rPr>
              <a:t>are</a:t>
            </a:r>
            <a:r>
              <a:rPr sz="1700" spc="-25" dirty="0">
                <a:latin typeface="Yu Gothic UI"/>
                <a:cs typeface="Yu Gothic UI"/>
              </a:rPr>
              <a:t> </a:t>
            </a:r>
            <a:r>
              <a:rPr sz="1700" spc="30" dirty="0">
                <a:latin typeface="Yu Gothic UI"/>
                <a:cs typeface="Yu Gothic UI"/>
              </a:rPr>
              <a:t>a</a:t>
            </a:r>
            <a:r>
              <a:rPr sz="1700" spc="-25" dirty="0">
                <a:latin typeface="Yu Gothic UI"/>
                <a:cs typeface="Yu Gothic UI"/>
              </a:rPr>
              <a:t> </a:t>
            </a:r>
            <a:r>
              <a:rPr sz="1700" spc="-5" dirty="0">
                <a:latin typeface="Yu Gothic UI"/>
                <a:cs typeface="Yu Gothic UI"/>
              </a:rPr>
              <a:t>type</a:t>
            </a:r>
            <a:r>
              <a:rPr sz="1700" spc="-25" dirty="0">
                <a:latin typeface="Yu Gothic UI"/>
                <a:cs typeface="Yu Gothic UI"/>
              </a:rPr>
              <a:t> </a:t>
            </a:r>
            <a:r>
              <a:rPr sz="1700" spc="-45" dirty="0">
                <a:latin typeface="Yu Gothic UI"/>
                <a:cs typeface="Yu Gothic UI"/>
              </a:rPr>
              <a:t>of</a:t>
            </a:r>
            <a:r>
              <a:rPr sz="1700" spc="-35" dirty="0">
                <a:latin typeface="Yu Gothic UI"/>
                <a:cs typeface="Yu Gothic UI"/>
              </a:rPr>
              <a:t> </a:t>
            </a:r>
            <a:r>
              <a:rPr sz="1700" spc="20" dirty="0">
                <a:latin typeface="Yu Gothic UI"/>
                <a:cs typeface="Yu Gothic UI"/>
              </a:rPr>
              <a:t>deep</a:t>
            </a:r>
            <a:r>
              <a:rPr sz="1700" spc="-25" dirty="0">
                <a:latin typeface="Yu Gothic UI"/>
                <a:cs typeface="Yu Gothic UI"/>
              </a:rPr>
              <a:t> </a:t>
            </a:r>
            <a:r>
              <a:rPr sz="1700" dirty="0">
                <a:latin typeface="Yu Gothic UI"/>
                <a:cs typeface="Yu Gothic UI"/>
              </a:rPr>
              <a:t>neural</a:t>
            </a:r>
            <a:r>
              <a:rPr sz="1700" spc="-20" dirty="0">
                <a:latin typeface="Yu Gothic UI"/>
                <a:cs typeface="Yu Gothic UI"/>
              </a:rPr>
              <a:t> </a:t>
            </a:r>
            <a:r>
              <a:rPr sz="1700" spc="-5" dirty="0">
                <a:latin typeface="Yu Gothic UI"/>
                <a:cs typeface="Yu Gothic UI"/>
              </a:rPr>
              <a:t>network</a:t>
            </a:r>
            <a:r>
              <a:rPr sz="1700" spc="-25" dirty="0">
                <a:latin typeface="Yu Gothic UI"/>
                <a:cs typeface="Yu Gothic UI"/>
              </a:rPr>
              <a:t> </a:t>
            </a:r>
            <a:r>
              <a:rPr sz="1700" spc="-35" dirty="0">
                <a:latin typeface="Yu Gothic UI"/>
                <a:cs typeface="Yu Gothic UI"/>
              </a:rPr>
              <a:t>that </a:t>
            </a:r>
            <a:r>
              <a:rPr sz="1700" spc="-455" dirty="0">
                <a:latin typeface="Yu Gothic UI"/>
                <a:cs typeface="Yu Gothic UI"/>
              </a:rPr>
              <a:t> </a:t>
            </a:r>
            <a:r>
              <a:rPr sz="1700" spc="20" dirty="0">
                <a:latin typeface="Yu Gothic UI"/>
                <a:cs typeface="Yu Gothic UI"/>
              </a:rPr>
              <a:t>is</a:t>
            </a:r>
            <a:r>
              <a:rPr sz="1700" spc="-35" dirty="0">
                <a:latin typeface="Yu Gothic UI"/>
                <a:cs typeface="Yu Gothic UI"/>
              </a:rPr>
              <a:t> </a:t>
            </a:r>
            <a:r>
              <a:rPr sz="1700" spc="-15" dirty="0">
                <a:latin typeface="Yu Gothic UI"/>
                <a:cs typeface="Yu Gothic UI"/>
              </a:rPr>
              <a:t>frequently</a:t>
            </a:r>
            <a:r>
              <a:rPr sz="1700" spc="-25" dirty="0">
                <a:latin typeface="Yu Gothic UI"/>
                <a:cs typeface="Yu Gothic UI"/>
              </a:rPr>
              <a:t> </a:t>
            </a:r>
            <a:r>
              <a:rPr sz="1700" spc="20" dirty="0">
                <a:latin typeface="Yu Gothic UI"/>
                <a:cs typeface="Yu Gothic UI"/>
              </a:rPr>
              <a:t>used</a:t>
            </a:r>
            <a:r>
              <a:rPr sz="1700" spc="-30" dirty="0">
                <a:latin typeface="Yu Gothic UI"/>
                <a:cs typeface="Yu Gothic UI"/>
              </a:rPr>
              <a:t> </a:t>
            </a:r>
            <a:r>
              <a:rPr sz="1700" spc="-50" dirty="0">
                <a:latin typeface="Yu Gothic UI"/>
                <a:cs typeface="Yu Gothic UI"/>
              </a:rPr>
              <a:t>to</a:t>
            </a:r>
            <a:r>
              <a:rPr sz="1700" spc="-35" dirty="0">
                <a:latin typeface="Yu Gothic UI"/>
                <a:cs typeface="Yu Gothic UI"/>
              </a:rPr>
              <a:t> </a:t>
            </a:r>
            <a:r>
              <a:rPr sz="1700" spc="20" dirty="0">
                <a:latin typeface="Yu Gothic UI"/>
                <a:cs typeface="Yu Gothic UI"/>
              </a:rPr>
              <a:t>analyse</a:t>
            </a:r>
            <a:r>
              <a:rPr sz="1700" spc="-30" dirty="0">
                <a:latin typeface="Yu Gothic UI"/>
                <a:cs typeface="Yu Gothic UI"/>
              </a:rPr>
              <a:t> </a:t>
            </a:r>
            <a:r>
              <a:rPr sz="1700" spc="5" dirty="0">
                <a:latin typeface="Yu Gothic UI"/>
                <a:cs typeface="Yu Gothic UI"/>
              </a:rPr>
              <a:t>visual</a:t>
            </a:r>
            <a:r>
              <a:rPr sz="1700" spc="-35" dirty="0">
                <a:latin typeface="Yu Gothic UI"/>
                <a:cs typeface="Yu Gothic UI"/>
              </a:rPr>
              <a:t> </a:t>
            </a:r>
            <a:r>
              <a:rPr sz="1700" spc="5" dirty="0">
                <a:latin typeface="Yu Gothic UI"/>
                <a:cs typeface="Yu Gothic UI"/>
              </a:rPr>
              <a:t>images.</a:t>
            </a:r>
            <a:endParaRPr sz="1700">
              <a:latin typeface="Yu Gothic UI"/>
              <a:cs typeface="Yu Gothic UI"/>
            </a:endParaRPr>
          </a:p>
          <a:p>
            <a:pPr marL="12700">
              <a:tabLst>
                <a:tab pos="349250" algn="l"/>
              </a:tabLst>
            </a:pPr>
            <a:r>
              <a:rPr sz="1700" spc="-405" dirty="0">
                <a:latin typeface="Yu Gothic UI"/>
                <a:cs typeface="Yu Gothic UI"/>
              </a:rPr>
              <a:t>★	</a:t>
            </a:r>
            <a:r>
              <a:rPr sz="1700" spc="-60" dirty="0">
                <a:latin typeface="Yu Gothic UI"/>
                <a:cs typeface="Yu Gothic UI"/>
              </a:rPr>
              <a:t>It</a:t>
            </a:r>
            <a:r>
              <a:rPr sz="1700" spc="-50" dirty="0">
                <a:latin typeface="Yu Gothic UI"/>
                <a:cs typeface="Yu Gothic UI"/>
              </a:rPr>
              <a:t> </a:t>
            </a:r>
            <a:r>
              <a:rPr sz="1700" spc="25" dirty="0">
                <a:latin typeface="Yu Gothic UI"/>
                <a:cs typeface="Yu Gothic UI"/>
              </a:rPr>
              <a:t>has</a:t>
            </a:r>
            <a:r>
              <a:rPr sz="1700" spc="-45" dirty="0">
                <a:latin typeface="Yu Gothic UI"/>
                <a:cs typeface="Yu Gothic UI"/>
              </a:rPr>
              <a:t> </a:t>
            </a:r>
            <a:r>
              <a:rPr sz="1700" spc="-25" dirty="0">
                <a:latin typeface="Yu Gothic UI"/>
                <a:cs typeface="Yu Gothic UI"/>
              </a:rPr>
              <a:t>following</a:t>
            </a:r>
            <a:r>
              <a:rPr sz="1700" spc="-35" dirty="0">
                <a:latin typeface="Yu Gothic UI"/>
                <a:cs typeface="Yu Gothic UI"/>
              </a:rPr>
              <a:t> </a:t>
            </a:r>
            <a:r>
              <a:rPr sz="1700" spc="-15" dirty="0">
                <a:latin typeface="Yu Gothic UI"/>
                <a:cs typeface="Yu Gothic UI"/>
              </a:rPr>
              <a:t>component’;</a:t>
            </a:r>
            <a:endParaRPr sz="1700">
              <a:latin typeface="Yu Gothic UI"/>
              <a:cs typeface="Yu Gothic UI"/>
            </a:endParaRPr>
          </a:p>
        </p:txBody>
      </p:sp>
      <p:sp>
        <p:nvSpPr>
          <p:cNvPr id="4" name="object 4"/>
          <p:cNvSpPr txBox="1"/>
          <p:nvPr/>
        </p:nvSpPr>
        <p:spPr>
          <a:xfrm>
            <a:off x="140005" y="5747259"/>
            <a:ext cx="2470785" cy="151323"/>
          </a:xfrm>
          <a:prstGeom prst="rect">
            <a:avLst/>
          </a:prstGeom>
        </p:spPr>
        <p:txBody>
          <a:bodyPr vert="horz" wrap="square" lIns="0" tIns="12700" rIns="0" bIns="0" rtlCol="0">
            <a:spAutoFit/>
          </a:bodyPr>
          <a:lstStyle/>
          <a:p>
            <a:pPr marL="12700">
              <a:spcBef>
                <a:spcPts val="100"/>
              </a:spcBef>
            </a:pPr>
            <a:r>
              <a:rPr sz="900" spc="-10" dirty="0">
                <a:latin typeface="Yu Gothic UI"/>
                <a:cs typeface="Yu Gothic UI"/>
              </a:rPr>
              <a:t>Image</a:t>
            </a:r>
            <a:r>
              <a:rPr sz="900" spc="-35" dirty="0">
                <a:latin typeface="Yu Gothic UI"/>
                <a:cs typeface="Yu Gothic UI"/>
              </a:rPr>
              <a:t> </a:t>
            </a:r>
            <a:r>
              <a:rPr sz="900" dirty="0">
                <a:latin typeface="Yu Gothic UI"/>
                <a:cs typeface="Yu Gothic UI"/>
              </a:rPr>
              <a:t>courtesy:</a:t>
            </a:r>
            <a:r>
              <a:rPr sz="900" spc="-10" dirty="0">
                <a:latin typeface="Yu Gothic UI"/>
                <a:cs typeface="Yu Gothic UI"/>
              </a:rPr>
              <a:t> https://towardsdatascience.com/</a:t>
            </a:r>
            <a:endParaRPr sz="900">
              <a:latin typeface="Yu Gothic UI"/>
              <a:cs typeface="Yu Gothic UI"/>
            </a:endParaRPr>
          </a:p>
        </p:txBody>
      </p:sp>
      <p:pic>
        <p:nvPicPr>
          <p:cNvPr id="5" name="object 5"/>
          <p:cNvPicPr/>
          <p:nvPr/>
        </p:nvPicPr>
        <p:blipFill>
          <a:blip r:embed="rId2" cstate="print"/>
          <a:stretch>
            <a:fillRect/>
          </a:stretch>
        </p:blipFill>
        <p:spPr>
          <a:xfrm>
            <a:off x="184405" y="2465069"/>
            <a:ext cx="8098535" cy="2737104"/>
          </a:xfrm>
          <a:prstGeom prst="rect">
            <a:avLst/>
          </a:prstGeom>
        </p:spPr>
      </p:pic>
      <p:sp>
        <p:nvSpPr>
          <p:cNvPr id="6" name="Title 1">
            <a:extLst>
              <a:ext uri="{FF2B5EF4-FFF2-40B4-BE49-F238E27FC236}">
                <a16:creationId xmlns:a16="http://schemas.microsoft.com/office/drawing/2014/main" id="{DA46BDF0-432F-EC18-778C-D0D380520BA9}"/>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7" name="Picture 2" descr="E:\NIET\Project\xLogo11.png.pagespeed.ic.pydHLuCQEZ.png">
            <a:extLst>
              <a:ext uri="{FF2B5EF4-FFF2-40B4-BE49-F238E27FC236}">
                <a16:creationId xmlns:a16="http://schemas.microsoft.com/office/drawing/2014/main" id="{11B1D727-97DD-FBA1-1563-6C29054723D2}"/>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51332" y="505220"/>
            <a:ext cx="8725968" cy="3558410"/>
          </a:xfrm>
          <a:prstGeom prst="rect">
            <a:avLst/>
          </a:prstGeom>
        </p:spPr>
        <p:txBody>
          <a:bodyPr vert="horz" wrap="square" lIns="0" tIns="12700" rIns="0" bIns="0" rtlCol="0" anchor="ctr">
            <a:spAutoFit/>
          </a:bodyPr>
          <a:lstStyle/>
          <a:p>
            <a:r>
              <a:rPr lang="en-US" sz="1600" b="1" i="0" dirty="0">
                <a:solidFill>
                  <a:srgbClr val="242424"/>
                </a:solidFill>
                <a:effectLst/>
                <a:latin typeface="sohne"/>
              </a:rPr>
              <a:t>R-CNN</a:t>
            </a:r>
            <a:br>
              <a:rPr lang="en-US" sz="1600" b="1" i="0" dirty="0">
                <a:solidFill>
                  <a:srgbClr val="242424"/>
                </a:solidFill>
                <a:effectLst/>
                <a:latin typeface="sohne"/>
              </a:rPr>
            </a:br>
            <a:r>
              <a:rPr lang="en-US" sz="1600" b="0" i="0" dirty="0">
                <a:solidFill>
                  <a:srgbClr val="242424"/>
                </a:solidFill>
                <a:effectLst/>
                <a:latin typeface="source-serif-pro"/>
              </a:rPr>
              <a:t>To bypass the problem of selecting a huge number of regions, </a:t>
            </a:r>
            <a:r>
              <a:rPr lang="en-US" sz="1600" b="0" i="0" u="sng" dirty="0">
                <a:solidFill>
                  <a:srgbClr val="242424"/>
                </a:solidFill>
                <a:effectLst/>
                <a:latin typeface="source-serif-pro"/>
                <a:hlinkClick r:id="rId2"/>
              </a:rPr>
              <a:t>Ross </a:t>
            </a:r>
            <a:r>
              <a:rPr lang="en-US" sz="1600" b="0" i="0" u="sng" dirty="0" err="1">
                <a:solidFill>
                  <a:srgbClr val="242424"/>
                </a:solidFill>
                <a:effectLst/>
                <a:latin typeface="source-serif-pro"/>
                <a:hlinkClick r:id="rId2"/>
              </a:rPr>
              <a:t>Girshick</a:t>
            </a:r>
            <a:r>
              <a:rPr lang="en-US" sz="1600" b="0" i="0" u="sng" dirty="0">
                <a:solidFill>
                  <a:srgbClr val="242424"/>
                </a:solidFill>
                <a:effectLst/>
                <a:latin typeface="source-serif-pro"/>
                <a:hlinkClick r:id="rId2"/>
              </a:rPr>
              <a:t> et al</a:t>
            </a:r>
            <a:r>
              <a:rPr lang="en-US" sz="1600" b="0" i="0" dirty="0">
                <a:solidFill>
                  <a:srgbClr val="242424"/>
                </a:solidFill>
                <a:effectLst/>
                <a:latin typeface="source-serif-pro"/>
              </a:rPr>
              <a:t>. proposed a method where we use selective search to extract just 2000 regions from the image and he called them region proposals. Therefore, now, instead of trying to classify a huge number of regions, you can just work with 2000 regions. </a:t>
            </a:r>
            <a:br>
              <a:rPr lang="en-US" sz="1600" b="0" i="0" dirty="0">
                <a:solidFill>
                  <a:srgbClr val="242424"/>
                </a:solidFill>
                <a:effectLst/>
                <a:latin typeface="source-serif-pro"/>
              </a:rPr>
            </a:br>
            <a:br>
              <a:rPr lang="en-US" sz="1600" b="0" i="0" dirty="0">
                <a:solidFill>
                  <a:srgbClr val="242424"/>
                </a:solidFill>
                <a:effectLst/>
                <a:latin typeface="source-serif-pro"/>
              </a:rPr>
            </a:br>
            <a:r>
              <a:rPr lang="en-US" sz="1600" b="0" i="0" dirty="0">
                <a:solidFill>
                  <a:srgbClr val="242424"/>
                </a:solidFill>
                <a:effectLst/>
                <a:latin typeface="source-serif-pro"/>
              </a:rPr>
              <a:t>The CNN acts as a feature extractor and the output dense layer consists of the features extracted from the image and the extracted features are fed into an SVM to classify the presence of the object within that candidate region proposal.</a:t>
            </a:r>
            <a:br>
              <a:rPr lang="en-US" sz="1600" b="0" i="0" dirty="0">
                <a:solidFill>
                  <a:srgbClr val="242424"/>
                </a:solidFill>
                <a:effectLst/>
                <a:latin typeface="source-serif-pro"/>
              </a:rPr>
            </a:br>
            <a:br>
              <a:rPr lang="en-US" sz="1600" b="0" i="0" dirty="0">
                <a:solidFill>
                  <a:srgbClr val="242424"/>
                </a:solidFill>
                <a:effectLst/>
                <a:latin typeface="source-serif-pro"/>
              </a:rPr>
            </a:br>
            <a:r>
              <a:rPr lang="en-US" sz="1600" b="0" i="0" dirty="0">
                <a:solidFill>
                  <a:srgbClr val="242424"/>
                </a:solidFill>
                <a:effectLst/>
                <a:latin typeface="source-serif-pro"/>
              </a:rPr>
              <a:t> In addition to predicting the presence of an object within the region proposals, the algorithm also predicts four values which are offset values to increase the precision of the bounding box. For example, given a region proposal, the algorithm would have predicted the presence of a person but the face of that person within that region proposal could’ve been cut in half. Therefore, the offset values help in adjusting the bounding box of the region proposal.</a:t>
            </a:r>
            <a:br>
              <a:rPr lang="en-US" sz="1600" b="0" i="0" dirty="0">
                <a:solidFill>
                  <a:srgbClr val="242424"/>
                </a:solidFill>
                <a:effectLst/>
                <a:latin typeface="source-serif-pro"/>
              </a:rPr>
            </a:br>
            <a:endParaRPr sz="1600" dirty="0"/>
          </a:p>
        </p:txBody>
      </p:sp>
      <p:sp>
        <p:nvSpPr>
          <p:cNvPr id="4" name="object 4"/>
          <p:cNvSpPr txBox="1"/>
          <p:nvPr/>
        </p:nvSpPr>
        <p:spPr>
          <a:xfrm>
            <a:off x="434441" y="1579371"/>
            <a:ext cx="8159750" cy="275075"/>
          </a:xfrm>
          <a:prstGeom prst="rect">
            <a:avLst/>
          </a:prstGeom>
        </p:spPr>
        <p:txBody>
          <a:bodyPr vert="horz" wrap="square" lIns="0" tIns="13335" rIns="0" bIns="0" rtlCol="0">
            <a:spAutoFit/>
          </a:bodyPr>
          <a:lstStyle/>
          <a:p>
            <a:pPr marL="12700">
              <a:spcBef>
                <a:spcPts val="105"/>
              </a:spcBef>
            </a:pPr>
            <a:r>
              <a:rPr sz="1700" spc="-10" dirty="0">
                <a:latin typeface="Yu Gothic UI"/>
                <a:cs typeface="Yu Gothic UI"/>
              </a:rPr>
              <a:t>.</a:t>
            </a:r>
            <a:endParaRPr sz="1700" dirty="0">
              <a:latin typeface="Yu Gothic UI"/>
              <a:cs typeface="Yu Gothic UI"/>
            </a:endParaRPr>
          </a:p>
        </p:txBody>
      </p:sp>
      <p:sp>
        <p:nvSpPr>
          <p:cNvPr id="6" name="Title 1">
            <a:extLst>
              <a:ext uri="{FF2B5EF4-FFF2-40B4-BE49-F238E27FC236}">
                <a16:creationId xmlns:a16="http://schemas.microsoft.com/office/drawing/2014/main" id="{6BC8BABE-EEA4-1718-EE74-346C12C059B7}"/>
              </a:ext>
            </a:extLst>
          </p:cNvPr>
          <p:cNvSpPr txBox="1">
            <a:spLocks/>
          </p:cNvSpPr>
          <p:nvPr/>
        </p:nvSpPr>
        <p:spPr>
          <a:xfrm>
            <a:off x="1371600" y="-38385"/>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7" name="Picture 2" descr="E:\NIET\Project\xLogo11.png.pagespeed.ic.pydHLuCQEZ.png">
            <a:extLst>
              <a:ext uri="{FF2B5EF4-FFF2-40B4-BE49-F238E27FC236}">
                <a16:creationId xmlns:a16="http://schemas.microsoft.com/office/drawing/2014/main" id="{0BA9E3A6-7384-FB1D-D1E7-7323C8BDEB26}"/>
              </a:ext>
            </a:extLst>
          </p:cNvPr>
          <p:cNvPicPr>
            <a:picLocks noChangeAspect="1" noChangeArrowheads="1"/>
          </p:cNvPicPr>
          <p:nvPr/>
        </p:nvPicPr>
        <p:blipFill>
          <a:blip r:embed="rId3"/>
          <a:srcRect/>
          <a:stretch>
            <a:fillRect/>
          </a:stretch>
        </p:blipFill>
        <p:spPr bwMode="auto">
          <a:xfrm>
            <a:off x="-82420" y="37398"/>
            <a:ext cx="1447800" cy="817163"/>
          </a:xfrm>
          <a:prstGeom prst="rect">
            <a:avLst/>
          </a:prstGeom>
          <a:noFill/>
        </p:spPr>
      </p:pic>
      <p:pic>
        <p:nvPicPr>
          <p:cNvPr id="1026" name="Picture 2">
            <a:extLst>
              <a:ext uri="{FF2B5EF4-FFF2-40B4-BE49-F238E27FC236}">
                <a16:creationId xmlns:a16="http://schemas.microsoft.com/office/drawing/2014/main" id="{6EEB959D-72E9-8A59-8132-8EAC7B63B5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816" y="3714285"/>
            <a:ext cx="8334375" cy="3086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2895600" y="6356350"/>
            <a:ext cx="4419600" cy="365125"/>
          </a:xfrm>
        </p:spPr>
        <p:txBody>
          <a:bodyPr/>
          <a:lstStyle/>
          <a:p>
            <a:pPr>
              <a:defRPr/>
            </a:pPr>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a:t>
            </a:fld>
            <a:endParaRPr lang="en-US" dirty="0"/>
          </a:p>
        </p:txBody>
      </p:sp>
      <p:sp>
        <p:nvSpPr>
          <p:cNvPr id="9" name="Title 1"/>
          <p:cNvSpPr txBox="1">
            <a:spLocks/>
          </p:cNvSpPr>
          <p:nvPr/>
        </p:nvSpPr>
        <p:spPr>
          <a:xfrm>
            <a:off x="1600200" y="1"/>
            <a:ext cx="75438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3200" b="1" dirty="0"/>
              <a:t>UNIT-II</a:t>
            </a:r>
            <a:endParaRPr lang="en-US" sz="3200" b="1" dirty="0">
              <a:solidFill>
                <a:schemeClr val="tx1"/>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7A9FF7AF-256B-4FAE-8C83-E5E9D30A5C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
        <p:nvSpPr>
          <p:cNvPr id="8" name="TextBox 7">
            <a:extLst>
              <a:ext uri="{FF2B5EF4-FFF2-40B4-BE49-F238E27FC236}">
                <a16:creationId xmlns:a16="http://schemas.microsoft.com/office/drawing/2014/main" id="{067567D3-B65B-4752-8952-9BA2BB96D648}"/>
              </a:ext>
            </a:extLst>
          </p:cNvPr>
          <p:cNvSpPr txBox="1"/>
          <p:nvPr/>
        </p:nvSpPr>
        <p:spPr>
          <a:xfrm>
            <a:off x="1463040" y="1067772"/>
            <a:ext cx="7071360" cy="477054"/>
          </a:xfrm>
          <a:prstGeom prst="rect">
            <a:avLst/>
          </a:prstGeom>
          <a:gradFill>
            <a:gsLst>
              <a:gs pos="0">
                <a:schemeClr val="accent6">
                  <a:shade val="51000"/>
                  <a:satMod val="130000"/>
                  <a:lumMod val="95000"/>
                </a:schemeClr>
              </a:gs>
              <a:gs pos="80000">
                <a:schemeClr val="accent6">
                  <a:shade val="93000"/>
                  <a:satMod val="130000"/>
                </a:schemeClr>
              </a:gs>
              <a:gs pos="100000">
                <a:schemeClr val="accent6">
                  <a:shade val="94000"/>
                  <a:satMod val="135000"/>
                </a:schemeClr>
              </a:gs>
            </a:gsLst>
          </a:gradFill>
          <a:ln/>
          <a:effectLst>
            <a:outerShdw blurRad="40000" dist="23000" dir="5400000" rotWithShape="0">
              <a:srgbClr val="000000">
                <a:alpha val="35000"/>
              </a:srgbClr>
            </a:outerShdw>
            <a:softEdge rad="76200"/>
          </a:effectLst>
        </p:spPr>
        <p:style>
          <a:lnRef idx="0">
            <a:schemeClr val="accent6"/>
          </a:lnRef>
          <a:fillRef idx="3">
            <a:schemeClr val="accent6"/>
          </a:fillRef>
          <a:effectRef idx="3">
            <a:schemeClr val="accent6"/>
          </a:effectRef>
          <a:fontRef idx="minor">
            <a:schemeClr val="lt1"/>
          </a:fontRef>
        </p:style>
        <p:txBody>
          <a:bodyPr wrap="square">
            <a:spAutoFit/>
          </a:bodyPr>
          <a:lstStyle/>
          <a:p>
            <a:pPr fontAlgn="base"/>
            <a:r>
              <a:rPr lang="en-IN" sz="2500" b="1" dirty="0"/>
              <a:t>UNIT-I: </a:t>
            </a:r>
            <a:r>
              <a:rPr lang="en-US" sz="2500" b="1" dirty="0"/>
              <a:t> </a:t>
            </a:r>
            <a:r>
              <a:rPr lang="en-GB" sz="2500" b="1" dirty="0"/>
              <a:t>Architectures</a:t>
            </a:r>
            <a:r>
              <a:rPr lang="en-GB" sz="2500" dirty="0"/>
              <a:t>  </a:t>
            </a:r>
            <a:endParaRPr lang="en-IN" sz="2500" dirty="0"/>
          </a:p>
        </p:txBody>
      </p:sp>
      <p:graphicFrame>
        <p:nvGraphicFramePr>
          <p:cNvPr id="10" name="Diagram 9">
            <a:extLst>
              <a:ext uri="{FF2B5EF4-FFF2-40B4-BE49-F238E27FC236}">
                <a16:creationId xmlns:a16="http://schemas.microsoft.com/office/drawing/2014/main" id="{5BD0C95D-4009-4941-AFEE-6336F152559B}"/>
              </a:ext>
            </a:extLst>
          </p:cNvPr>
          <p:cNvGraphicFramePr/>
          <p:nvPr>
            <p:extLst>
              <p:ext uri="{D42A27DB-BD31-4B8C-83A1-F6EECF244321}">
                <p14:modId xmlns:p14="http://schemas.microsoft.com/office/powerpoint/2010/main" val="2971803105"/>
              </p:ext>
            </p:extLst>
          </p:nvPr>
        </p:nvGraphicFramePr>
        <p:xfrm>
          <a:off x="228600" y="2133600"/>
          <a:ext cx="8839200" cy="3194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6322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Graphic spid="10"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56B09-AA44-2A99-2A75-7667A2B79CA6}"/>
              </a:ext>
            </a:extLst>
          </p:cNvPr>
          <p:cNvSpPr>
            <a:spLocks noGrp="1"/>
          </p:cNvSpPr>
          <p:nvPr>
            <p:ph type="title"/>
          </p:nvPr>
        </p:nvSpPr>
        <p:spPr>
          <a:xfrm>
            <a:off x="1676400" y="300037"/>
            <a:ext cx="7296150" cy="461964"/>
          </a:xfrm>
        </p:spPr>
        <p:txBody>
          <a:bodyPr>
            <a:normAutofit fontScale="90000"/>
          </a:bodyPr>
          <a:lstStyle/>
          <a:p>
            <a:br>
              <a:rPr lang="en-US" b="1" i="0" dirty="0">
                <a:solidFill>
                  <a:srgbClr val="273239"/>
                </a:solidFill>
                <a:effectLst/>
                <a:latin typeface="Nunito" pitchFamily="2" charset="0"/>
              </a:rPr>
            </a:br>
            <a:r>
              <a:rPr lang="en-US" b="1" i="0" dirty="0">
                <a:solidFill>
                  <a:srgbClr val="273239"/>
                </a:solidFill>
                <a:effectLst/>
                <a:latin typeface="Nunito" pitchFamily="2" charset="0"/>
              </a:rPr>
              <a:t>CNN architecture of R-CNN</a:t>
            </a:r>
            <a:br>
              <a:rPr lang="en-US" b="1" i="0" dirty="0">
                <a:solidFill>
                  <a:srgbClr val="273239"/>
                </a:solidFill>
                <a:effectLst/>
                <a:latin typeface="Nunito" pitchFamily="2" charset="0"/>
              </a:rPr>
            </a:br>
            <a:endParaRPr lang="en-IN" dirty="0"/>
          </a:p>
        </p:txBody>
      </p:sp>
      <p:sp>
        <p:nvSpPr>
          <p:cNvPr id="3" name="Content Placeholder 2">
            <a:extLst>
              <a:ext uri="{FF2B5EF4-FFF2-40B4-BE49-F238E27FC236}">
                <a16:creationId xmlns:a16="http://schemas.microsoft.com/office/drawing/2014/main" id="{32C04A46-DD17-CAE9-A228-3806A91911DF}"/>
              </a:ext>
            </a:extLst>
          </p:cNvPr>
          <p:cNvSpPr>
            <a:spLocks noGrp="1"/>
          </p:cNvSpPr>
          <p:nvPr>
            <p:ph idx="1"/>
          </p:nvPr>
        </p:nvSpPr>
        <p:spPr>
          <a:xfrm>
            <a:off x="628650" y="1825625"/>
            <a:ext cx="7886700" cy="1374775"/>
          </a:xfrm>
        </p:spPr>
        <p:txBody>
          <a:bodyPr>
            <a:normAutofit lnSpcReduction="10000"/>
          </a:bodyPr>
          <a:lstStyle/>
          <a:p>
            <a:pPr algn="l" fontAlgn="base"/>
            <a:r>
              <a:rPr lang="en-US" b="0" i="0" dirty="0">
                <a:solidFill>
                  <a:srgbClr val="273239"/>
                </a:solidFill>
                <a:effectLst/>
                <a:latin typeface="Nunito" pitchFamily="2" charset="0"/>
              </a:rPr>
              <a:t>After that these regions are warped into a single square of regions of dimension as required by the </a:t>
            </a:r>
            <a:r>
              <a:rPr lang="en-US" b="0" i="0" u="sng" dirty="0">
                <a:solidFill>
                  <a:srgbClr val="273239"/>
                </a:solidFill>
                <a:effectLst/>
                <a:latin typeface="Nunito" pitchFamily="2" charset="0"/>
                <a:hlinkClick r:id="rId2"/>
              </a:rPr>
              <a:t>CNN</a:t>
            </a:r>
            <a:r>
              <a:rPr lang="en-US" b="0" i="0" dirty="0">
                <a:solidFill>
                  <a:srgbClr val="273239"/>
                </a:solidFill>
                <a:effectLst/>
                <a:latin typeface="Nunito" pitchFamily="2" charset="0"/>
              </a:rPr>
              <a:t> model. The CNN model that we used here is a pre-trained </a:t>
            </a:r>
            <a:r>
              <a:rPr lang="en-US" b="0" i="0" u="sng" dirty="0" err="1">
                <a:solidFill>
                  <a:srgbClr val="273239"/>
                </a:solidFill>
                <a:effectLst/>
                <a:latin typeface="Nunito" pitchFamily="2" charset="0"/>
                <a:hlinkClick r:id="rId3"/>
              </a:rPr>
              <a:t>AlexNet</a:t>
            </a:r>
            <a:r>
              <a:rPr lang="en-US" b="0" i="0" dirty="0">
                <a:solidFill>
                  <a:srgbClr val="273239"/>
                </a:solidFill>
                <a:effectLst/>
                <a:latin typeface="Nunito" pitchFamily="2" charset="0"/>
              </a:rPr>
              <a:t> model, which is the state-of-the-art CNN model at that time for image classification Let’s look at </a:t>
            </a:r>
            <a:r>
              <a:rPr lang="en-US" b="0" i="0" dirty="0" err="1">
                <a:solidFill>
                  <a:srgbClr val="273239"/>
                </a:solidFill>
                <a:effectLst/>
                <a:latin typeface="Nunito" pitchFamily="2" charset="0"/>
              </a:rPr>
              <a:t>AlexNet</a:t>
            </a:r>
            <a:r>
              <a:rPr lang="en-US" b="0" i="0" dirty="0">
                <a:solidFill>
                  <a:srgbClr val="273239"/>
                </a:solidFill>
                <a:effectLst/>
                <a:latin typeface="Nunito" pitchFamily="2" charset="0"/>
              </a:rPr>
              <a:t> architecture here.</a:t>
            </a:r>
          </a:p>
          <a:p>
            <a:endParaRPr lang="en-IN" dirty="0"/>
          </a:p>
        </p:txBody>
      </p:sp>
      <p:sp>
        <p:nvSpPr>
          <p:cNvPr id="4" name="Date Placeholder 3">
            <a:extLst>
              <a:ext uri="{FF2B5EF4-FFF2-40B4-BE49-F238E27FC236}">
                <a16:creationId xmlns:a16="http://schemas.microsoft.com/office/drawing/2014/main" id="{F3A096F6-5A68-A021-5D37-4E829968CEC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B68BB59-66F5-B0C2-65C7-ACE3FF107920}"/>
              </a:ext>
            </a:extLst>
          </p:cNvPr>
          <p:cNvSpPr>
            <a:spLocks noGrp="1"/>
          </p:cNvSpPr>
          <p:nvPr>
            <p:ph type="ftr" sz="quarter" idx="11"/>
          </p:nvPr>
        </p:nvSpPr>
        <p:spPr/>
        <p:txBody>
          <a:bodyPr/>
          <a:lstStyle/>
          <a:p>
            <a:r>
              <a:rPr lang="it-IT"/>
              <a:t>Dr Preeti Gera            COMPUTER VISION  UNIT- IV</a:t>
            </a:r>
            <a:endParaRPr lang="en-US" dirty="0"/>
          </a:p>
        </p:txBody>
      </p:sp>
      <p:sp>
        <p:nvSpPr>
          <p:cNvPr id="6" name="Slide Number Placeholder 5">
            <a:extLst>
              <a:ext uri="{FF2B5EF4-FFF2-40B4-BE49-F238E27FC236}">
                <a16:creationId xmlns:a16="http://schemas.microsoft.com/office/drawing/2014/main" id="{433223D7-E56E-9E70-1D57-C1F54E73BF51}"/>
              </a:ext>
            </a:extLst>
          </p:cNvPr>
          <p:cNvSpPr>
            <a:spLocks noGrp="1"/>
          </p:cNvSpPr>
          <p:nvPr>
            <p:ph type="sldNum" sz="quarter" idx="12"/>
          </p:nvPr>
        </p:nvSpPr>
        <p:spPr/>
        <p:txBody>
          <a:bodyPr/>
          <a:lstStyle/>
          <a:p>
            <a:fld id="{B6F15528-21DE-4FAA-801E-634DDDAF4B2B}" type="slidenum">
              <a:rPr lang="en-US" smtClean="0"/>
              <a:pPr/>
              <a:t>30</a:t>
            </a:fld>
            <a:endParaRPr lang="en-US"/>
          </a:p>
        </p:txBody>
      </p:sp>
      <p:pic>
        <p:nvPicPr>
          <p:cNvPr id="2050" name="Picture 2">
            <a:extLst>
              <a:ext uri="{FF2B5EF4-FFF2-40B4-BE49-F238E27FC236}">
                <a16:creationId xmlns:a16="http://schemas.microsoft.com/office/drawing/2014/main" id="{99120A29-9E03-73E0-BCC3-BFF707E829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200401"/>
            <a:ext cx="9144000" cy="315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2951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EA2C6-499F-9A1D-EE48-393AD043B24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3785965-E2D3-DFA0-A870-A005EE9B80E9}"/>
              </a:ext>
            </a:extLst>
          </p:cNvPr>
          <p:cNvSpPr>
            <a:spLocks noGrp="1"/>
          </p:cNvSpPr>
          <p:nvPr>
            <p:ph idx="1"/>
          </p:nvPr>
        </p:nvSpPr>
        <p:spPr>
          <a:xfrm>
            <a:off x="628650" y="1825625"/>
            <a:ext cx="7886700" cy="2060575"/>
          </a:xfrm>
        </p:spPr>
        <p:txBody>
          <a:bodyPr/>
          <a:lstStyle/>
          <a:p>
            <a:pPr algn="l" fontAlgn="base"/>
            <a:r>
              <a:rPr lang="en-US" b="0" i="0" dirty="0">
                <a:solidFill>
                  <a:srgbClr val="273239"/>
                </a:solidFill>
                <a:effectLst/>
                <a:latin typeface="Nunito" pitchFamily="2" charset="0"/>
              </a:rPr>
              <a:t>Here the input of </a:t>
            </a:r>
            <a:r>
              <a:rPr lang="en-US" b="0" i="0" dirty="0" err="1">
                <a:solidFill>
                  <a:srgbClr val="273239"/>
                </a:solidFill>
                <a:effectLst/>
                <a:latin typeface="Nunito" pitchFamily="2" charset="0"/>
              </a:rPr>
              <a:t>AlexNet</a:t>
            </a:r>
            <a:r>
              <a:rPr lang="en-US" b="0" i="0" dirty="0">
                <a:solidFill>
                  <a:srgbClr val="273239"/>
                </a:solidFill>
                <a:effectLst/>
                <a:latin typeface="Nunito" pitchFamily="2" charset="0"/>
              </a:rPr>
              <a:t> is </a:t>
            </a:r>
            <a:r>
              <a:rPr lang="en-US" b="0" i="1" dirty="0">
                <a:solidFill>
                  <a:srgbClr val="273239"/>
                </a:solidFill>
                <a:effectLst/>
                <a:latin typeface="Nunito" pitchFamily="2" charset="0"/>
              </a:rPr>
              <a:t>(227, 227, 3)</a:t>
            </a:r>
            <a:r>
              <a:rPr lang="en-US" b="0" i="0" dirty="0">
                <a:solidFill>
                  <a:srgbClr val="273239"/>
                </a:solidFill>
                <a:effectLst/>
                <a:latin typeface="Nunito" pitchFamily="2" charset="0"/>
              </a:rPr>
              <a:t>. So, if the region proposals are small and large then we need to resize that region proposal to given dimensions.</a:t>
            </a:r>
          </a:p>
          <a:p>
            <a:pPr algn="l" fontAlgn="base"/>
            <a:r>
              <a:rPr lang="en-US" b="0" i="0" dirty="0">
                <a:solidFill>
                  <a:srgbClr val="273239"/>
                </a:solidFill>
                <a:effectLst/>
                <a:latin typeface="Nunito" pitchFamily="2" charset="0"/>
              </a:rPr>
              <a:t>From the above architecture, we remove the last </a:t>
            </a:r>
            <a:r>
              <a:rPr lang="en-US" b="0" i="0" dirty="0" err="1">
                <a:solidFill>
                  <a:srgbClr val="273239"/>
                </a:solidFill>
                <a:effectLst/>
                <a:latin typeface="Nunito" pitchFamily="2" charset="0"/>
              </a:rPr>
              <a:t>softmax</a:t>
            </a:r>
            <a:r>
              <a:rPr lang="en-US" b="0" i="0" dirty="0">
                <a:solidFill>
                  <a:srgbClr val="273239"/>
                </a:solidFill>
                <a:effectLst/>
                <a:latin typeface="Nunito" pitchFamily="2" charset="0"/>
              </a:rPr>
              <a:t> layer to get the </a:t>
            </a:r>
            <a:r>
              <a:rPr lang="en-US" b="0" i="1" dirty="0">
                <a:solidFill>
                  <a:srgbClr val="273239"/>
                </a:solidFill>
                <a:effectLst/>
                <a:latin typeface="Nunito" pitchFamily="2" charset="0"/>
              </a:rPr>
              <a:t>(1, 4096) </a:t>
            </a:r>
            <a:r>
              <a:rPr lang="en-US" b="0" i="0" dirty="0">
                <a:solidFill>
                  <a:srgbClr val="273239"/>
                </a:solidFill>
                <a:effectLst/>
                <a:latin typeface="Nunito" pitchFamily="2" charset="0"/>
              </a:rPr>
              <a:t>feature vector. We pass this feature vector into </a:t>
            </a:r>
            <a:r>
              <a:rPr lang="en-US" b="0" i="0" u="sng" dirty="0">
                <a:solidFill>
                  <a:srgbClr val="273239"/>
                </a:solidFill>
                <a:effectLst/>
                <a:latin typeface="Nunito" pitchFamily="2" charset="0"/>
                <a:hlinkClick r:id="rId2"/>
              </a:rPr>
              <a:t>SVM</a:t>
            </a:r>
            <a:r>
              <a:rPr lang="en-US" b="0" i="0" dirty="0">
                <a:solidFill>
                  <a:srgbClr val="273239"/>
                </a:solidFill>
                <a:effectLst/>
                <a:latin typeface="Nunito" pitchFamily="2" charset="0"/>
              </a:rPr>
              <a:t> and bounding box regressor.</a:t>
            </a:r>
          </a:p>
          <a:p>
            <a:endParaRPr lang="en-IN" dirty="0"/>
          </a:p>
        </p:txBody>
      </p:sp>
      <p:sp>
        <p:nvSpPr>
          <p:cNvPr id="4" name="Date Placeholder 3">
            <a:extLst>
              <a:ext uri="{FF2B5EF4-FFF2-40B4-BE49-F238E27FC236}">
                <a16:creationId xmlns:a16="http://schemas.microsoft.com/office/drawing/2014/main" id="{269D2300-CDEC-B3B6-898C-335BCA95EFA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468C770-4E1D-C479-517C-F1BE16433D9B}"/>
              </a:ext>
            </a:extLst>
          </p:cNvPr>
          <p:cNvSpPr>
            <a:spLocks noGrp="1"/>
          </p:cNvSpPr>
          <p:nvPr>
            <p:ph type="ftr" sz="quarter" idx="11"/>
          </p:nvPr>
        </p:nvSpPr>
        <p:spPr/>
        <p:txBody>
          <a:bodyPr/>
          <a:lstStyle/>
          <a:p>
            <a:r>
              <a:rPr lang="it-IT"/>
              <a:t>Dr Preeti Gera            COMPUTER VISION  UNIT- IV</a:t>
            </a:r>
            <a:endParaRPr lang="en-US" dirty="0"/>
          </a:p>
        </p:txBody>
      </p:sp>
      <p:sp>
        <p:nvSpPr>
          <p:cNvPr id="6" name="Slide Number Placeholder 5">
            <a:extLst>
              <a:ext uri="{FF2B5EF4-FFF2-40B4-BE49-F238E27FC236}">
                <a16:creationId xmlns:a16="http://schemas.microsoft.com/office/drawing/2014/main" id="{3F6A7B88-82AC-C44B-19C7-5D566E461775}"/>
              </a:ext>
            </a:extLst>
          </p:cNvPr>
          <p:cNvSpPr>
            <a:spLocks noGrp="1"/>
          </p:cNvSpPr>
          <p:nvPr>
            <p:ph type="sldNum" sz="quarter" idx="12"/>
          </p:nvPr>
        </p:nvSpPr>
        <p:spPr/>
        <p:txBody>
          <a:bodyPr/>
          <a:lstStyle/>
          <a:p>
            <a:fld id="{B6F15528-21DE-4FAA-801E-634DDDAF4B2B}" type="slidenum">
              <a:rPr lang="en-US" smtClean="0"/>
              <a:pPr/>
              <a:t>31</a:t>
            </a:fld>
            <a:endParaRPr lang="en-US"/>
          </a:p>
        </p:txBody>
      </p:sp>
      <p:pic>
        <p:nvPicPr>
          <p:cNvPr id="3074" name="Picture 2">
            <a:extLst>
              <a:ext uri="{FF2B5EF4-FFF2-40B4-BE49-F238E27FC236}">
                <a16:creationId xmlns:a16="http://schemas.microsoft.com/office/drawing/2014/main" id="{E61FDDBD-D244-A3B4-110C-2C49DFB42B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30637"/>
            <a:ext cx="9144000" cy="3027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26046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FE5C-9807-E3F8-D7A1-0D6D0895D2D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B828CE8-6070-45D8-4362-CBF6819DA17D}"/>
              </a:ext>
            </a:extLst>
          </p:cNvPr>
          <p:cNvSpPr>
            <a:spLocks noGrp="1"/>
          </p:cNvSpPr>
          <p:nvPr>
            <p:ph idx="1"/>
          </p:nvPr>
        </p:nvSpPr>
        <p:spPr>
          <a:xfrm>
            <a:off x="152400" y="365127"/>
            <a:ext cx="8991600" cy="4511674"/>
          </a:xfrm>
        </p:spPr>
        <p:txBody>
          <a:bodyPr>
            <a:normAutofit fontScale="77500" lnSpcReduction="20000"/>
          </a:bodyPr>
          <a:lstStyle/>
          <a:p>
            <a:pPr algn="l" fontAlgn="base"/>
            <a:r>
              <a:rPr lang="en-US" b="1" i="0" dirty="0">
                <a:solidFill>
                  <a:srgbClr val="273239"/>
                </a:solidFill>
                <a:effectLst/>
                <a:latin typeface="Nunito" pitchFamily="2" charset="0"/>
              </a:rPr>
              <a:t>SVM (Support Vector Machine)</a:t>
            </a:r>
          </a:p>
          <a:p>
            <a:pPr algn="l" fontAlgn="base"/>
            <a:r>
              <a:rPr lang="en-US" b="0" i="0" dirty="0">
                <a:solidFill>
                  <a:srgbClr val="273239"/>
                </a:solidFill>
                <a:effectLst/>
                <a:latin typeface="Nunito" pitchFamily="2" charset="0"/>
              </a:rPr>
              <a:t>The feature vector generated by CNN is then consumed by the binary SVM which is trained on each class independently. This SVM model takes the feature vector generated in previous CNN architecture and outputs a confidence score of the presence of an object in that region. </a:t>
            </a:r>
          </a:p>
          <a:p>
            <a:pPr algn="l" fontAlgn="base"/>
            <a:endParaRPr lang="en-US" dirty="0">
              <a:solidFill>
                <a:srgbClr val="273239"/>
              </a:solidFill>
              <a:latin typeface="Nunito" pitchFamily="2" charset="0"/>
            </a:endParaRPr>
          </a:p>
          <a:p>
            <a:pPr algn="l" fontAlgn="base"/>
            <a:r>
              <a:rPr lang="en-US" b="0" i="0" dirty="0">
                <a:solidFill>
                  <a:srgbClr val="273239"/>
                </a:solidFill>
                <a:effectLst/>
                <a:latin typeface="Nunito" pitchFamily="2" charset="0"/>
              </a:rPr>
              <a:t>However, there is an issue with training with SVM is that we required </a:t>
            </a:r>
            <a:r>
              <a:rPr lang="en-US" b="0" i="0" dirty="0" err="1">
                <a:solidFill>
                  <a:srgbClr val="273239"/>
                </a:solidFill>
                <a:effectLst/>
                <a:latin typeface="Nunito" pitchFamily="2" charset="0"/>
              </a:rPr>
              <a:t>AlexNet</a:t>
            </a:r>
            <a:r>
              <a:rPr lang="en-US" b="0" i="0" dirty="0">
                <a:solidFill>
                  <a:srgbClr val="273239"/>
                </a:solidFill>
                <a:effectLst/>
                <a:latin typeface="Nunito" pitchFamily="2" charset="0"/>
              </a:rPr>
              <a:t> feature vectors for training the SVM class. So, we could not train </a:t>
            </a:r>
            <a:r>
              <a:rPr lang="en-US" b="0" i="0" dirty="0" err="1">
                <a:solidFill>
                  <a:srgbClr val="273239"/>
                </a:solidFill>
                <a:effectLst/>
                <a:latin typeface="Nunito" pitchFamily="2" charset="0"/>
              </a:rPr>
              <a:t>AlexNet</a:t>
            </a:r>
            <a:r>
              <a:rPr lang="en-US" b="0" i="0" dirty="0">
                <a:solidFill>
                  <a:srgbClr val="273239"/>
                </a:solidFill>
                <a:effectLst/>
                <a:latin typeface="Nunito" pitchFamily="2" charset="0"/>
              </a:rPr>
              <a:t> and SVM independently in paralleled manner. This challenge is resolved in future versions of </a:t>
            </a:r>
            <a:r>
              <a:rPr lang="en-US" b="0" i="0" u="sng" dirty="0">
                <a:solidFill>
                  <a:srgbClr val="273239"/>
                </a:solidFill>
                <a:effectLst/>
                <a:latin typeface="Nunito" pitchFamily="2" charset="0"/>
                <a:hlinkClick r:id="rId2"/>
              </a:rPr>
              <a:t>R-CNN</a:t>
            </a:r>
            <a:r>
              <a:rPr lang="en-US" b="0" i="0" dirty="0">
                <a:solidFill>
                  <a:srgbClr val="273239"/>
                </a:solidFill>
                <a:effectLst/>
                <a:latin typeface="Nunito" pitchFamily="2" charset="0"/>
              </a:rPr>
              <a:t> (</a:t>
            </a:r>
            <a:r>
              <a:rPr lang="en-US" b="0" i="0" u="sng" dirty="0">
                <a:solidFill>
                  <a:srgbClr val="273239"/>
                </a:solidFill>
                <a:effectLst/>
                <a:latin typeface="Nunito" pitchFamily="2" charset="0"/>
                <a:hlinkClick r:id="rId3"/>
              </a:rPr>
              <a:t>Fast R-CNN</a:t>
            </a:r>
            <a:r>
              <a:rPr lang="en-US" b="0" i="0" dirty="0">
                <a:solidFill>
                  <a:srgbClr val="273239"/>
                </a:solidFill>
                <a:effectLst/>
                <a:latin typeface="Nunito" pitchFamily="2" charset="0"/>
              </a:rPr>
              <a:t>, </a:t>
            </a:r>
            <a:r>
              <a:rPr lang="en-US" b="0" i="0" u="sng" dirty="0">
                <a:solidFill>
                  <a:srgbClr val="273239"/>
                </a:solidFill>
                <a:effectLst/>
                <a:latin typeface="Nunito" pitchFamily="2" charset="0"/>
                <a:hlinkClick r:id="rId4"/>
              </a:rPr>
              <a:t>Faster R-CNN</a:t>
            </a:r>
            <a:r>
              <a:rPr lang="en-US" b="0" i="0" dirty="0">
                <a:solidFill>
                  <a:srgbClr val="273239"/>
                </a:solidFill>
                <a:effectLst/>
                <a:latin typeface="Nunito" pitchFamily="2" charset="0"/>
              </a:rPr>
              <a:t>, etc.).</a:t>
            </a:r>
          </a:p>
          <a:p>
            <a:pPr algn="l" fontAlgn="base"/>
            <a:r>
              <a:rPr lang="en-US" b="1" i="0" dirty="0">
                <a:solidFill>
                  <a:srgbClr val="273239"/>
                </a:solidFill>
                <a:effectLst/>
                <a:latin typeface="Nunito" pitchFamily="2" charset="0"/>
              </a:rPr>
              <a:t>Bounding Box Regressor</a:t>
            </a:r>
          </a:p>
          <a:p>
            <a:pPr algn="l" fontAlgn="base"/>
            <a:r>
              <a:rPr lang="en-US" b="0" i="0" dirty="0">
                <a:solidFill>
                  <a:srgbClr val="273239"/>
                </a:solidFill>
                <a:effectLst/>
                <a:latin typeface="Nunito" pitchFamily="2" charset="0"/>
              </a:rPr>
              <a:t>In order to precisely locate the bounding box in the image., we used a scale-invariant linear regression model called bounding box regressor. For training this model we take as predicted and Ground truth pairs of four dimensions of localization. </a:t>
            </a:r>
          </a:p>
          <a:p>
            <a:pPr algn="l" fontAlgn="base"/>
            <a:endParaRPr lang="en-US" b="0" i="0" dirty="0">
              <a:solidFill>
                <a:srgbClr val="273239"/>
              </a:solidFill>
              <a:effectLst/>
              <a:latin typeface="Nunito" pitchFamily="2" charset="0"/>
            </a:endParaRPr>
          </a:p>
          <a:p>
            <a:pPr algn="l" fontAlgn="base"/>
            <a:r>
              <a:rPr lang="en-US" b="0" i="0" dirty="0">
                <a:solidFill>
                  <a:srgbClr val="273239"/>
                </a:solidFill>
                <a:effectLst/>
                <a:latin typeface="Nunito" pitchFamily="2" charset="0"/>
              </a:rPr>
              <a:t>These dimensions are </a:t>
            </a:r>
            <a:r>
              <a:rPr lang="en-US" b="0" i="1" dirty="0">
                <a:solidFill>
                  <a:srgbClr val="273239"/>
                </a:solidFill>
                <a:effectLst/>
                <a:latin typeface="Nunito" pitchFamily="2" charset="0"/>
              </a:rPr>
              <a:t>(x, y, w, h)</a:t>
            </a:r>
            <a:r>
              <a:rPr lang="en-US" b="0" i="0" dirty="0">
                <a:solidFill>
                  <a:srgbClr val="273239"/>
                </a:solidFill>
                <a:effectLst/>
                <a:latin typeface="Nunito" pitchFamily="2" charset="0"/>
              </a:rPr>
              <a:t> where </a:t>
            </a:r>
            <a:r>
              <a:rPr lang="en-US" b="0" i="1" dirty="0">
                <a:solidFill>
                  <a:srgbClr val="273239"/>
                </a:solidFill>
                <a:effectLst/>
                <a:latin typeface="Nunito" pitchFamily="2" charset="0"/>
              </a:rPr>
              <a:t>x</a:t>
            </a:r>
            <a:r>
              <a:rPr lang="en-US" b="0" i="0" dirty="0">
                <a:solidFill>
                  <a:srgbClr val="273239"/>
                </a:solidFill>
                <a:effectLst/>
                <a:latin typeface="Nunito" pitchFamily="2" charset="0"/>
              </a:rPr>
              <a:t> and </a:t>
            </a:r>
            <a:r>
              <a:rPr lang="en-US" b="0" i="1" dirty="0">
                <a:solidFill>
                  <a:srgbClr val="273239"/>
                </a:solidFill>
                <a:effectLst/>
                <a:latin typeface="Nunito" pitchFamily="2" charset="0"/>
              </a:rPr>
              <a:t>y</a:t>
            </a:r>
            <a:r>
              <a:rPr lang="en-US" b="0" i="0" dirty="0">
                <a:solidFill>
                  <a:srgbClr val="273239"/>
                </a:solidFill>
                <a:effectLst/>
                <a:latin typeface="Nunito" pitchFamily="2" charset="0"/>
              </a:rPr>
              <a:t> are the pixel coordinates of the center of the bounding box respectively. w and h represent the width and height of bounding boxes. This method increases the Mean Average precision (</a:t>
            </a:r>
            <a:r>
              <a:rPr lang="en-US" b="0" i="0" dirty="0" err="1">
                <a:solidFill>
                  <a:srgbClr val="273239"/>
                </a:solidFill>
                <a:effectLst/>
                <a:latin typeface="Nunito" pitchFamily="2" charset="0"/>
              </a:rPr>
              <a:t>mAP</a:t>
            </a:r>
            <a:r>
              <a:rPr lang="en-US" b="0" i="0" dirty="0">
                <a:solidFill>
                  <a:srgbClr val="273239"/>
                </a:solidFill>
                <a:effectLst/>
                <a:latin typeface="Nunito" pitchFamily="2" charset="0"/>
              </a:rPr>
              <a:t>) of the result by </a:t>
            </a:r>
            <a:r>
              <a:rPr lang="en-US" b="0" i="1" dirty="0">
                <a:solidFill>
                  <a:srgbClr val="273239"/>
                </a:solidFill>
                <a:effectLst/>
                <a:latin typeface="Nunito" pitchFamily="2" charset="0"/>
              </a:rPr>
              <a:t>3-4%</a:t>
            </a:r>
            <a:r>
              <a:rPr lang="en-US" b="0" i="0" dirty="0">
                <a:solidFill>
                  <a:srgbClr val="273239"/>
                </a:solidFill>
                <a:effectLst/>
                <a:latin typeface="Nunito" pitchFamily="2" charset="0"/>
              </a:rPr>
              <a:t>.</a:t>
            </a:r>
          </a:p>
          <a:p>
            <a:endParaRPr lang="en-IN" dirty="0"/>
          </a:p>
        </p:txBody>
      </p:sp>
      <p:sp>
        <p:nvSpPr>
          <p:cNvPr id="4" name="Date Placeholder 3">
            <a:extLst>
              <a:ext uri="{FF2B5EF4-FFF2-40B4-BE49-F238E27FC236}">
                <a16:creationId xmlns:a16="http://schemas.microsoft.com/office/drawing/2014/main" id="{701616BA-1933-CCB5-28FF-5FEA6CE9E3D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DF98557-04EA-5848-5438-4F5D7A8A91B4}"/>
              </a:ext>
            </a:extLst>
          </p:cNvPr>
          <p:cNvSpPr>
            <a:spLocks noGrp="1"/>
          </p:cNvSpPr>
          <p:nvPr>
            <p:ph type="ftr" sz="quarter" idx="11"/>
          </p:nvPr>
        </p:nvSpPr>
        <p:spPr/>
        <p:txBody>
          <a:bodyPr/>
          <a:lstStyle/>
          <a:p>
            <a:r>
              <a:rPr lang="it-IT"/>
              <a:t>Dr Preeti Gera            COMPUTER VISION  UNIT- IV</a:t>
            </a:r>
            <a:endParaRPr lang="en-US" dirty="0"/>
          </a:p>
        </p:txBody>
      </p:sp>
      <p:sp>
        <p:nvSpPr>
          <p:cNvPr id="6" name="Slide Number Placeholder 5">
            <a:extLst>
              <a:ext uri="{FF2B5EF4-FFF2-40B4-BE49-F238E27FC236}">
                <a16:creationId xmlns:a16="http://schemas.microsoft.com/office/drawing/2014/main" id="{AC774683-D936-EB02-74C9-16AC58114A01}"/>
              </a:ext>
            </a:extLst>
          </p:cNvPr>
          <p:cNvSpPr>
            <a:spLocks noGrp="1"/>
          </p:cNvSpPr>
          <p:nvPr>
            <p:ph type="sldNum" sz="quarter" idx="12"/>
          </p:nvPr>
        </p:nvSpPr>
        <p:spPr/>
        <p:txBody>
          <a:bodyPr/>
          <a:lstStyle/>
          <a:p>
            <a:fld id="{B6F15528-21DE-4FAA-801E-634DDDAF4B2B}" type="slidenum">
              <a:rPr lang="en-US" smtClean="0"/>
              <a:pPr/>
              <a:t>32</a:t>
            </a:fld>
            <a:endParaRPr lang="en-US"/>
          </a:p>
        </p:txBody>
      </p:sp>
      <p:pic>
        <p:nvPicPr>
          <p:cNvPr id="4098" name="Picture 2">
            <a:extLst>
              <a:ext uri="{FF2B5EF4-FFF2-40B4-BE49-F238E27FC236}">
                <a16:creationId xmlns:a16="http://schemas.microsoft.com/office/drawing/2014/main" id="{2F090F43-86FD-A6F0-98FE-5E7234B049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4648200"/>
            <a:ext cx="7323137"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773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FE0170-4965-93AF-1865-750F81FE6DE7}"/>
              </a:ext>
            </a:extLst>
          </p:cNvPr>
          <p:cNvSpPr>
            <a:spLocks noGrp="1"/>
          </p:cNvSpPr>
          <p:nvPr>
            <p:ph idx="1"/>
          </p:nvPr>
        </p:nvSpPr>
        <p:spPr>
          <a:xfrm>
            <a:off x="533400" y="762000"/>
            <a:ext cx="8458200" cy="3733800"/>
          </a:xfrm>
        </p:spPr>
        <p:txBody>
          <a:bodyPr/>
          <a:lstStyle/>
          <a:p>
            <a:pPr algn="l" fontAlgn="base"/>
            <a:r>
              <a:rPr lang="en-US" b="1" i="0" dirty="0">
                <a:solidFill>
                  <a:srgbClr val="273239"/>
                </a:solidFill>
                <a:effectLst/>
                <a:latin typeface="Nunito" pitchFamily="2" charset="0"/>
              </a:rPr>
              <a:t>Output:</a:t>
            </a:r>
            <a:endParaRPr lang="en-US" b="0" i="0" dirty="0">
              <a:solidFill>
                <a:srgbClr val="273239"/>
              </a:solidFill>
              <a:effectLst/>
              <a:latin typeface="Nunito" pitchFamily="2" charset="0"/>
            </a:endParaRPr>
          </a:p>
          <a:p>
            <a:pPr algn="l" fontAlgn="base"/>
            <a:r>
              <a:rPr lang="en-US" b="0" i="0" dirty="0">
                <a:solidFill>
                  <a:srgbClr val="273239"/>
                </a:solidFill>
                <a:effectLst/>
                <a:latin typeface="Nunito" pitchFamily="2" charset="0"/>
              </a:rPr>
              <a:t>Now we have region proposals that are classified for every class label. In order to deal with the extra bounding box generated by the above model in the image, we use an algorithm called </a:t>
            </a:r>
            <a:r>
              <a:rPr lang="en-US" b="1" i="0" u="sng" dirty="0">
                <a:solidFill>
                  <a:srgbClr val="273239"/>
                </a:solidFill>
                <a:effectLst/>
                <a:latin typeface="Nunito" pitchFamily="2" charset="0"/>
                <a:hlinkClick r:id="rId2"/>
              </a:rPr>
              <a:t>Non- maximum suppression</a:t>
            </a:r>
            <a:r>
              <a:rPr lang="en-US" b="1" i="0" dirty="0">
                <a:solidFill>
                  <a:srgbClr val="273239"/>
                </a:solidFill>
                <a:effectLst/>
                <a:latin typeface="Nunito" pitchFamily="2" charset="0"/>
              </a:rPr>
              <a:t>. </a:t>
            </a:r>
            <a:r>
              <a:rPr lang="en-US" b="0" i="0" dirty="0">
                <a:solidFill>
                  <a:srgbClr val="273239"/>
                </a:solidFill>
                <a:effectLst/>
                <a:latin typeface="Nunito" pitchFamily="2" charset="0"/>
              </a:rPr>
              <a:t>It works in 3 steps:</a:t>
            </a:r>
          </a:p>
          <a:p>
            <a:pPr algn="l" fontAlgn="base">
              <a:buFont typeface="Arial" panose="020B0604020202020204" pitchFamily="34" charset="0"/>
              <a:buChar char="•"/>
            </a:pPr>
            <a:r>
              <a:rPr lang="en-US" b="0" i="0" dirty="0">
                <a:solidFill>
                  <a:srgbClr val="273239"/>
                </a:solidFill>
                <a:effectLst/>
                <a:latin typeface="Nunito" pitchFamily="2" charset="0"/>
              </a:rPr>
              <a:t>Discard those objects where the confidence score is less than a certain threshold value</a:t>
            </a:r>
            <a:r>
              <a:rPr lang="en-US" b="0" i="1" dirty="0">
                <a:solidFill>
                  <a:srgbClr val="273239"/>
                </a:solidFill>
                <a:effectLst/>
                <a:latin typeface="Nunito" pitchFamily="2" charset="0"/>
              </a:rPr>
              <a:t>( say 0.5)</a:t>
            </a:r>
            <a:r>
              <a:rPr lang="en-US" b="0" i="0" dirty="0">
                <a:solidFill>
                  <a:srgbClr val="273239"/>
                </a:solidFill>
                <a:effectLst/>
                <a:latin typeface="Nunito" pitchFamily="2" charset="0"/>
              </a:rPr>
              <a:t>.</a:t>
            </a:r>
          </a:p>
          <a:p>
            <a:pPr algn="l" fontAlgn="base">
              <a:buFont typeface="Arial" panose="020B0604020202020204" pitchFamily="34" charset="0"/>
              <a:buChar char="•"/>
            </a:pPr>
            <a:r>
              <a:rPr lang="en-US" b="0" i="0" dirty="0">
                <a:solidFill>
                  <a:srgbClr val="273239"/>
                </a:solidFill>
                <a:effectLst/>
                <a:latin typeface="Nunito" pitchFamily="2" charset="0"/>
              </a:rPr>
              <a:t>Select the region which has the highest probability among candidates regions for the object as the predicted region.</a:t>
            </a:r>
          </a:p>
          <a:p>
            <a:pPr algn="l" fontAlgn="base">
              <a:buFont typeface="Arial" panose="020B0604020202020204" pitchFamily="34" charset="0"/>
              <a:buChar char="•"/>
            </a:pPr>
            <a:r>
              <a:rPr lang="en-US" b="0" i="0" dirty="0">
                <a:solidFill>
                  <a:srgbClr val="273239"/>
                </a:solidFill>
                <a:effectLst/>
                <a:latin typeface="Nunito" pitchFamily="2" charset="0"/>
              </a:rPr>
              <a:t>In the final step, we discard those regions which have </a:t>
            </a:r>
            <a:r>
              <a:rPr lang="en-US" b="0" i="0" u="sng" dirty="0" err="1">
                <a:solidFill>
                  <a:srgbClr val="273239"/>
                </a:solidFill>
                <a:effectLst/>
                <a:latin typeface="Nunito" pitchFamily="2" charset="0"/>
                <a:hlinkClick r:id="rId3"/>
              </a:rPr>
              <a:t>IoU</a:t>
            </a:r>
            <a:r>
              <a:rPr lang="en-US" b="0" i="0" u="sng" dirty="0">
                <a:solidFill>
                  <a:srgbClr val="273239"/>
                </a:solidFill>
                <a:effectLst/>
                <a:latin typeface="Nunito" pitchFamily="2" charset="0"/>
                <a:hlinkClick r:id="rId3"/>
              </a:rPr>
              <a:t> (intersection Over Union)</a:t>
            </a:r>
            <a:r>
              <a:rPr lang="en-US" b="0" i="0" dirty="0">
                <a:solidFill>
                  <a:srgbClr val="273239"/>
                </a:solidFill>
                <a:effectLst/>
                <a:latin typeface="Nunito" pitchFamily="2" charset="0"/>
              </a:rPr>
              <a:t> with the predicted region over </a:t>
            </a:r>
            <a:r>
              <a:rPr lang="en-US" b="0" i="1" dirty="0">
                <a:solidFill>
                  <a:srgbClr val="273239"/>
                </a:solidFill>
                <a:effectLst/>
                <a:latin typeface="Nunito" pitchFamily="2" charset="0"/>
              </a:rPr>
              <a:t>0.5.</a:t>
            </a:r>
            <a:endParaRPr lang="en-US" b="0" i="0" dirty="0">
              <a:solidFill>
                <a:srgbClr val="273239"/>
              </a:solidFill>
              <a:effectLst/>
              <a:latin typeface="Nunito" pitchFamily="2" charset="0"/>
            </a:endParaRPr>
          </a:p>
          <a:p>
            <a:endParaRPr lang="en-IN" dirty="0"/>
          </a:p>
        </p:txBody>
      </p:sp>
      <p:sp>
        <p:nvSpPr>
          <p:cNvPr id="4" name="Date Placeholder 3">
            <a:extLst>
              <a:ext uri="{FF2B5EF4-FFF2-40B4-BE49-F238E27FC236}">
                <a16:creationId xmlns:a16="http://schemas.microsoft.com/office/drawing/2014/main" id="{21B5482E-2D16-6B31-29B4-5C8E5279F80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1D9DA52-6B91-FCE6-8C37-7028C463101E}"/>
              </a:ext>
            </a:extLst>
          </p:cNvPr>
          <p:cNvSpPr>
            <a:spLocks noGrp="1"/>
          </p:cNvSpPr>
          <p:nvPr>
            <p:ph type="ftr" sz="quarter" idx="11"/>
          </p:nvPr>
        </p:nvSpPr>
        <p:spPr/>
        <p:txBody>
          <a:bodyPr/>
          <a:lstStyle/>
          <a:p>
            <a:r>
              <a:rPr lang="it-IT"/>
              <a:t>Dr Preeti Gera            COMPUTER VISION  UNIT- IV</a:t>
            </a:r>
            <a:endParaRPr lang="en-US" dirty="0"/>
          </a:p>
        </p:txBody>
      </p:sp>
      <p:sp>
        <p:nvSpPr>
          <p:cNvPr id="6" name="Slide Number Placeholder 5">
            <a:extLst>
              <a:ext uri="{FF2B5EF4-FFF2-40B4-BE49-F238E27FC236}">
                <a16:creationId xmlns:a16="http://schemas.microsoft.com/office/drawing/2014/main" id="{0340F02B-F0F4-4DB8-C128-4FA82DFB7EC1}"/>
              </a:ext>
            </a:extLst>
          </p:cNvPr>
          <p:cNvSpPr>
            <a:spLocks noGrp="1"/>
          </p:cNvSpPr>
          <p:nvPr>
            <p:ph type="sldNum" sz="quarter" idx="12"/>
          </p:nvPr>
        </p:nvSpPr>
        <p:spPr/>
        <p:txBody>
          <a:bodyPr/>
          <a:lstStyle/>
          <a:p>
            <a:fld id="{B6F15528-21DE-4FAA-801E-634DDDAF4B2B}" type="slidenum">
              <a:rPr lang="en-US" smtClean="0"/>
              <a:pPr/>
              <a:t>33</a:t>
            </a:fld>
            <a:endParaRPr lang="en-US"/>
          </a:p>
        </p:txBody>
      </p:sp>
      <p:pic>
        <p:nvPicPr>
          <p:cNvPr id="5122" name="Picture 2">
            <a:extLst>
              <a:ext uri="{FF2B5EF4-FFF2-40B4-BE49-F238E27FC236}">
                <a16:creationId xmlns:a16="http://schemas.microsoft.com/office/drawing/2014/main" id="{4E7A9C53-04E5-32F0-E411-C41F44166E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6" y="4433823"/>
            <a:ext cx="9144000" cy="2427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40246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51610-9516-5BB6-3339-57F84B15E96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0EFD643-2DA4-36F3-3F66-E7D02A6FE4DC}"/>
              </a:ext>
            </a:extLst>
          </p:cNvPr>
          <p:cNvSpPr>
            <a:spLocks noGrp="1"/>
          </p:cNvSpPr>
          <p:nvPr>
            <p:ph idx="1"/>
          </p:nvPr>
        </p:nvSpPr>
        <p:spPr>
          <a:xfrm>
            <a:off x="628650" y="1027907"/>
            <a:ext cx="7886700" cy="3010693"/>
          </a:xfrm>
        </p:spPr>
        <p:txBody>
          <a:bodyPr>
            <a:normAutofit fontScale="92500" lnSpcReduction="10000"/>
          </a:bodyPr>
          <a:lstStyle/>
          <a:p>
            <a:pPr algn="l"/>
            <a:r>
              <a:rPr lang="en-US" b="1" i="0" dirty="0">
                <a:solidFill>
                  <a:srgbClr val="242424"/>
                </a:solidFill>
                <a:effectLst/>
                <a:latin typeface="sohne"/>
              </a:rPr>
              <a:t>Problems with R-CNN</a:t>
            </a:r>
          </a:p>
          <a:p>
            <a:pPr algn="l">
              <a:buFont typeface="Arial" panose="020B0604020202020204" pitchFamily="34" charset="0"/>
              <a:buChar char="•"/>
            </a:pPr>
            <a:r>
              <a:rPr lang="en-US" b="0" i="0" dirty="0">
                <a:solidFill>
                  <a:srgbClr val="242424"/>
                </a:solidFill>
                <a:effectLst/>
                <a:latin typeface="source-serif-pro"/>
              </a:rPr>
              <a:t>It still takes a huge amount of time to train the network as you would have to classify 2000 region proposals per image.</a:t>
            </a:r>
          </a:p>
          <a:p>
            <a:pPr algn="l">
              <a:buFont typeface="Arial" panose="020B0604020202020204" pitchFamily="34" charset="0"/>
              <a:buChar char="•"/>
            </a:pPr>
            <a:r>
              <a:rPr lang="en-US" b="0" i="0" dirty="0">
                <a:solidFill>
                  <a:srgbClr val="242424"/>
                </a:solidFill>
                <a:effectLst/>
                <a:latin typeface="source-serif-pro"/>
              </a:rPr>
              <a:t>It cannot be implemented real time as it takes around 47 seconds for each test image.</a:t>
            </a:r>
          </a:p>
          <a:p>
            <a:pPr algn="l">
              <a:buFont typeface="Arial" panose="020B0604020202020204" pitchFamily="34" charset="0"/>
              <a:buChar char="•"/>
            </a:pPr>
            <a:r>
              <a:rPr lang="en-US" b="0" i="0" dirty="0">
                <a:solidFill>
                  <a:srgbClr val="242424"/>
                </a:solidFill>
                <a:effectLst/>
                <a:latin typeface="source-serif-pro"/>
              </a:rPr>
              <a:t>The selective search algorithm is a fixed algorithm. Therefore, no learning is happening at that stage. This could lead to the generation of bad candidate region proposals.</a:t>
            </a:r>
          </a:p>
          <a:p>
            <a:pPr algn="l"/>
            <a:r>
              <a:rPr lang="en-IN" b="1" i="0" dirty="0">
                <a:solidFill>
                  <a:srgbClr val="242424"/>
                </a:solidFill>
                <a:effectLst/>
                <a:latin typeface="sohne"/>
              </a:rPr>
              <a:t>Fast R-CNN</a:t>
            </a:r>
            <a:br>
              <a:rPr lang="en-IN" dirty="0">
                <a:effectLst/>
              </a:rPr>
            </a:br>
            <a:endParaRPr lang="en-IN" dirty="0"/>
          </a:p>
        </p:txBody>
      </p:sp>
      <p:sp>
        <p:nvSpPr>
          <p:cNvPr id="4" name="Date Placeholder 3">
            <a:extLst>
              <a:ext uri="{FF2B5EF4-FFF2-40B4-BE49-F238E27FC236}">
                <a16:creationId xmlns:a16="http://schemas.microsoft.com/office/drawing/2014/main" id="{8C714AE2-D3A5-9392-659E-C37E31AD94A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1D6D82A-099C-01D5-2643-DD78D36AD2D9}"/>
              </a:ext>
            </a:extLst>
          </p:cNvPr>
          <p:cNvSpPr>
            <a:spLocks noGrp="1"/>
          </p:cNvSpPr>
          <p:nvPr>
            <p:ph type="ftr" sz="quarter" idx="11"/>
          </p:nvPr>
        </p:nvSpPr>
        <p:spPr/>
        <p:txBody>
          <a:bodyPr/>
          <a:lstStyle/>
          <a:p>
            <a:r>
              <a:rPr lang="it-IT"/>
              <a:t>Dr Preeti Gera            COMPUTER VISION  UNIT- IV</a:t>
            </a:r>
            <a:endParaRPr lang="en-US" dirty="0"/>
          </a:p>
        </p:txBody>
      </p:sp>
      <p:sp>
        <p:nvSpPr>
          <p:cNvPr id="6" name="Slide Number Placeholder 5">
            <a:extLst>
              <a:ext uri="{FF2B5EF4-FFF2-40B4-BE49-F238E27FC236}">
                <a16:creationId xmlns:a16="http://schemas.microsoft.com/office/drawing/2014/main" id="{2B315FB5-C4DD-3C7F-C800-352E3131F55B}"/>
              </a:ext>
            </a:extLst>
          </p:cNvPr>
          <p:cNvSpPr>
            <a:spLocks noGrp="1"/>
          </p:cNvSpPr>
          <p:nvPr>
            <p:ph type="sldNum" sz="quarter" idx="12"/>
          </p:nvPr>
        </p:nvSpPr>
        <p:spPr/>
        <p:txBody>
          <a:bodyPr/>
          <a:lstStyle/>
          <a:p>
            <a:fld id="{B6F15528-21DE-4FAA-801E-634DDDAF4B2B}" type="slidenum">
              <a:rPr lang="en-US" smtClean="0"/>
              <a:pPr/>
              <a:t>34</a:t>
            </a:fld>
            <a:endParaRPr lang="en-US"/>
          </a:p>
        </p:txBody>
      </p:sp>
      <p:pic>
        <p:nvPicPr>
          <p:cNvPr id="6146" name="Picture 2">
            <a:extLst>
              <a:ext uri="{FF2B5EF4-FFF2-40B4-BE49-F238E27FC236}">
                <a16:creationId xmlns:a16="http://schemas.microsoft.com/office/drawing/2014/main" id="{707BECAD-694A-587F-BB3F-5A9ABDA107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506789"/>
            <a:ext cx="8334375" cy="3010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9201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32104-A23C-B33D-425A-905DB3745EE9}"/>
              </a:ext>
            </a:extLst>
          </p:cNvPr>
          <p:cNvSpPr>
            <a:spLocks noGrp="1"/>
          </p:cNvSpPr>
          <p:nvPr>
            <p:ph type="title"/>
          </p:nvPr>
        </p:nvSpPr>
        <p:spPr>
          <a:xfrm>
            <a:off x="1657350" y="330200"/>
            <a:ext cx="7296150" cy="701674"/>
          </a:xfrm>
        </p:spPr>
        <p:txBody>
          <a:bodyPr/>
          <a:lstStyle/>
          <a:p>
            <a:endParaRPr lang="en-IN" dirty="0"/>
          </a:p>
        </p:txBody>
      </p:sp>
      <p:sp>
        <p:nvSpPr>
          <p:cNvPr id="3" name="Content Placeholder 2">
            <a:extLst>
              <a:ext uri="{FF2B5EF4-FFF2-40B4-BE49-F238E27FC236}">
                <a16:creationId xmlns:a16="http://schemas.microsoft.com/office/drawing/2014/main" id="{2D715CA4-051A-416B-CF59-F028C5CD163F}"/>
              </a:ext>
            </a:extLst>
          </p:cNvPr>
          <p:cNvSpPr>
            <a:spLocks noGrp="1"/>
          </p:cNvSpPr>
          <p:nvPr>
            <p:ph idx="1"/>
          </p:nvPr>
        </p:nvSpPr>
        <p:spPr>
          <a:xfrm>
            <a:off x="0" y="1253331"/>
            <a:ext cx="9067800" cy="4995069"/>
          </a:xfrm>
        </p:spPr>
        <p:txBody>
          <a:bodyPr>
            <a:normAutofit fontScale="92500" lnSpcReduction="20000"/>
          </a:bodyPr>
          <a:lstStyle/>
          <a:p>
            <a:pPr algn="l"/>
            <a:r>
              <a:rPr lang="en-US" b="0" i="0" dirty="0">
                <a:solidFill>
                  <a:srgbClr val="242424"/>
                </a:solidFill>
                <a:effectLst/>
                <a:latin typeface="source-serif-pro"/>
              </a:rPr>
              <a:t> The approach is similar to the R-CNN algorithm. But, instead of feeding the region proposals to the CNN, we feed the input image to the CNN to generate a convolutional feature map. </a:t>
            </a:r>
          </a:p>
          <a:p>
            <a:pPr algn="l"/>
            <a:endParaRPr lang="en-US" dirty="0">
              <a:solidFill>
                <a:srgbClr val="242424"/>
              </a:solidFill>
              <a:latin typeface="source-serif-pro"/>
            </a:endParaRPr>
          </a:p>
          <a:p>
            <a:pPr algn="l"/>
            <a:endParaRPr lang="en-US" b="0" i="0" dirty="0">
              <a:solidFill>
                <a:srgbClr val="242424"/>
              </a:solidFill>
              <a:effectLst/>
              <a:latin typeface="source-serif-pro"/>
            </a:endParaRPr>
          </a:p>
          <a:p>
            <a:pPr algn="l"/>
            <a:r>
              <a:rPr lang="en-US" b="0" i="0" dirty="0">
                <a:solidFill>
                  <a:srgbClr val="242424"/>
                </a:solidFill>
                <a:effectLst/>
                <a:latin typeface="source-serif-pro"/>
              </a:rPr>
              <a:t>From the convolutional feature map, we identify the region of proposals and warp them into squares and by using a </a:t>
            </a:r>
            <a:r>
              <a:rPr lang="en-US" b="0" i="0" dirty="0" err="1">
                <a:solidFill>
                  <a:srgbClr val="242424"/>
                </a:solidFill>
                <a:effectLst/>
                <a:latin typeface="source-serif-pro"/>
              </a:rPr>
              <a:t>RoI</a:t>
            </a:r>
            <a:r>
              <a:rPr lang="en-US" b="0" i="0" dirty="0">
                <a:solidFill>
                  <a:srgbClr val="242424"/>
                </a:solidFill>
                <a:effectLst/>
                <a:latin typeface="source-serif-pro"/>
              </a:rPr>
              <a:t> pooling layer we reshape them into a fixed size so that it can be fed into a fully connected layer. From the </a:t>
            </a:r>
            <a:r>
              <a:rPr lang="en-US" b="0" i="0" dirty="0" err="1">
                <a:solidFill>
                  <a:srgbClr val="242424"/>
                </a:solidFill>
                <a:effectLst/>
                <a:latin typeface="source-serif-pro"/>
              </a:rPr>
              <a:t>RoI</a:t>
            </a:r>
            <a:r>
              <a:rPr lang="en-US" b="0" i="0" dirty="0">
                <a:solidFill>
                  <a:srgbClr val="242424"/>
                </a:solidFill>
                <a:effectLst/>
                <a:latin typeface="source-serif-pro"/>
              </a:rPr>
              <a:t> feature vector, we use a </a:t>
            </a:r>
            <a:r>
              <a:rPr lang="en-US" b="0" i="0" dirty="0" err="1">
                <a:solidFill>
                  <a:srgbClr val="242424"/>
                </a:solidFill>
                <a:effectLst/>
                <a:latin typeface="source-serif-pro"/>
              </a:rPr>
              <a:t>softmax</a:t>
            </a:r>
            <a:r>
              <a:rPr lang="en-US" b="0" i="0" dirty="0">
                <a:solidFill>
                  <a:srgbClr val="242424"/>
                </a:solidFill>
                <a:effectLst/>
                <a:latin typeface="source-serif-pro"/>
              </a:rPr>
              <a:t> layer to predict the class of the proposed region and also the offset values for the bounding box.</a:t>
            </a:r>
          </a:p>
          <a:p>
            <a:pPr algn="l"/>
            <a:endParaRPr lang="en-US" b="0" i="0" dirty="0">
              <a:solidFill>
                <a:srgbClr val="242424"/>
              </a:solidFill>
              <a:effectLst/>
              <a:latin typeface="source-serif-pro"/>
            </a:endParaRPr>
          </a:p>
          <a:p>
            <a:pPr algn="l"/>
            <a:r>
              <a:rPr lang="en-US" b="0" i="0" dirty="0">
                <a:solidFill>
                  <a:srgbClr val="242424"/>
                </a:solidFill>
                <a:effectLst/>
                <a:latin typeface="source-serif-pro"/>
              </a:rPr>
              <a:t>The reason “Fast R-CNN” is faster than R-CNN is because you don’t have to feed 2000 region proposals to the convolutional neural network every time. Instead, the convolution operation is done only once per image and a feature map is generated from it.</a:t>
            </a:r>
          </a:p>
          <a:p>
            <a:pPr algn="l"/>
            <a:endParaRPr lang="en-US" b="0" i="0" dirty="0">
              <a:solidFill>
                <a:srgbClr val="242424"/>
              </a:solidFill>
              <a:effectLst/>
              <a:latin typeface="source-serif-pro"/>
            </a:endParaRPr>
          </a:p>
          <a:p>
            <a:pPr algn="l"/>
            <a:r>
              <a:rPr lang="en-US" b="0" i="0" dirty="0">
                <a:solidFill>
                  <a:srgbClr val="242424"/>
                </a:solidFill>
                <a:effectLst/>
                <a:latin typeface="source-serif-pro"/>
              </a:rPr>
              <a:t>The reason “Fast R-CNN” is faster than R-CNN is because you don’t have to feed 2000 region proposals to the convolutional neural network every time. Instead, the convolution operation is done only once per image and a feature map is generated from it.</a:t>
            </a:r>
          </a:p>
          <a:p>
            <a:endParaRPr lang="en-IN" dirty="0"/>
          </a:p>
        </p:txBody>
      </p:sp>
      <p:sp>
        <p:nvSpPr>
          <p:cNvPr id="4" name="Date Placeholder 3">
            <a:extLst>
              <a:ext uri="{FF2B5EF4-FFF2-40B4-BE49-F238E27FC236}">
                <a16:creationId xmlns:a16="http://schemas.microsoft.com/office/drawing/2014/main" id="{8CA7ECD4-7F7B-00C3-1F33-1A113A50359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E61D3E0-B74B-46BA-685F-B2393D018163}"/>
              </a:ext>
            </a:extLst>
          </p:cNvPr>
          <p:cNvSpPr>
            <a:spLocks noGrp="1"/>
          </p:cNvSpPr>
          <p:nvPr>
            <p:ph type="ftr" sz="quarter" idx="11"/>
          </p:nvPr>
        </p:nvSpPr>
        <p:spPr/>
        <p:txBody>
          <a:bodyPr/>
          <a:lstStyle/>
          <a:p>
            <a:r>
              <a:rPr lang="it-IT"/>
              <a:t>Dr Preeti Gera            COMPUTER VISION  UNIT- IV</a:t>
            </a:r>
            <a:endParaRPr lang="en-US" dirty="0"/>
          </a:p>
        </p:txBody>
      </p:sp>
      <p:sp>
        <p:nvSpPr>
          <p:cNvPr id="6" name="Slide Number Placeholder 5">
            <a:extLst>
              <a:ext uri="{FF2B5EF4-FFF2-40B4-BE49-F238E27FC236}">
                <a16:creationId xmlns:a16="http://schemas.microsoft.com/office/drawing/2014/main" id="{FE530D59-49D1-3E4A-6C3D-2057B95A291D}"/>
              </a:ext>
            </a:extLst>
          </p:cNvPr>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40047662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924BE-FE70-116F-2FC0-64F55BB4A1AF}"/>
              </a:ext>
            </a:extLst>
          </p:cNvPr>
          <p:cNvSpPr>
            <a:spLocks noGrp="1"/>
          </p:cNvSpPr>
          <p:nvPr>
            <p:ph type="title"/>
          </p:nvPr>
        </p:nvSpPr>
        <p:spPr>
          <a:xfrm>
            <a:off x="2604018" y="601660"/>
            <a:ext cx="6515100" cy="312737"/>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F66CDDB6-F7B3-8B9C-2296-7EF5D94E9983}"/>
              </a:ext>
            </a:extLst>
          </p:cNvPr>
          <p:cNvSpPr>
            <a:spLocks noGrp="1"/>
          </p:cNvSpPr>
          <p:nvPr>
            <p:ph idx="1"/>
          </p:nvPr>
        </p:nvSpPr>
        <p:spPr>
          <a:xfrm>
            <a:off x="990600" y="1066800"/>
            <a:ext cx="7886700" cy="4351338"/>
          </a:xfrm>
        </p:spPr>
        <p:txBody>
          <a:bodyPr/>
          <a:lstStyle/>
          <a:p>
            <a:r>
              <a:rPr lang="en-IN" b="1" i="0" dirty="0">
                <a:solidFill>
                  <a:srgbClr val="242424"/>
                </a:solidFill>
                <a:effectLst/>
                <a:latin typeface="sohne"/>
              </a:rPr>
              <a:t>Faster R-CNN</a:t>
            </a:r>
          </a:p>
          <a:p>
            <a:endParaRPr lang="en-IN" dirty="0"/>
          </a:p>
        </p:txBody>
      </p:sp>
      <p:sp>
        <p:nvSpPr>
          <p:cNvPr id="4" name="Date Placeholder 3">
            <a:extLst>
              <a:ext uri="{FF2B5EF4-FFF2-40B4-BE49-F238E27FC236}">
                <a16:creationId xmlns:a16="http://schemas.microsoft.com/office/drawing/2014/main" id="{B002BA0A-5370-99DA-281A-A7A64D32975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69271F2-9881-A46F-4EE4-8D1EBCE7AE25}"/>
              </a:ext>
            </a:extLst>
          </p:cNvPr>
          <p:cNvSpPr>
            <a:spLocks noGrp="1"/>
          </p:cNvSpPr>
          <p:nvPr>
            <p:ph type="ftr" sz="quarter" idx="11"/>
          </p:nvPr>
        </p:nvSpPr>
        <p:spPr/>
        <p:txBody>
          <a:bodyPr/>
          <a:lstStyle/>
          <a:p>
            <a:r>
              <a:rPr lang="it-IT"/>
              <a:t>Dr Preeti Gera            COMPUTER VISION  UNIT- IV</a:t>
            </a:r>
            <a:endParaRPr lang="en-US" dirty="0"/>
          </a:p>
        </p:txBody>
      </p:sp>
      <p:sp>
        <p:nvSpPr>
          <p:cNvPr id="6" name="Slide Number Placeholder 5">
            <a:extLst>
              <a:ext uri="{FF2B5EF4-FFF2-40B4-BE49-F238E27FC236}">
                <a16:creationId xmlns:a16="http://schemas.microsoft.com/office/drawing/2014/main" id="{A693B9B1-DAED-1D6F-9B56-2B44711ABC52}"/>
              </a:ext>
            </a:extLst>
          </p:cNvPr>
          <p:cNvSpPr>
            <a:spLocks noGrp="1"/>
          </p:cNvSpPr>
          <p:nvPr>
            <p:ph type="sldNum" sz="quarter" idx="12"/>
          </p:nvPr>
        </p:nvSpPr>
        <p:spPr/>
        <p:txBody>
          <a:bodyPr/>
          <a:lstStyle/>
          <a:p>
            <a:fld id="{B6F15528-21DE-4FAA-801E-634DDDAF4B2B}" type="slidenum">
              <a:rPr lang="en-US" smtClean="0"/>
              <a:pPr/>
              <a:t>36</a:t>
            </a:fld>
            <a:endParaRPr lang="en-US"/>
          </a:p>
        </p:txBody>
      </p:sp>
      <p:pic>
        <p:nvPicPr>
          <p:cNvPr id="7170" name="Picture 2">
            <a:extLst>
              <a:ext uri="{FF2B5EF4-FFF2-40B4-BE49-F238E27FC236}">
                <a16:creationId xmlns:a16="http://schemas.microsoft.com/office/drawing/2014/main" id="{C580A2C8-B2C6-AF4F-7AD9-96D8E9032B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39862"/>
            <a:ext cx="82296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35284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2C628-1581-8432-CB33-BE345D8D872A}"/>
              </a:ext>
            </a:extLst>
          </p:cNvPr>
          <p:cNvSpPr>
            <a:spLocks noGrp="1"/>
          </p:cNvSpPr>
          <p:nvPr>
            <p:ph type="title"/>
          </p:nvPr>
        </p:nvSpPr>
        <p:spPr>
          <a:xfrm>
            <a:off x="1905000" y="365127"/>
            <a:ext cx="6610350" cy="549274"/>
          </a:xfrm>
        </p:spPr>
        <p:txBody>
          <a:bodyPr/>
          <a:lstStyle/>
          <a:p>
            <a:endParaRPr lang="en-IN" dirty="0"/>
          </a:p>
        </p:txBody>
      </p:sp>
      <p:sp>
        <p:nvSpPr>
          <p:cNvPr id="3" name="Content Placeholder 2">
            <a:extLst>
              <a:ext uri="{FF2B5EF4-FFF2-40B4-BE49-F238E27FC236}">
                <a16:creationId xmlns:a16="http://schemas.microsoft.com/office/drawing/2014/main" id="{A112A4E3-E061-AEDA-8C93-88C0847969F6}"/>
              </a:ext>
            </a:extLst>
          </p:cNvPr>
          <p:cNvSpPr>
            <a:spLocks noGrp="1"/>
          </p:cNvSpPr>
          <p:nvPr>
            <p:ph idx="1"/>
          </p:nvPr>
        </p:nvSpPr>
        <p:spPr>
          <a:xfrm>
            <a:off x="152400" y="1143000"/>
            <a:ext cx="8572500" cy="4351338"/>
          </a:xfrm>
        </p:spPr>
        <p:txBody>
          <a:bodyPr>
            <a:normAutofit lnSpcReduction="10000"/>
          </a:bodyPr>
          <a:lstStyle/>
          <a:p>
            <a:pPr algn="l"/>
            <a:r>
              <a:rPr lang="en-US" b="0" i="0" dirty="0">
                <a:solidFill>
                  <a:srgbClr val="242424"/>
                </a:solidFill>
                <a:effectLst/>
                <a:latin typeface="source-serif-pro"/>
              </a:rPr>
              <a:t>Both of the above algorithms(R-CNN &amp; Fast R-CNN) uses selective search to find out the region proposals. Selective search is a slow and time-consuming process affecting the performance of the network. Therefore, </a:t>
            </a:r>
            <a:r>
              <a:rPr lang="en-US" b="0" i="0" u="sng" dirty="0" err="1">
                <a:solidFill>
                  <a:srgbClr val="242424"/>
                </a:solidFill>
                <a:effectLst/>
                <a:latin typeface="source-serif-pro"/>
                <a:hlinkClick r:id="rId2"/>
              </a:rPr>
              <a:t>Shaoqing</a:t>
            </a:r>
            <a:r>
              <a:rPr lang="en-US" b="0" i="0" u="sng" dirty="0">
                <a:solidFill>
                  <a:srgbClr val="242424"/>
                </a:solidFill>
                <a:effectLst/>
                <a:latin typeface="source-serif-pro"/>
                <a:hlinkClick r:id="rId2"/>
              </a:rPr>
              <a:t> Ren et al</a:t>
            </a:r>
            <a:r>
              <a:rPr lang="en-US" b="0" i="0" dirty="0">
                <a:solidFill>
                  <a:srgbClr val="242424"/>
                </a:solidFill>
                <a:effectLst/>
                <a:latin typeface="source-serif-pro"/>
              </a:rPr>
              <a:t>. came up with an object detection algorithm that eliminates the selective search algorithm and lets the network learn the region proposals.</a:t>
            </a:r>
          </a:p>
          <a:p>
            <a:pPr algn="l"/>
            <a:endParaRPr lang="en-US" dirty="0">
              <a:solidFill>
                <a:srgbClr val="242424"/>
              </a:solidFill>
              <a:latin typeface="source-serif-pro"/>
            </a:endParaRPr>
          </a:p>
          <a:p>
            <a:pPr algn="l"/>
            <a:endParaRPr lang="en-US" b="0" i="0" dirty="0">
              <a:solidFill>
                <a:srgbClr val="242424"/>
              </a:solidFill>
              <a:effectLst/>
              <a:latin typeface="source-serif-pro"/>
            </a:endParaRPr>
          </a:p>
          <a:p>
            <a:pPr algn="l"/>
            <a:r>
              <a:rPr lang="en-US" b="0" i="0" dirty="0">
                <a:solidFill>
                  <a:srgbClr val="242424"/>
                </a:solidFill>
                <a:effectLst/>
                <a:latin typeface="source-serif-pro"/>
              </a:rPr>
              <a:t>Similar to Fast R-CNN, the image is provided as an input to a convolutional network which provides a convolutional feature map. Instead of using selective search algorithm on the feature map to identify the region proposals, a separate network is used to predict the region proposals. The predicted region proposals are then reshaped using a </a:t>
            </a:r>
            <a:r>
              <a:rPr lang="en-US" b="0" i="0" dirty="0" err="1">
                <a:solidFill>
                  <a:srgbClr val="242424"/>
                </a:solidFill>
                <a:effectLst/>
                <a:latin typeface="source-serif-pro"/>
              </a:rPr>
              <a:t>RoI</a:t>
            </a:r>
            <a:r>
              <a:rPr lang="en-US" b="0" i="0" dirty="0">
                <a:solidFill>
                  <a:srgbClr val="242424"/>
                </a:solidFill>
                <a:effectLst/>
                <a:latin typeface="source-serif-pro"/>
              </a:rPr>
              <a:t> pooling layer which is then used to classify the image within the proposed region and predict the offset values for the bounding boxes.</a:t>
            </a:r>
          </a:p>
          <a:p>
            <a:endParaRPr lang="en-IN" dirty="0"/>
          </a:p>
        </p:txBody>
      </p:sp>
      <p:sp>
        <p:nvSpPr>
          <p:cNvPr id="4" name="Date Placeholder 3">
            <a:extLst>
              <a:ext uri="{FF2B5EF4-FFF2-40B4-BE49-F238E27FC236}">
                <a16:creationId xmlns:a16="http://schemas.microsoft.com/office/drawing/2014/main" id="{8D2E55C8-7F40-D724-E52F-5C3020DC5CF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4474160-2ABB-F876-C363-B0A38AFB87AB}"/>
              </a:ext>
            </a:extLst>
          </p:cNvPr>
          <p:cNvSpPr>
            <a:spLocks noGrp="1"/>
          </p:cNvSpPr>
          <p:nvPr>
            <p:ph type="ftr" sz="quarter" idx="11"/>
          </p:nvPr>
        </p:nvSpPr>
        <p:spPr/>
        <p:txBody>
          <a:bodyPr/>
          <a:lstStyle/>
          <a:p>
            <a:r>
              <a:rPr lang="it-IT"/>
              <a:t>Dr Preeti Gera            COMPUTER VISION  UNIT- IV</a:t>
            </a:r>
            <a:endParaRPr lang="en-US" dirty="0"/>
          </a:p>
        </p:txBody>
      </p:sp>
      <p:sp>
        <p:nvSpPr>
          <p:cNvPr id="6" name="Slide Number Placeholder 5">
            <a:extLst>
              <a:ext uri="{FF2B5EF4-FFF2-40B4-BE49-F238E27FC236}">
                <a16:creationId xmlns:a16="http://schemas.microsoft.com/office/drawing/2014/main" id="{0EC94E04-22E1-CD89-0D24-585904A5EE46}"/>
              </a:ext>
            </a:extLst>
          </p:cNvPr>
          <p:cNvSpPr>
            <a:spLocks noGrp="1"/>
          </p:cNvSpPr>
          <p:nvPr>
            <p:ph type="sldNum" sz="quarter" idx="12"/>
          </p:nvPr>
        </p:nvSpPr>
        <p:spPr/>
        <p:txBody>
          <a:bodyPr/>
          <a:lstStyle/>
          <a:p>
            <a:fld id="{B6F15528-21DE-4FAA-801E-634DDDAF4B2B}" type="slidenum">
              <a:rPr lang="en-US" smtClean="0"/>
              <a:pPr/>
              <a:t>37</a:t>
            </a:fld>
            <a:endParaRPr lang="en-US"/>
          </a:p>
        </p:txBody>
      </p:sp>
    </p:spTree>
    <p:extLst>
      <p:ext uri="{BB962C8B-B14F-4D97-AF65-F5344CB8AC3E}">
        <p14:creationId xmlns:p14="http://schemas.microsoft.com/office/powerpoint/2010/main" val="2253123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B3030-043A-6EEA-EBD2-A447A47A1846}"/>
              </a:ext>
            </a:extLst>
          </p:cNvPr>
          <p:cNvSpPr>
            <a:spLocks noGrp="1"/>
          </p:cNvSpPr>
          <p:nvPr>
            <p:ph type="title"/>
          </p:nvPr>
        </p:nvSpPr>
        <p:spPr>
          <a:xfrm>
            <a:off x="628650" y="365127"/>
            <a:ext cx="7886700" cy="473074"/>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AD118794-5DDF-E67B-AC22-5A22C257FCE2}"/>
              </a:ext>
            </a:extLst>
          </p:cNvPr>
          <p:cNvSpPr>
            <a:spLocks noGrp="1"/>
          </p:cNvSpPr>
          <p:nvPr>
            <p:ph idx="1"/>
          </p:nvPr>
        </p:nvSpPr>
        <p:spPr>
          <a:xfrm>
            <a:off x="457200" y="847532"/>
            <a:ext cx="7886700" cy="1667068"/>
          </a:xfrm>
        </p:spPr>
        <p:txBody>
          <a:bodyPr/>
          <a:lstStyle/>
          <a:p>
            <a:r>
              <a:rPr lang="en-US" b="0" i="0" dirty="0">
                <a:solidFill>
                  <a:srgbClr val="4D5156"/>
                </a:solidFill>
                <a:effectLst/>
                <a:latin typeface="Google Sans"/>
              </a:rPr>
              <a:t>The Fast R-CNN consists of a CNN (usually pre-trained on the ImageNet classification task) with its final pooling layer replaced by an “ROI pooling” layer and its final FC layer is replaced by two branches — a (K + 1) category </a:t>
            </a:r>
            <a:r>
              <a:rPr lang="en-US" b="0" i="0" dirty="0" err="1">
                <a:solidFill>
                  <a:srgbClr val="4D5156"/>
                </a:solidFill>
                <a:effectLst/>
                <a:latin typeface="Google Sans"/>
              </a:rPr>
              <a:t>softmax</a:t>
            </a:r>
            <a:r>
              <a:rPr lang="en-US" b="0" i="0" dirty="0">
                <a:solidFill>
                  <a:srgbClr val="4D5156"/>
                </a:solidFill>
                <a:effectLst/>
                <a:latin typeface="Google Sans"/>
              </a:rPr>
              <a:t> layer branch and a category-specific bounding box regression branch.</a:t>
            </a:r>
            <a:endParaRPr lang="en-IN" dirty="0"/>
          </a:p>
        </p:txBody>
      </p:sp>
      <p:sp>
        <p:nvSpPr>
          <p:cNvPr id="4" name="Date Placeholder 3">
            <a:extLst>
              <a:ext uri="{FF2B5EF4-FFF2-40B4-BE49-F238E27FC236}">
                <a16:creationId xmlns:a16="http://schemas.microsoft.com/office/drawing/2014/main" id="{C73DC089-DFB5-03C7-8CE2-34A8B658063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76005C4-9C43-0CBB-54EA-E8E867EAF2A9}"/>
              </a:ext>
            </a:extLst>
          </p:cNvPr>
          <p:cNvSpPr>
            <a:spLocks noGrp="1"/>
          </p:cNvSpPr>
          <p:nvPr>
            <p:ph type="ftr" sz="quarter" idx="11"/>
          </p:nvPr>
        </p:nvSpPr>
        <p:spPr/>
        <p:txBody>
          <a:bodyPr/>
          <a:lstStyle/>
          <a:p>
            <a:r>
              <a:rPr lang="it-IT"/>
              <a:t>Dr Preeti Gera            COMPUTER VISION  UNIT- IV</a:t>
            </a:r>
            <a:endParaRPr lang="en-US" dirty="0"/>
          </a:p>
        </p:txBody>
      </p:sp>
      <p:sp>
        <p:nvSpPr>
          <p:cNvPr id="6" name="Slide Number Placeholder 5">
            <a:extLst>
              <a:ext uri="{FF2B5EF4-FFF2-40B4-BE49-F238E27FC236}">
                <a16:creationId xmlns:a16="http://schemas.microsoft.com/office/drawing/2014/main" id="{B1A247C6-8BE9-3C93-3366-0761A663C207}"/>
              </a:ext>
            </a:extLst>
          </p:cNvPr>
          <p:cNvSpPr>
            <a:spLocks noGrp="1"/>
          </p:cNvSpPr>
          <p:nvPr>
            <p:ph type="sldNum" sz="quarter" idx="12"/>
          </p:nvPr>
        </p:nvSpPr>
        <p:spPr/>
        <p:txBody>
          <a:bodyPr/>
          <a:lstStyle/>
          <a:p>
            <a:fld id="{B6F15528-21DE-4FAA-801E-634DDDAF4B2B}" type="slidenum">
              <a:rPr lang="en-US" smtClean="0"/>
              <a:pPr/>
              <a:t>38</a:t>
            </a:fld>
            <a:endParaRPr lang="en-US"/>
          </a:p>
        </p:txBody>
      </p:sp>
      <p:pic>
        <p:nvPicPr>
          <p:cNvPr id="8194" name="Picture 2" descr="Fast R-CNN for object detection. A technical summary | by ...">
            <a:extLst>
              <a:ext uri="{FF2B5EF4-FFF2-40B4-BE49-F238E27FC236}">
                <a16:creationId xmlns:a16="http://schemas.microsoft.com/office/drawing/2014/main" id="{AE79098F-6D6D-17AC-E452-298137F5F9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2461405"/>
            <a:ext cx="7715249" cy="2181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6655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D09D5599-F470-258D-53C7-987D4921A0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1875" t="18750" r="48125" b="32031"/>
          <a:stretch>
            <a:fillRect/>
          </a:stretch>
        </p:blipFill>
        <p:spPr bwMode="auto">
          <a:xfrm>
            <a:off x="2209800" y="1828800"/>
            <a:ext cx="36576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99" name="Text Box 3">
            <a:extLst>
              <a:ext uri="{FF2B5EF4-FFF2-40B4-BE49-F238E27FC236}">
                <a16:creationId xmlns:a16="http://schemas.microsoft.com/office/drawing/2014/main" id="{CCD519FC-5577-A67D-744B-63F47C07AFBA}"/>
              </a:ext>
            </a:extLst>
          </p:cNvPr>
          <p:cNvSpPr txBox="1">
            <a:spLocks noChangeArrowheads="1"/>
          </p:cNvSpPr>
          <p:nvPr/>
        </p:nvSpPr>
        <p:spPr bwMode="auto">
          <a:xfrm>
            <a:off x="746125" y="346075"/>
            <a:ext cx="5754688"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latin typeface="Times New Roman" panose="02020603050405020304" pitchFamily="18" charset="0"/>
              </a:rPr>
              <a:t>What can you determine about </a:t>
            </a:r>
          </a:p>
          <a:p>
            <a:r>
              <a:rPr lang="en-US" altLang="en-US" sz="2400" dirty="0">
                <a:latin typeface="Times New Roman" panose="02020603050405020304" pitchFamily="18" charset="0"/>
              </a:rPr>
              <a:t>   1. the sizes of objects</a:t>
            </a:r>
          </a:p>
          <a:p>
            <a:r>
              <a:rPr lang="en-US" altLang="en-US" sz="2400" dirty="0">
                <a:latin typeface="Times New Roman" panose="02020603050405020304" pitchFamily="18" charset="0"/>
              </a:rPr>
              <a:t>   2. the distances of objects from the camera?</a:t>
            </a:r>
          </a:p>
        </p:txBody>
      </p:sp>
      <p:sp>
        <p:nvSpPr>
          <p:cNvPr id="4100" name="Text Box 4">
            <a:extLst>
              <a:ext uri="{FF2B5EF4-FFF2-40B4-BE49-F238E27FC236}">
                <a16:creationId xmlns:a16="http://schemas.microsoft.com/office/drawing/2014/main" id="{7726EAFA-48D8-0374-CE3C-9A945A235994}"/>
              </a:ext>
            </a:extLst>
          </p:cNvPr>
          <p:cNvSpPr txBox="1">
            <a:spLocks noChangeArrowheads="1"/>
          </p:cNvSpPr>
          <p:nvPr/>
        </p:nvSpPr>
        <p:spPr bwMode="auto">
          <a:xfrm>
            <a:off x="6172200" y="2743200"/>
            <a:ext cx="2592388" cy="1196975"/>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tx2"/>
                </a:solidFill>
                <a:latin typeface="Times New Roman" panose="02020603050405020304" pitchFamily="18" charset="0"/>
              </a:rPr>
              <a:t>What knowledge</a:t>
            </a:r>
          </a:p>
          <a:p>
            <a:r>
              <a:rPr lang="en-US" altLang="en-US" sz="2400">
                <a:solidFill>
                  <a:schemeClr val="tx2"/>
                </a:solidFill>
                <a:latin typeface="Times New Roman" panose="02020603050405020304" pitchFamily="18" charset="0"/>
              </a:rPr>
              <a:t>do you use to</a:t>
            </a:r>
          </a:p>
          <a:p>
            <a:r>
              <a:rPr lang="en-US" altLang="en-US" sz="2400">
                <a:solidFill>
                  <a:schemeClr val="tx2"/>
                </a:solidFill>
                <a:latin typeface="Times New Roman" panose="02020603050405020304" pitchFamily="18" charset="0"/>
              </a:rPr>
              <a:t>analyze this image?</a:t>
            </a:r>
          </a:p>
        </p:txBody>
      </p:sp>
      <p:sp>
        <p:nvSpPr>
          <p:cNvPr id="2" name="Title 1">
            <a:extLst>
              <a:ext uri="{FF2B5EF4-FFF2-40B4-BE49-F238E27FC236}">
                <a16:creationId xmlns:a16="http://schemas.microsoft.com/office/drawing/2014/main" id="{B7C18564-47E2-1DE3-8195-EB674CE82D03}"/>
              </a:ext>
            </a:extLst>
          </p:cNvPr>
          <p:cNvSpPr txBox="1">
            <a:spLocks/>
          </p:cNvSpPr>
          <p:nvPr/>
        </p:nvSpPr>
        <p:spPr>
          <a:xfrm>
            <a:off x="1371600" y="-622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3" name="Picture 2" descr="E:\NIET\Project\xLogo11.png.pagespeed.ic.pydHLuCQEZ.png">
            <a:extLst>
              <a:ext uri="{FF2B5EF4-FFF2-40B4-BE49-F238E27FC236}">
                <a16:creationId xmlns:a16="http://schemas.microsoft.com/office/drawing/2014/main" id="{9DD283E8-4EA8-6B0E-FB2B-720608B00C54}"/>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2895600" y="6356350"/>
            <a:ext cx="4419600" cy="365125"/>
          </a:xfrm>
        </p:spPr>
        <p:txBody>
          <a:bodyPr/>
          <a:lstStyle/>
          <a:p>
            <a:pPr>
              <a:defRPr/>
            </a:pPr>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a:t>
            </a:fld>
            <a:endParaRPr lang="en-US" dirty="0"/>
          </a:p>
        </p:txBody>
      </p:sp>
      <p:sp>
        <p:nvSpPr>
          <p:cNvPr id="9" name="Title 1"/>
          <p:cNvSpPr txBox="1">
            <a:spLocks/>
          </p:cNvSpPr>
          <p:nvPr/>
        </p:nvSpPr>
        <p:spPr>
          <a:xfrm>
            <a:off x="1600200" y="1"/>
            <a:ext cx="75438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3200" b="1" dirty="0"/>
              <a:t>UNIT-III</a:t>
            </a:r>
            <a:endParaRPr lang="en-US" sz="3200" b="1" dirty="0">
              <a:solidFill>
                <a:schemeClr val="tx1"/>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7A9FF7AF-256B-4FAE-8C83-E5E9D30A5C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
        <p:nvSpPr>
          <p:cNvPr id="8" name="TextBox 7">
            <a:extLst>
              <a:ext uri="{FF2B5EF4-FFF2-40B4-BE49-F238E27FC236}">
                <a16:creationId xmlns:a16="http://schemas.microsoft.com/office/drawing/2014/main" id="{067567D3-B65B-4752-8952-9BA2BB96D648}"/>
              </a:ext>
            </a:extLst>
          </p:cNvPr>
          <p:cNvSpPr txBox="1"/>
          <p:nvPr/>
        </p:nvSpPr>
        <p:spPr>
          <a:xfrm>
            <a:off x="1463040" y="1067772"/>
            <a:ext cx="7071360" cy="523220"/>
          </a:xfrm>
          <a:prstGeom prst="rect">
            <a:avLst/>
          </a:prstGeom>
          <a:gradFill>
            <a:gsLst>
              <a:gs pos="0">
                <a:schemeClr val="accent6">
                  <a:shade val="51000"/>
                  <a:satMod val="130000"/>
                  <a:lumMod val="95000"/>
                </a:schemeClr>
              </a:gs>
              <a:gs pos="80000">
                <a:schemeClr val="accent6">
                  <a:shade val="93000"/>
                  <a:satMod val="130000"/>
                </a:schemeClr>
              </a:gs>
              <a:gs pos="100000">
                <a:schemeClr val="accent6">
                  <a:shade val="94000"/>
                  <a:satMod val="135000"/>
                </a:schemeClr>
              </a:gs>
            </a:gsLst>
          </a:gradFill>
          <a:ln/>
          <a:effectLst>
            <a:outerShdw blurRad="40000" dist="23000" dir="5400000" rotWithShape="0">
              <a:srgbClr val="000000">
                <a:alpha val="35000"/>
              </a:srgbClr>
            </a:outerShdw>
            <a:softEdge rad="76200"/>
          </a:effectLst>
        </p:spPr>
        <p:style>
          <a:lnRef idx="0">
            <a:schemeClr val="accent6"/>
          </a:lnRef>
          <a:fillRef idx="3">
            <a:schemeClr val="accent6"/>
          </a:fillRef>
          <a:effectRef idx="3">
            <a:schemeClr val="accent6"/>
          </a:effectRef>
          <a:fontRef idx="minor">
            <a:schemeClr val="lt1"/>
          </a:fontRef>
        </p:style>
        <p:txBody>
          <a:bodyPr wrap="square">
            <a:spAutoFit/>
          </a:bodyPr>
          <a:lstStyle/>
          <a:p>
            <a:pPr fontAlgn="base"/>
            <a:r>
              <a:rPr lang="en-IN" sz="2500" b="1" dirty="0"/>
              <a:t>UNIT-III: </a:t>
            </a:r>
            <a:r>
              <a:rPr lang="en-GB" sz="2800" b="1" dirty="0"/>
              <a:t>Segmentation </a:t>
            </a:r>
            <a:r>
              <a:rPr lang="en-GB" sz="2800" dirty="0"/>
              <a:t> </a:t>
            </a:r>
            <a:r>
              <a:rPr lang="en-GB" sz="2500" dirty="0"/>
              <a:t> </a:t>
            </a:r>
            <a:endParaRPr lang="en-IN" sz="2500" dirty="0"/>
          </a:p>
        </p:txBody>
      </p:sp>
      <p:graphicFrame>
        <p:nvGraphicFramePr>
          <p:cNvPr id="10" name="Diagram 9">
            <a:extLst>
              <a:ext uri="{FF2B5EF4-FFF2-40B4-BE49-F238E27FC236}">
                <a16:creationId xmlns:a16="http://schemas.microsoft.com/office/drawing/2014/main" id="{5BD0C95D-4009-4941-AFEE-6336F152559B}"/>
              </a:ext>
            </a:extLst>
          </p:cNvPr>
          <p:cNvGraphicFramePr/>
          <p:nvPr>
            <p:extLst>
              <p:ext uri="{D42A27DB-BD31-4B8C-83A1-F6EECF244321}">
                <p14:modId xmlns:p14="http://schemas.microsoft.com/office/powerpoint/2010/main" val="3856732678"/>
              </p:ext>
            </p:extLst>
          </p:nvPr>
        </p:nvGraphicFramePr>
        <p:xfrm>
          <a:off x="228600" y="2133600"/>
          <a:ext cx="8839200" cy="3194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95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Graphic spid="10"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17D64CAD-86BE-BE37-46EE-C52BAE2D3B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1876" t="12500" r="30624" b="52344"/>
          <a:stretch>
            <a:fillRect/>
          </a:stretch>
        </p:blipFill>
        <p:spPr bwMode="auto">
          <a:xfrm>
            <a:off x="2438400" y="2590800"/>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3" name="Text Box 3">
            <a:extLst>
              <a:ext uri="{FF2B5EF4-FFF2-40B4-BE49-F238E27FC236}">
                <a16:creationId xmlns:a16="http://schemas.microsoft.com/office/drawing/2014/main" id="{5D977ABC-CF71-9D72-3033-797916F22690}"/>
              </a:ext>
            </a:extLst>
          </p:cNvPr>
          <p:cNvSpPr txBox="1">
            <a:spLocks noChangeArrowheads="1"/>
          </p:cNvSpPr>
          <p:nvPr/>
        </p:nvSpPr>
        <p:spPr bwMode="auto">
          <a:xfrm>
            <a:off x="365125" y="193675"/>
            <a:ext cx="6176963"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What objects are shown in this image?</a:t>
            </a:r>
          </a:p>
          <a:p>
            <a:r>
              <a:rPr lang="en-US" altLang="en-US" sz="2400">
                <a:latin typeface="Times New Roman" panose="02020603050405020304" pitchFamily="18" charset="0"/>
              </a:rPr>
              <a:t>How can you estimate distance from the camera?</a:t>
            </a:r>
          </a:p>
          <a:p>
            <a:r>
              <a:rPr lang="en-US" altLang="en-US" sz="2400">
                <a:latin typeface="Times New Roman" panose="02020603050405020304" pitchFamily="18" charset="0"/>
              </a:rPr>
              <a:t>What feature changes with distance?</a:t>
            </a:r>
          </a:p>
        </p:txBody>
      </p:sp>
      <p:sp>
        <p:nvSpPr>
          <p:cNvPr id="2" name="Title 1">
            <a:extLst>
              <a:ext uri="{FF2B5EF4-FFF2-40B4-BE49-F238E27FC236}">
                <a16:creationId xmlns:a16="http://schemas.microsoft.com/office/drawing/2014/main" id="{5F9AD0A4-F697-2807-BEF7-6A37089ED445}"/>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39239EB9-4D30-2F37-D7B3-6FEF751C08BE}"/>
              </a:ext>
            </a:extLst>
          </p:cNvPr>
          <p:cNvSpPr>
            <a:spLocks noGrp="1" noChangeArrowheads="1"/>
          </p:cNvSpPr>
          <p:nvPr>
            <p:ph type="title"/>
          </p:nvPr>
        </p:nvSpPr>
        <p:spPr/>
        <p:txBody>
          <a:bodyPr/>
          <a:lstStyle/>
          <a:p>
            <a:r>
              <a:rPr lang="en-US" altLang="en-US"/>
              <a:t>3D Shape from X</a:t>
            </a:r>
          </a:p>
        </p:txBody>
      </p:sp>
      <p:sp>
        <p:nvSpPr>
          <p:cNvPr id="10243" name="Text Box 3">
            <a:extLst>
              <a:ext uri="{FF2B5EF4-FFF2-40B4-BE49-F238E27FC236}">
                <a16:creationId xmlns:a16="http://schemas.microsoft.com/office/drawing/2014/main" id="{3BDBECB3-C844-2D04-807D-3ABECF465582}"/>
              </a:ext>
            </a:extLst>
          </p:cNvPr>
          <p:cNvSpPr txBox="1">
            <a:spLocks noChangeArrowheads="1"/>
          </p:cNvSpPr>
          <p:nvPr/>
        </p:nvSpPr>
        <p:spPr bwMode="auto">
          <a:xfrm>
            <a:off x="822325" y="2555875"/>
            <a:ext cx="193040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Char char="•"/>
            </a:pPr>
            <a:r>
              <a:rPr lang="en-US" altLang="en-US" sz="2400">
                <a:latin typeface="Times New Roman" panose="02020603050405020304" pitchFamily="18" charset="0"/>
              </a:rPr>
              <a:t> shading</a:t>
            </a:r>
          </a:p>
          <a:p>
            <a:pPr>
              <a:buFontTx/>
              <a:buChar char="•"/>
            </a:pPr>
            <a:r>
              <a:rPr lang="en-US" altLang="en-US" sz="2400">
                <a:latin typeface="Times New Roman" panose="02020603050405020304" pitchFamily="18" charset="0"/>
              </a:rPr>
              <a:t> silhouette</a:t>
            </a:r>
          </a:p>
          <a:p>
            <a:pPr>
              <a:buFontTx/>
              <a:buChar char="•"/>
            </a:pPr>
            <a:r>
              <a:rPr lang="en-US" altLang="en-US" sz="2400">
                <a:latin typeface="Times New Roman" panose="02020603050405020304" pitchFamily="18" charset="0"/>
              </a:rPr>
              <a:t> texture</a:t>
            </a:r>
          </a:p>
          <a:p>
            <a:pPr>
              <a:buFontTx/>
              <a:buChar char="•"/>
            </a:pPr>
            <a:endParaRPr lang="en-US" altLang="en-US" sz="2400">
              <a:solidFill>
                <a:schemeClr val="hlink"/>
              </a:solidFill>
              <a:latin typeface="Times New Roman" panose="02020603050405020304" pitchFamily="18" charset="0"/>
            </a:endParaRPr>
          </a:p>
          <a:p>
            <a:pPr>
              <a:buFontTx/>
              <a:buChar char="•"/>
            </a:pPr>
            <a:r>
              <a:rPr lang="en-US" altLang="en-US" sz="2400">
                <a:latin typeface="Times New Roman" panose="02020603050405020304" pitchFamily="18" charset="0"/>
              </a:rPr>
              <a:t> stereo </a:t>
            </a:r>
          </a:p>
          <a:p>
            <a:pPr>
              <a:buFontTx/>
              <a:buChar char="•"/>
            </a:pPr>
            <a:r>
              <a:rPr lang="en-US" altLang="en-US" sz="2400">
                <a:latin typeface="Times New Roman" panose="02020603050405020304" pitchFamily="18" charset="0"/>
              </a:rPr>
              <a:t> light striping</a:t>
            </a:r>
          </a:p>
          <a:p>
            <a:pPr>
              <a:buFontTx/>
              <a:buChar char="•"/>
            </a:pPr>
            <a:r>
              <a:rPr lang="en-US" altLang="en-US" sz="2400">
                <a:latin typeface="Times New Roman" panose="02020603050405020304" pitchFamily="18" charset="0"/>
              </a:rPr>
              <a:t> motion </a:t>
            </a:r>
          </a:p>
        </p:txBody>
      </p:sp>
      <p:sp>
        <p:nvSpPr>
          <p:cNvPr id="10244" name="Text Box 4">
            <a:extLst>
              <a:ext uri="{FF2B5EF4-FFF2-40B4-BE49-F238E27FC236}">
                <a16:creationId xmlns:a16="http://schemas.microsoft.com/office/drawing/2014/main" id="{D702F1A4-0405-E900-3895-36905A0826AD}"/>
              </a:ext>
            </a:extLst>
          </p:cNvPr>
          <p:cNvSpPr txBox="1">
            <a:spLocks noChangeArrowheads="1"/>
          </p:cNvSpPr>
          <p:nvPr/>
        </p:nvSpPr>
        <p:spPr bwMode="auto">
          <a:xfrm>
            <a:off x="3565525" y="2784475"/>
            <a:ext cx="2119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mainly research</a:t>
            </a:r>
          </a:p>
        </p:txBody>
      </p:sp>
      <p:sp>
        <p:nvSpPr>
          <p:cNvPr id="10245" name="Text Box 5">
            <a:extLst>
              <a:ext uri="{FF2B5EF4-FFF2-40B4-BE49-F238E27FC236}">
                <a16:creationId xmlns:a16="http://schemas.microsoft.com/office/drawing/2014/main" id="{5CB9653C-5893-3398-CC1A-ED283D68F8B3}"/>
              </a:ext>
            </a:extLst>
          </p:cNvPr>
          <p:cNvSpPr txBox="1">
            <a:spLocks noChangeArrowheads="1"/>
          </p:cNvSpPr>
          <p:nvPr/>
        </p:nvSpPr>
        <p:spPr bwMode="auto">
          <a:xfrm>
            <a:off x="3657600" y="4343400"/>
            <a:ext cx="20939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used in practice</a:t>
            </a:r>
          </a:p>
        </p:txBody>
      </p:sp>
      <p:sp>
        <p:nvSpPr>
          <p:cNvPr id="10246" name="AutoShape 6">
            <a:extLst>
              <a:ext uri="{FF2B5EF4-FFF2-40B4-BE49-F238E27FC236}">
                <a16:creationId xmlns:a16="http://schemas.microsoft.com/office/drawing/2014/main" id="{D0189084-005B-56C1-DCD5-C0FAF6380E48}"/>
              </a:ext>
            </a:extLst>
          </p:cNvPr>
          <p:cNvSpPr>
            <a:spLocks/>
          </p:cNvSpPr>
          <p:nvPr/>
        </p:nvSpPr>
        <p:spPr bwMode="auto">
          <a:xfrm>
            <a:off x="2895600" y="2667000"/>
            <a:ext cx="76200" cy="1066800"/>
          </a:xfrm>
          <a:prstGeom prst="rightBracket">
            <a:avLst>
              <a:gd name="adj" fmla="val 11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247" name="AutoShape 7">
            <a:extLst>
              <a:ext uri="{FF2B5EF4-FFF2-40B4-BE49-F238E27FC236}">
                <a16:creationId xmlns:a16="http://schemas.microsoft.com/office/drawing/2014/main" id="{BA8773BC-A316-7280-8E9E-68FB7D24A815}"/>
              </a:ext>
            </a:extLst>
          </p:cNvPr>
          <p:cNvSpPr>
            <a:spLocks/>
          </p:cNvSpPr>
          <p:nvPr/>
        </p:nvSpPr>
        <p:spPr bwMode="auto">
          <a:xfrm>
            <a:off x="2895600" y="4191000"/>
            <a:ext cx="76200" cy="1066800"/>
          </a:xfrm>
          <a:prstGeom prst="rightBracket">
            <a:avLst>
              <a:gd name="adj" fmla="val 11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 name="Title 1">
            <a:extLst>
              <a:ext uri="{FF2B5EF4-FFF2-40B4-BE49-F238E27FC236}">
                <a16:creationId xmlns:a16="http://schemas.microsoft.com/office/drawing/2014/main" id="{631E89D2-1FCE-1F2D-F549-DE767A4A6801}"/>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918969B9-76B6-337D-6B96-D4F038104DB5}"/>
              </a:ext>
            </a:extLst>
          </p:cNvPr>
          <p:cNvSpPr>
            <a:spLocks noGrp="1" noChangeArrowheads="1"/>
          </p:cNvSpPr>
          <p:nvPr>
            <p:ph type="title"/>
          </p:nvPr>
        </p:nvSpPr>
        <p:spPr/>
        <p:txBody>
          <a:bodyPr/>
          <a:lstStyle/>
          <a:p>
            <a:r>
              <a:rPr lang="en-US" altLang="en-US"/>
              <a:t>Perspective Imaging Model: 1D</a:t>
            </a:r>
          </a:p>
        </p:txBody>
      </p:sp>
      <p:sp>
        <p:nvSpPr>
          <p:cNvPr id="11267" name="Line 3">
            <a:extLst>
              <a:ext uri="{FF2B5EF4-FFF2-40B4-BE49-F238E27FC236}">
                <a16:creationId xmlns:a16="http://schemas.microsoft.com/office/drawing/2014/main" id="{42305CF2-491A-729D-95FB-D8D1C4B18249}"/>
              </a:ext>
            </a:extLst>
          </p:cNvPr>
          <p:cNvSpPr>
            <a:spLocks noChangeShapeType="1"/>
          </p:cNvSpPr>
          <p:nvPr/>
        </p:nvSpPr>
        <p:spPr bwMode="auto">
          <a:xfrm flipH="1">
            <a:off x="533400" y="2286000"/>
            <a:ext cx="3581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1268" name="Line 4">
            <a:extLst>
              <a:ext uri="{FF2B5EF4-FFF2-40B4-BE49-F238E27FC236}">
                <a16:creationId xmlns:a16="http://schemas.microsoft.com/office/drawing/2014/main" id="{4EE97E33-C7D0-82F6-26F3-784F7BF3B2F8}"/>
              </a:ext>
            </a:extLst>
          </p:cNvPr>
          <p:cNvSpPr>
            <a:spLocks noChangeShapeType="1"/>
          </p:cNvSpPr>
          <p:nvPr/>
        </p:nvSpPr>
        <p:spPr bwMode="auto">
          <a:xfrm>
            <a:off x="609600" y="5334000"/>
            <a:ext cx="3657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1269" name="Line 5">
            <a:extLst>
              <a:ext uri="{FF2B5EF4-FFF2-40B4-BE49-F238E27FC236}">
                <a16:creationId xmlns:a16="http://schemas.microsoft.com/office/drawing/2014/main" id="{DB777E85-2431-DF68-B4E5-E76FCBA2732E}"/>
              </a:ext>
            </a:extLst>
          </p:cNvPr>
          <p:cNvSpPr>
            <a:spLocks noChangeShapeType="1"/>
          </p:cNvSpPr>
          <p:nvPr/>
        </p:nvSpPr>
        <p:spPr bwMode="auto">
          <a:xfrm>
            <a:off x="2286000" y="2286000"/>
            <a:ext cx="0" cy="3048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1270" name="Line 6">
            <a:extLst>
              <a:ext uri="{FF2B5EF4-FFF2-40B4-BE49-F238E27FC236}">
                <a16:creationId xmlns:a16="http://schemas.microsoft.com/office/drawing/2014/main" id="{197BD5F0-93AB-ABA3-0C00-4EA19F3A5C84}"/>
              </a:ext>
            </a:extLst>
          </p:cNvPr>
          <p:cNvSpPr>
            <a:spLocks noChangeShapeType="1"/>
          </p:cNvSpPr>
          <p:nvPr/>
        </p:nvSpPr>
        <p:spPr bwMode="auto">
          <a:xfrm>
            <a:off x="533400" y="3810000"/>
            <a:ext cx="3733800" cy="0"/>
          </a:xfrm>
          <a:prstGeom prst="line">
            <a:avLst/>
          </a:prstGeom>
          <a:noFill/>
          <a:ln w="127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1271" name="Line 7">
            <a:extLst>
              <a:ext uri="{FF2B5EF4-FFF2-40B4-BE49-F238E27FC236}">
                <a16:creationId xmlns:a16="http://schemas.microsoft.com/office/drawing/2014/main" id="{67FF822C-2C63-9372-D2B8-845490B9B73E}"/>
              </a:ext>
            </a:extLst>
          </p:cNvPr>
          <p:cNvSpPr>
            <a:spLocks noChangeShapeType="1"/>
          </p:cNvSpPr>
          <p:nvPr/>
        </p:nvSpPr>
        <p:spPr bwMode="auto">
          <a:xfrm>
            <a:off x="609600" y="3048000"/>
            <a:ext cx="350520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1272" name="Line 8">
            <a:extLst>
              <a:ext uri="{FF2B5EF4-FFF2-40B4-BE49-F238E27FC236}">
                <a16:creationId xmlns:a16="http://schemas.microsoft.com/office/drawing/2014/main" id="{70978E48-B141-A720-F095-A8B9EEA40256}"/>
              </a:ext>
            </a:extLst>
          </p:cNvPr>
          <p:cNvSpPr>
            <a:spLocks noChangeShapeType="1"/>
          </p:cNvSpPr>
          <p:nvPr/>
        </p:nvSpPr>
        <p:spPr bwMode="auto">
          <a:xfrm>
            <a:off x="1905000" y="2286000"/>
            <a:ext cx="1524000" cy="304800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1273" name="Text Box 9">
            <a:extLst>
              <a:ext uri="{FF2B5EF4-FFF2-40B4-BE49-F238E27FC236}">
                <a16:creationId xmlns:a16="http://schemas.microsoft.com/office/drawing/2014/main" id="{9A23380D-CA4E-4313-360B-6521BD860CB0}"/>
              </a:ext>
            </a:extLst>
          </p:cNvPr>
          <p:cNvSpPr txBox="1">
            <a:spLocks noChangeArrowheads="1"/>
          </p:cNvSpPr>
          <p:nvPr/>
        </p:nvSpPr>
        <p:spPr bwMode="auto">
          <a:xfrm>
            <a:off x="1965325" y="1919288"/>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Times New Roman" panose="02020603050405020304" pitchFamily="18" charset="0"/>
              </a:rPr>
              <a:t>xi</a:t>
            </a:r>
          </a:p>
        </p:txBody>
      </p:sp>
      <p:sp>
        <p:nvSpPr>
          <p:cNvPr id="11274" name="Text Box 10">
            <a:extLst>
              <a:ext uri="{FF2B5EF4-FFF2-40B4-BE49-F238E27FC236}">
                <a16:creationId xmlns:a16="http://schemas.microsoft.com/office/drawing/2014/main" id="{6565729C-A67E-B7D0-5577-F13718D98F35}"/>
              </a:ext>
            </a:extLst>
          </p:cNvPr>
          <p:cNvSpPr txBox="1">
            <a:spLocks noChangeArrowheads="1"/>
          </p:cNvSpPr>
          <p:nvPr/>
        </p:nvSpPr>
        <p:spPr bwMode="auto">
          <a:xfrm>
            <a:off x="2286000" y="3733800"/>
            <a:ext cx="395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Times New Roman" panose="02020603050405020304" pitchFamily="18" charset="0"/>
              </a:rPr>
              <a:t>xf</a:t>
            </a:r>
          </a:p>
        </p:txBody>
      </p:sp>
      <p:sp>
        <p:nvSpPr>
          <p:cNvPr id="11275" name="Line 11">
            <a:extLst>
              <a:ext uri="{FF2B5EF4-FFF2-40B4-BE49-F238E27FC236}">
                <a16:creationId xmlns:a16="http://schemas.microsoft.com/office/drawing/2014/main" id="{37AEE104-2FC8-5C0A-AAF1-3D65B262596C}"/>
              </a:ext>
            </a:extLst>
          </p:cNvPr>
          <p:cNvSpPr>
            <a:spLocks noChangeShapeType="1"/>
          </p:cNvSpPr>
          <p:nvPr/>
        </p:nvSpPr>
        <p:spPr bwMode="auto">
          <a:xfrm>
            <a:off x="1905000" y="2286000"/>
            <a:ext cx="381000" cy="0"/>
          </a:xfrm>
          <a:prstGeom prst="line">
            <a:avLst/>
          </a:prstGeom>
          <a:noFill/>
          <a:ln w="1905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1276" name="Line 12">
            <a:extLst>
              <a:ext uri="{FF2B5EF4-FFF2-40B4-BE49-F238E27FC236}">
                <a16:creationId xmlns:a16="http://schemas.microsoft.com/office/drawing/2014/main" id="{D814B37E-BE9B-5E40-846B-B9C966DF91A1}"/>
              </a:ext>
            </a:extLst>
          </p:cNvPr>
          <p:cNvSpPr>
            <a:spLocks noChangeShapeType="1"/>
          </p:cNvSpPr>
          <p:nvPr/>
        </p:nvSpPr>
        <p:spPr bwMode="auto">
          <a:xfrm>
            <a:off x="2286000" y="2286000"/>
            <a:ext cx="0" cy="762000"/>
          </a:xfrm>
          <a:prstGeom prst="line">
            <a:avLst/>
          </a:prstGeom>
          <a:noFill/>
          <a:ln w="1905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1277" name="Text Box 13">
            <a:extLst>
              <a:ext uri="{FF2B5EF4-FFF2-40B4-BE49-F238E27FC236}">
                <a16:creationId xmlns:a16="http://schemas.microsoft.com/office/drawing/2014/main" id="{D01EF426-1651-34D8-F559-0A5977867C74}"/>
              </a:ext>
            </a:extLst>
          </p:cNvPr>
          <p:cNvSpPr txBox="1">
            <a:spLocks noChangeArrowheads="1"/>
          </p:cNvSpPr>
          <p:nvPr/>
        </p:nvSpPr>
        <p:spPr bwMode="auto">
          <a:xfrm>
            <a:off x="2346325" y="2452688"/>
            <a:ext cx="268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Times New Roman" panose="02020603050405020304" pitchFamily="18" charset="0"/>
              </a:rPr>
              <a:t>f</a:t>
            </a:r>
          </a:p>
        </p:txBody>
      </p:sp>
      <p:sp>
        <p:nvSpPr>
          <p:cNvPr id="11278" name="Line 14">
            <a:extLst>
              <a:ext uri="{FF2B5EF4-FFF2-40B4-BE49-F238E27FC236}">
                <a16:creationId xmlns:a16="http://schemas.microsoft.com/office/drawing/2014/main" id="{02BD16D3-A3CA-311F-79BC-1AFDA906DC5C}"/>
              </a:ext>
            </a:extLst>
          </p:cNvPr>
          <p:cNvSpPr>
            <a:spLocks noChangeShapeType="1"/>
          </p:cNvSpPr>
          <p:nvPr/>
        </p:nvSpPr>
        <p:spPr bwMode="auto">
          <a:xfrm>
            <a:off x="2286000" y="3048000"/>
            <a:ext cx="0" cy="22860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1279" name="Line 15">
            <a:extLst>
              <a:ext uri="{FF2B5EF4-FFF2-40B4-BE49-F238E27FC236}">
                <a16:creationId xmlns:a16="http://schemas.microsoft.com/office/drawing/2014/main" id="{9A4AD021-DD9C-FEF3-26A1-C1E2D410AF26}"/>
              </a:ext>
            </a:extLst>
          </p:cNvPr>
          <p:cNvSpPr>
            <a:spLocks noChangeShapeType="1"/>
          </p:cNvSpPr>
          <p:nvPr/>
        </p:nvSpPr>
        <p:spPr bwMode="auto">
          <a:xfrm>
            <a:off x="2286000" y="5334000"/>
            <a:ext cx="1143000"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1280" name="Text Box 16">
            <a:extLst>
              <a:ext uri="{FF2B5EF4-FFF2-40B4-BE49-F238E27FC236}">
                <a16:creationId xmlns:a16="http://schemas.microsoft.com/office/drawing/2014/main" id="{B6ED5F70-B005-76D1-1106-5C44A69DE51C}"/>
              </a:ext>
            </a:extLst>
          </p:cNvPr>
          <p:cNvSpPr txBox="1">
            <a:spLocks noChangeArrowheads="1"/>
          </p:cNvSpPr>
          <p:nvPr/>
        </p:nvSpPr>
        <p:spPr bwMode="auto">
          <a:xfrm>
            <a:off x="5029200" y="1752600"/>
            <a:ext cx="28733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This is the axis of the </a:t>
            </a:r>
          </a:p>
          <a:p>
            <a:r>
              <a:rPr lang="en-US" altLang="en-US" sz="2400">
                <a:latin typeface="Times New Roman" panose="02020603050405020304" pitchFamily="18" charset="0"/>
              </a:rPr>
              <a:t>real image plane.</a:t>
            </a:r>
          </a:p>
        </p:txBody>
      </p:sp>
      <p:sp>
        <p:nvSpPr>
          <p:cNvPr id="11281" name="Text Box 17">
            <a:extLst>
              <a:ext uri="{FF2B5EF4-FFF2-40B4-BE49-F238E27FC236}">
                <a16:creationId xmlns:a16="http://schemas.microsoft.com/office/drawing/2014/main" id="{525083EB-2055-6D83-8410-90E156517608}"/>
              </a:ext>
            </a:extLst>
          </p:cNvPr>
          <p:cNvSpPr txBox="1">
            <a:spLocks noChangeArrowheads="1"/>
          </p:cNvSpPr>
          <p:nvPr/>
        </p:nvSpPr>
        <p:spPr bwMode="auto">
          <a:xfrm>
            <a:off x="2057400" y="2819400"/>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O</a:t>
            </a:r>
          </a:p>
        </p:txBody>
      </p:sp>
      <p:sp>
        <p:nvSpPr>
          <p:cNvPr id="11282" name="Text Box 18">
            <a:extLst>
              <a:ext uri="{FF2B5EF4-FFF2-40B4-BE49-F238E27FC236}">
                <a16:creationId xmlns:a16="http://schemas.microsoft.com/office/drawing/2014/main" id="{3185EF46-589F-471D-C740-EFEC52244B9E}"/>
              </a:ext>
            </a:extLst>
          </p:cNvPr>
          <p:cNvSpPr txBox="1">
            <a:spLocks noChangeArrowheads="1"/>
          </p:cNvSpPr>
          <p:nvPr/>
        </p:nvSpPr>
        <p:spPr bwMode="auto">
          <a:xfrm>
            <a:off x="5029200" y="2667000"/>
            <a:ext cx="3667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O is the center of projection.</a:t>
            </a:r>
          </a:p>
        </p:txBody>
      </p:sp>
      <p:sp>
        <p:nvSpPr>
          <p:cNvPr id="11283" name="Text Box 19">
            <a:extLst>
              <a:ext uri="{FF2B5EF4-FFF2-40B4-BE49-F238E27FC236}">
                <a16:creationId xmlns:a16="http://schemas.microsoft.com/office/drawing/2014/main" id="{3FDD2AAC-B942-2041-1BEA-4812706005EE}"/>
              </a:ext>
            </a:extLst>
          </p:cNvPr>
          <p:cNvSpPr txBox="1">
            <a:spLocks noChangeArrowheads="1"/>
          </p:cNvSpPr>
          <p:nvPr/>
        </p:nvSpPr>
        <p:spPr bwMode="auto">
          <a:xfrm>
            <a:off x="5029200" y="3352800"/>
            <a:ext cx="35496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This is the axis of the </a:t>
            </a:r>
            <a:r>
              <a:rPr lang="en-US" altLang="en-US" sz="2400">
                <a:solidFill>
                  <a:srgbClr val="CC0000"/>
                </a:solidFill>
                <a:latin typeface="Times New Roman" panose="02020603050405020304" pitchFamily="18" charset="0"/>
              </a:rPr>
              <a:t>front</a:t>
            </a:r>
          </a:p>
          <a:p>
            <a:r>
              <a:rPr lang="en-US" altLang="en-US" sz="2400">
                <a:solidFill>
                  <a:srgbClr val="CC0000"/>
                </a:solidFill>
                <a:latin typeface="Times New Roman" panose="02020603050405020304" pitchFamily="18" charset="0"/>
              </a:rPr>
              <a:t>image plane</a:t>
            </a:r>
            <a:r>
              <a:rPr lang="en-US" altLang="en-US" sz="2400">
                <a:latin typeface="Times New Roman" panose="02020603050405020304" pitchFamily="18" charset="0"/>
              </a:rPr>
              <a:t>, which we use.</a:t>
            </a:r>
          </a:p>
        </p:txBody>
      </p:sp>
      <p:sp>
        <p:nvSpPr>
          <p:cNvPr id="11284" name="Text Box 20">
            <a:extLst>
              <a:ext uri="{FF2B5EF4-FFF2-40B4-BE49-F238E27FC236}">
                <a16:creationId xmlns:a16="http://schemas.microsoft.com/office/drawing/2014/main" id="{F407F3EE-105E-CDD1-D45C-E425F6E73A9F}"/>
              </a:ext>
            </a:extLst>
          </p:cNvPr>
          <p:cNvSpPr txBox="1">
            <a:spLocks noChangeArrowheads="1"/>
          </p:cNvSpPr>
          <p:nvPr/>
        </p:nvSpPr>
        <p:spPr bwMode="auto">
          <a:xfrm>
            <a:off x="1431925" y="3851275"/>
            <a:ext cx="454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zc</a:t>
            </a:r>
          </a:p>
        </p:txBody>
      </p:sp>
      <p:sp>
        <p:nvSpPr>
          <p:cNvPr id="11285" name="AutoShape 21">
            <a:extLst>
              <a:ext uri="{FF2B5EF4-FFF2-40B4-BE49-F238E27FC236}">
                <a16:creationId xmlns:a16="http://schemas.microsoft.com/office/drawing/2014/main" id="{0E2D464B-8294-558D-9E31-558C98AAE480}"/>
              </a:ext>
            </a:extLst>
          </p:cNvPr>
          <p:cNvSpPr>
            <a:spLocks/>
          </p:cNvSpPr>
          <p:nvPr/>
        </p:nvSpPr>
        <p:spPr bwMode="auto">
          <a:xfrm>
            <a:off x="1981200" y="3048000"/>
            <a:ext cx="76200" cy="2286000"/>
          </a:xfrm>
          <a:prstGeom prst="leftBrace">
            <a:avLst>
              <a:gd name="adj1" fmla="val 2500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286" name="Text Box 22">
            <a:extLst>
              <a:ext uri="{FF2B5EF4-FFF2-40B4-BE49-F238E27FC236}">
                <a16:creationId xmlns:a16="http://schemas.microsoft.com/office/drawing/2014/main" id="{36E27A7F-5AC1-5F1D-4398-B5F6C81E19E3}"/>
              </a:ext>
            </a:extLst>
          </p:cNvPr>
          <p:cNvSpPr txBox="1">
            <a:spLocks noChangeArrowheads="1"/>
          </p:cNvSpPr>
          <p:nvPr/>
        </p:nvSpPr>
        <p:spPr bwMode="auto">
          <a:xfrm>
            <a:off x="2819400" y="4876800"/>
            <a:ext cx="471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400">
                <a:latin typeface="Times New Roman" panose="02020603050405020304" pitchFamily="18" charset="0"/>
              </a:rPr>
              <a:t>xc</a:t>
            </a:r>
          </a:p>
        </p:txBody>
      </p:sp>
      <p:sp>
        <p:nvSpPr>
          <p:cNvPr id="11287" name="Text Box 23">
            <a:extLst>
              <a:ext uri="{FF2B5EF4-FFF2-40B4-BE49-F238E27FC236}">
                <a16:creationId xmlns:a16="http://schemas.microsoft.com/office/drawing/2014/main" id="{E3B1A32C-2448-6FED-7D79-60A8B0269080}"/>
              </a:ext>
            </a:extLst>
          </p:cNvPr>
          <p:cNvSpPr txBox="1">
            <a:spLocks noChangeArrowheads="1"/>
          </p:cNvSpPr>
          <p:nvPr/>
        </p:nvSpPr>
        <p:spPr bwMode="auto">
          <a:xfrm>
            <a:off x="5715000" y="4572000"/>
            <a:ext cx="1174750" cy="831850"/>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tx2"/>
                </a:solidFill>
                <a:latin typeface="Times New Roman" panose="02020603050405020304" pitchFamily="18" charset="0"/>
              </a:rPr>
              <a:t>xi      xc</a:t>
            </a:r>
          </a:p>
          <a:p>
            <a:r>
              <a:rPr lang="en-US" altLang="en-US" sz="2400">
                <a:solidFill>
                  <a:schemeClr val="tx2"/>
                </a:solidFill>
                <a:latin typeface="Times New Roman" panose="02020603050405020304" pitchFamily="18" charset="0"/>
              </a:rPr>
              <a:t> f       zc</a:t>
            </a:r>
          </a:p>
        </p:txBody>
      </p:sp>
      <p:sp>
        <p:nvSpPr>
          <p:cNvPr id="11288" name="Line 24">
            <a:extLst>
              <a:ext uri="{FF2B5EF4-FFF2-40B4-BE49-F238E27FC236}">
                <a16:creationId xmlns:a16="http://schemas.microsoft.com/office/drawing/2014/main" id="{B2B14A00-FA7A-82C1-801B-F89080C0187B}"/>
              </a:ext>
            </a:extLst>
          </p:cNvPr>
          <p:cNvSpPr>
            <a:spLocks noChangeShapeType="1"/>
          </p:cNvSpPr>
          <p:nvPr/>
        </p:nvSpPr>
        <p:spPr bwMode="auto">
          <a:xfrm>
            <a:off x="5791200" y="5029200"/>
            <a:ext cx="3048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1289" name="Line 25">
            <a:extLst>
              <a:ext uri="{FF2B5EF4-FFF2-40B4-BE49-F238E27FC236}">
                <a16:creationId xmlns:a16="http://schemas.microsoft.com/office/drawing/2014/main" id="{1D331B29-482C-73CC-1A02-1ED5B43F1F00}"/>
              </a:ext>
            </a:extLst>
          </p:cNvPr>
          <p:cNvSpPr>
            <a:spLocks noChangeShapeType="1"/>
          </p:cNvSpPr>
          <p:nvPr/>
        </p:nvSpPr>
        <p:spPr bwMode="auto">
          <a:xfrm>
            <a:off x="6477000" y="5029200"/>
            <a:ext cx="3048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1290" name="Text Box 26">
            <a:extLst>
              <a:ext uri="{FF2B5EF4-FFF2-40B4-BE49-F238E27FC236}">
                <a16:creationId xmlns:a16="http://schemas.microsoft.com/office/drawing/2014/main" id="{3D2826D2-A8DC-2D11-7417-BC235A2C108C}"/>
              </a:ext>
            </a:extLst>
          </p:cNvPr>
          <p:cNvSpPr txBox="1">
            <a:spLocks noChangeArrowheads="1"/>
          </p:cNvSpPr>
          <p:nvPr/>
        </p:nvSpPr>
        <p:spPr bwMode="auto">
          <a:xfrm>
            <a:off x="6096000" y="4724400"/>
            <a:ext cx="35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tx2"/>
                </a:solidFill>
                <a:latin typeface="Times New Roman" panose="02020603050405020304" pitchFamily="18" charset="0"/>
              </a:rPr>
              <a:t>=</a:t>
            </a:r>
          </a:p>
        </p:txBody>
      </p:sp>
      <p:sp>
        <p:nvSpPr>
          <p:cNvPr id="11291" name="Text Box 27">
            <a:extLst>
              <a:ext uri="{FF2B5EF4-FFF2-40B4-BE49-F238E27FC236}">
                <a16:creationId xmlns:a16="http://schemas.microsoft.com/office/drawing/2014/main" id="{2D8718B5-334B-F2B4-92B1-889533552421}"/>
              </a:ext>
            </a:extLst>
          </p:cNvPr>
          <p:cNvSpPr txBox="1">
            <a:spLocks noChangeArrowheads="1"/>
          </p:cNvSpPr>
          <p:nvPr/>
        </p:nvSpPr>
        <p:spPr bwMode="auto">
          <a:xfrm>
            <a:off x="2651125" y="2605088"/>
            <a:ext cx="13874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solidFill>
                  <a:schemeClr val="tx2"/>
                </a:solidFill>
                <a:latin typeface="Times New Roman" panose="02020603050405020304" pitchFamily="18" charset="0"/>
              </a:rPr>
              <a:t>camera lens</a:t>
            </a:r>
          </a:p>
        </p:txBody>
      </p:sp>
      <p:sp>
        <p:nvSpPr>
          <p:cNvPr id="11292" name="Line 28">
            <a:extLst>
              <a:ext uri="{FF2B5EF4-FFF2-40B4-BE49-F238E27FC236}">
                <a16:creationId xmlns:a16="http://schemas.microsoft.com/office/drawing/2014/main" id="{8C5915CB-6415-0A91-011F-D3A78A619D63}"/>
              </a:ext>
            </a:extLst>
          </p:cNvPr>
          <p:cNvSpPr>
            <a:spLocks noChangeShapeType="1"/>
          </p:cNvSpPr>
          <p:nvPr/>
        </p:nvSpPr>
        <p:spPr bwMode="auto">
          <a:xfrm flipH="1">
            <a:off x="2286000" y="2819400"/>
            <a:ext cx="4572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1293" name="Text Box 29">
            <a:extLst>
              <a:ext uri="{FF2B5EF4-FFF2-40B4-BE49-F238E27FC236}">
                <a16:creationId xmlns:a16="http://schemas.microsoft.com/office/drawing/2014/main" id="{E7639E80-A035-6FA6-9779-7AE62627F9B5}"/>
              </a:ext>
            </a:extLst>
          </p:cNvPr>
          <p:cNvSpPr txBox="1">
            <a:spLocks noChangeArrowheads="1"/>
          </p:cNvSpPr>
          <p:nvPr/>
        </p:nvSpPr>
        <p:spPr bwMode="auto">
          <a:xfrm>
            <a:off x="3429000" y="5334000"/>
            <a:ext cx="11779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solidFill>
                  <a:schemeClr val="tx2"/>
                </a:solidFill>
                <a:latin typeface="Times New Roman" panose="02020603050405020304" pitchFamily="18" charset="0"/>
              </a:rPr>
              <a:t>3D object</a:t>
            </a:r>
          </a:p>
          <a:p>
            <a:pPr algn="ctr"/>
            <a:r>
              <a:rPr lang="en-US" altLang="en-US" sz="2000">
                <a:solidFill>
                  <a:schemeClr val="tx2"/>
                </a:solidFill>
                <a:latin typeface="Times New Roman" panose="02020603050405020304" pitchFamily="18" charset="0"/>
              </a:rPr>
              <a:t>point</a:t>
            </a:r>
          </a:p>
        </p:txBody>
      </p:sp>
      <p:sp>
        <p:nvSpPr>
          <p:cNvPr id="11294" name="Text Box 30">
            <a:extLst>
              <a:ext uri="{FF2B5EF4-FFF2-40B4-BE49-F238E27FC236}">
                <a16:creationId xmlns:a16="http://schemas.microsoft.com/office/drawing/2014/main" id="{3E21BB7F-B598-2584-8428-51973EF6D519}"/>
              </a:ext>
            </a:extLst>
          </p:cNvPr>
          <p:cNvSpPr txBox="1">
            <a:spLocks noChangeArrowheads="1"/>
          </p:cNvSpPr>
          <p:nvPr/>
        </p:nvSpPr>
        <p:spPr bwMode="auto">
          <a:xfrm>
            <a:off x="3352800" y="4953000"/>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B</a:t>
            </a:r>
          </a:p>
        </p:txBody>
      </p:sp>
      <p:sp>
        <p:nvSpPr>
          <p:cNvPr id="11295" name="Text Box 31">
            <a:extLst>
              <a:ext uri="{FF2B5EF4-FFF2-40B4-BE49-F238E27FC236}">
                <a16:creationId xmlns:a16="http://schemas.microsoft.com/office/drawing/2014/main" id="{7118325F-114C-1035-5374-973374C5D0E3}"/>
              </a:ext>
            </a:extLst>
          </p:cNvPr>
          <p:cNvSpPr txBox="1">
            <a:spLocks noChangeArrowheads="1"/>
          </p:cNvSpPr>
          <p:nvPr/>
        </p:nvSpPr>
        <p:spPr bwMode="auto">
          <a:xfrm>
            <a:off x="2590800" y="3276600"/>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D</a:t>
            </a:r>
          </a:p>
        </p:txBody>
      </p:sp>
      <p:sp>
        <p:nvSpPr>
          <p:cNvPr id="11296" name="Text Box 32">
            <a:extLst>
              <a:ext uri="{FF2B5EF4-FFF2-40B4-BE49-F238E27FC236}">
                <a16:creationId xmlns:a16="http://schemas.microsoft.com/office/drawing/2014/main" id="{40FB51B1-35F3-E3FA-08EB-0EA1B2030972}"/>
              </a:ext>
            </a:extLst>
          </p:cNvPr>
          <p:cNvSpPr txBox="1">
            <a:spLocks noChangeArrowheads="1"/>
          </p:cNvSpPr>
          <p:nvPr/>
        </p:nvSpPr>
        <p:spPr bwMode="auto">
          <a:xfrm>
            <a:off x="1600200" y="1905000"/>
            <a:ext cx="369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E</a:t>
            </a:r>
          </a:p>
        </p:txBody>
      </p:sp>
      <p:sp>
        <p:nvSpPr>
          <p:cNvPr id="11297" name="Oval 33">
            <a:extLst>
              <a:ext uri="{FF2B5EF4-FFF2-40B4-BE49-F238E27FC236}">
                <a16:creationId xmlns:a16="http://schemas.microsoft.com/office/drawing/2014/main" id="{778862E5-8E14-5C00-2C26-63DEB465E383}"/>
              </a:ext>
            </a:extLst>
          </p:cNvPr>
          <p:cNvSpPr>
            <a:spLocks noChangeArrowheads="1"/>
          </p:cNvSpPr>
          <p:nvPr/>
        </p:nvSpPr>
        <p:spPr bwMode="auto">
          <a:xfrm>
            <a:off x="3352800" y="52578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298" name="Oval 34">
            <a:extLst>
              <a:ext uri="{FF2B5EF4-FFF2-40B4-BE49-F238E27FC236}">
                <a16:creationId xmlns:a16="http://schemas.microsoft.com/office/drawing/2014/main" id="{3B9A2238-7B47-989C-148A-D86476C26DD9}"/>
              </a:ext>
            </a:extLst>
          </p:cNvPr>
          <p:cNvSpPr>
            <a:spLocks noChangeArrowheads="1"/>
          </p:cNvSpPr>
          <p:nvPr/>
        </p:nvSpPr>
        <p:spPr bwMode="auto">
          <a:xfrm>
            <a:off x="1905000" y="22860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299" name="Oval 35">
            <a:extLst>
              <a:ext uri="{FF2B5EF4-FFF2-40B4-BE49-F238E27FC236}">
                <a16:creationId xmlns:a16="http://schemas.microsoft.com/office/drawing/2014/main" id="{7944FB19-F1EA-6056-5AB0-F6D59F201937}"/>
              </a:ext>
            </a:extLst>
          </p:cNvPr>
          <p:cNvSpPr>
            <a:spLocks noChangeArrowheads="1"/>
          </p:cNvSpPr>
          <p:nvPr/>
        </p:nvSpPr>
        <p:spPr bwMode="auto">
          <a:xfrm>
            <a:off x="2590800" y="3733800"/>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300" name="Text Box 36">
            <a:extLst>
              <a:ext uri="{FF2B5EF4-FFF2-40B4-BE49-F238E27FC236}">
                <a16:creationId xmlns:a16="http://schemas.microsoft.com/office/drawing/2014/main" id="{EF027A1F-9F35-F511-261F-E9C5944E374A}"/>
              </a:ext>
            </a:extLst>
          </p:cNvPr>
          <p:cNvSpPr txBox="1">
            <a:spLocks noChangeArrowheads="1"/>
          </p:cNvSpPr>
          <p:nvPr/>
        </p:nvSpPr>
        <p:spPr bwMode="auto">
          <a:xfrm>
            <a:off x="2955925" y="3062288"/>
            <a:ext cx="185261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solidFill>
                  <a:schemeClr val="tx2"/>
                </a:solidFill>
                <a:latin typeface="Times New Roman" panose="02020603050405020304" pitchFamily="18" charset="0"/>
              </a:rPr>
              <a:t>image of point</a:t>
            </a:r>
          </a:p>
          <a:p>
            <a:r>
              <a:rPr lang="en-US" altLang="en-US" sz="2000">
                <a:solidFill>
                  <a:schemeClr val="tx2"/>
                </a:solidFill>
                <a:latin typeface="Times New Roman" panose="02020603050405020304" pitchFamily="18" charset="0"/>
              </a:rPr>
              <a:t>B in front image</a:t>
            </a:r>
          </a:p>
        </p:txBody>
      </p:sp>
      <p:sp>
        <p:nvSpPr>
          <p:cNvPr id="11301" name="Line 37">
            <a:extLst>
              <a:ext uri="{FF2B5EF4-FFF2-40B4-BE49-F238E27FC236}">
                <a16:creationId xmlns:a16="http://schemas.microsoft.com/office/drawing/2014/main" id="{75B3610E-8C33-1DD4-2254-73B3F24E056B}"/>
              </a:ext>
            </a:extLst>
          </p:cNvPr>
          <p:cNvSpPr>
            <a:spLocks noChangeShapeType="1"/>
          </p:cNvSpPr>
          <p:nvPr/>
        </p:nvSpPr>
        <p:spPr bwMode="auto">
          <a:xfrm flipH="1">
            <a:off x="2667000" y="3657600"/>
            <a:ext cx="38100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1302" name="AutoShape 38">
            <a:extLst>
              <a:ext uri="{FF2B5EF4-FFF2-40B4-BE49-F238E27FC236}">
                <a16:creationId xmlns:a16="http://schemas.microsoft.com/office/drawing/2014/main" id="{6B86F5C4-E286-C736-E46E-883B58895707}"/>
              </a:ext>
            </a:extLst>
          </p:cNvPr>
          <p:cNvSpPr>
            <a:spLocks noChangeArrowheads="1"/>
          </p:cNvSpPr>
          <p:nvPr/>
        </p:nvSpPr>
        <p:spPr bwMode="auto">
          <a:xfrm>
            <a:off x="2895600" y="5334000"/>
            <a:ext cx="533400" cy="457200"/>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303" name="Text Box 39">
            <a:extLst>
              <a:ext uri="{FF2B5EF4-FFF2-40B4-BE49-F238E27FC236}">
                <a16:creationId xmlns:a16="http://schemas.microsoft.com/office/drawing/2014/main" id="{802AB62D-25F2-4E60-4964-71865B5AB6FD}"/>
              </a:ext>
            </a:extLst>
          </p:cNvPr>
          <p:cNvSpPr txBox="1">
            <a:spLocks noChangeArrowheads="1"/>
          </p:cNvSpPr>
          <p:nvPr/>
        </p:nvSpPr>
        <p:spPr bwMode="auto">
          <a:xfrm>
            <a:off x="746125" y="1690688"/>
            <a:ext cx="12461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solidFill>
                  <a:schemeClr val="tx2"/>
                </a:solidFill>
                <a:latin typeface="Times New Roman" panose="02020603050405020304" pitchFamily="18" charset="0"/>
              </a:rPr>
              <a:t>real image</a:t>
            </a:r>
          </a:p>
          <a:p>
            <a:r>
              <a:rPr lang="en-US" altLang="en-US" sz="2000">
                <a:solidFill>
                  <a:schemeClr val="tx2"/>
                </a:solidFill>
                <a:latin typeface="Times New Roman" panose="02020603050405020304" pitchFamily="18" charset="0"/>
              </a:rPr>
              <a:t>point</a:t>
            </a:r>
          </a:p>
        </p:txBody>
      </p:sp>
      <p:sp>
        <p:nvSpPr>
          <p:cNvPr id="2" name="Title 1">
            <a:extLst>
              <a:ext uri="{FF2B5EF4-FFF2-40B4-BE49-F238E27FC236}">
                <a16:creationId xmlns:a16="http://schemas.microsoft.com/office/drawing/2014/main" id="{038EE31C-B777-D4B1-F5BE-3DD9C2F7CF47}"/>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5F7EFFE8-D2D9-C9D4-D576-C91FA472964F}"/>
              </a:ext>
            </a:extLst>
          </p:cNvPr>
          <p:cNvSpPr>
            <a:spLocks noGrp="1" noChangeArrowheads="1"/>
          </p:cNvSpPr>
          <p:nvPr>
            <p:ph type="title"/>
          </p:nvPr>
        </p:nvSpPr>
        <p:spPr>
          <a:xfrm>
            <a:off x="317500" y="173038"/>
            <a:ext cx="8637588" cy="1311275"/>
          </a:xfrm>
        </p:spPr>
        <p:txBody>
          <a:bodyPr/>
          <a:lstStyle/>
          <a:p>
            <a:r>
              <a:rPr lang="en-US" altLang="en-US"/>
              <a:t>Perspective in 2D</a:t>
            </a:r>
            <a:br>
              <a:rPr lang="en-US" altLang="en-US"/>
            </a:br>
            <a:r>
              <a:rPr lang="en-US" altLang="en-US" sz="3600"/>
              <a:t>(Simplified)</a:t>
            </a:r>
          </a:p>
        </p:txBody>
      </p:sp>
      <p:sp>
        <p:nvSpPr>
          <p:cNvPr id="12291" name="Line 3">
            <a:extLst>
              <a:ext uri="{FF2B5EF4-FFF2-40B4-BE49-F238E27FC236}">
                <a16:creationId xmlns:a16="http://schemas.microsoft.com/office/drawing/2014/main" id="{F6D5C6E9-0097-B33F-B4AF-D8CC86C6F74E}"/>
              </a:ext>
            </a:extLst>
          </p:cNvPr>
          <p:cNvSpPr>
            <a:spLocks noChangeShapeType="1"/>
          </p:cNvSpPr>
          <p:nvPr/>
        </p:nvSpPr>
        <p:spPr bwMode="auto">
          <a:xfrm flipV="1">
            <a:off x="2133600" y="3124200"/>
            <a:ext cx="0" cy="2057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2292" name="Line 4">
            <a:extLst>
              <a:ext uri="{FF2B5EF4-FFF2-40B4-BE49-F238E27FC236}">
                <a16:creationId xmlns:a16="http://schemas.microsoft.com/office/drawing/2014/main" id="{0A6685D5-FCC5-8615-F089-67BAB400364D}"/>
              </a:ext>
            </a:extLst>
          </p:cNvPr>
          <p:cNvSpPr>
            <a:spLocks noChangeShapeType="1"/>
          </p:cNvSpPr>
          <p:nvPr/>
        </p:nvSpPr>
        <p:spPr bwMode="auto">
          <a:xfrm flipH="1" flipV="1">
            <a:off x="1219200" y="5029200"/>
            <a:ext cx="914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2293" name="Line 5">
            <a:extLst>
              <a:ext uri="{FF2B5EF4-FFF2-40B4-BE49-F238E27FC236}">
                <a16:creationId xmlns:a16="http://schemas.microsoft.com/office/drawing/2014/main" id="{D13188A7-2000-8049-DE95-6E2400141AD9}"/>
              </a:ext>
            </a:extLst>
          </p:cNvPr>
          <p:cNvSpPr>
            <a:spLocks noChangeShapeType="1"/>
          </p:cNvSpPr>
          <p:nvPr/>
        </p:nvSpPr>
        <p:spPr bwMode="auto">
          <a:xfrm flipV="1">
            <a:off x="2133600" y="1828800"/>
            <a:ext cx="5334000" cy="3352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2294" name="Line 6">
            <a:extLst>
              <a:ext uri="{FF2B5EF4-FFF2-40B4-BE49-F238E27FC236}">
                <a16:creationId xmlns:a16="http://schemas.microsoft.com/office/drawing/2014/main" id="{C9D4FEFC-C7CB-EE9E-D0E2-40BE090AD93C}"/>
              </a:ext>
            </a:extLst>
          </p:cNvPr>
          <p:cNvSpPr>
            <a:spLocks noChangeShapeType="1"/>
          </p:cNvSpPr>
          <p:nvPr/>
        </p:nvSpPr>
        <p:spPr bwMode="auto">
          <a:xfrm flipV="1">
            <a:off x="7467600" y="762000"/>
            <a:ext cx="0" cy="1066800"/>
          </a:xfrm>
          <a:prstGeom prst="line">
            <a:avLst/>
          </a:prstGeom>
          <a:noFill/>
          <a:ln w="9525">
            <a:solidFill>
              <a:srgbClr val="99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2295" name="Line 7">
            <a:extLst>
              <a:ext uri="{FF2B5EF4-FFF2-40B4-BE49-F238E27FC236}">
                <a16:creationId xmlns:a16="http://schemas.microsoft.com/office/drawing/2014/main" id="{7B207FC9-F979-2059-232C-932E33E7AD9A}"/>
              </a:ext>
            </a:extLst>
          </p:cNvPr>
          <p:cNvSpPr>
            <a:spLocks noChangeShapeType="1"/>
          </p:cNvSpPr>
          <p:nvPr/>
        </p:nvSpPr>
        <p:spPr bwMode="auto">
          <a:xfrm>
            <a:off x="4800600" y="4114800"/>
            <a:ext cx="22098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2296" name="Line 8">
            <a:extLst>
              <a:ext uri="{FF2B5EF4-FFF2-40B4-BE49-F238E27FC236}">
                <a16:creationId xmlns:a16="http://schemas.microsoft.com/office/drawing/2014/main" id="{23C30E06-F0DB-6196-E743-8EDD142F769B}"/>
              </a:ext>
            </a:extLst>
          </p:cNvPr>
          <p:cNvSpPr>
            <a:spLocks noChangeShapeType="1"/>
          </p:cNvSpPr>
          <p:nvPr/>
        </p:nvSpPr>
        <p:spPr bwMode="auto">
          <a:xfrm>
            <a:off x="4800600" y="1295400"/>
            <a:ext cx="22098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2297" name="Line 9">
            <a:extLst>
              <a:ext uri="{FF2B5EF4-FFF2-40B4-BE49-F238E27FC236}">
                <a16:creationId xmlns:a16="http://schemas.microsoft.com/office/drawing/2014/main" id="{596A22FE-D6B2-2F9D-A4D5-5CF71BC069A1}"/>
              </a:ext>
            </a:extLst>
          </p:cNvPr>
          <p:cNvSpPr>
            <a:spLocks noChangeShapeType="1"/>
          </p:cNvSpPr>
          <p:nvPr/>
        </p:nvSpPr>
        <p:spPr bwMode="auto">
          <a:xfrm flipH="1">
            <a:off x="2133600" y="1828800"/>
            <a:ext cx="5334000" cy="1295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2298" name="Line 10">
            <a:extLst>
              <a:ext uri="{FF2B5EF4-FFF2-40B4-BE49-F238E27FC236}">
                <a16:creationId xmlns:a16="http://schemas.microsoft.com/office/drawing/2014/main" id="{04A593E8-47DD-9F24-79DE-0B9886198DFA}"/>
              </a:ext>
            </a:extLst>
          </p:cNvPr>
          <p:cNvSpPr>
            <a:spLocks noChangeShapeType="1"/>
          </p:cNvSpPr>
          <p:nvPr/>
        </p:nvSpPr>
        <p:spPr bwMode="auto">
          <a:xfrm flipH="1">
            <a:off x="838200" y="1828800"/>
            <a:ext cx="6629400" cy="3352800"/>
          </a:xfrm>
          <a:prstGeom prst="line">
            <a:avLst/>
          </a:prstGeom>
          <a:noFill/>
          <a:ln w="9525">
            <a:solidFill>
              <a:srgbClr val="99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2299" name="Line 11">
            <a:extLst>
              <a:ext uri="{FF2B5EF4-FFF2-40B4-BE49-F238E27FC236}">
                <a16:creationId xmlns:a16="http://schemas.microsoft.com/office/drawing/2014/main" id="{0F6AF9CD-FB22-34AC-BA9A-0829A6DCEED7}"/>
              </a:ext>
            </a:extLst>
          </p:cNvPr>
          <p:cNvSpPr>
            <a:spLocks noChangeShapeType="1"/>
          </p:cNvSpPr>
          <p:nvPr/>
        </p:nvSpPr>
        <p:spPr bwMode="auto">
          <a:xfrm>
            <a:off x="7467600" y="1828800"/>
            <a:ext cx="609600" cy="152400"/>
          </a:xfrm>
          <a:prstGeom prst="line">
            <a:avLst/>
          </a:prstGeom>
          <a:noFill/>
          <a:ln w="9525">
            <a:solidFill>
              <a:srgbClr val="99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2300" name="Line 12">
            <a:extLst>
              <a:ext uri="{FF2B5EF4-FFF2-40B4-BE49-F238E27FC236}">
                <a16:creationId xmlns:a16="http://schemas.microsoft.com/office/drawing/2014/main" id="{5A6B58BB-5242-681C-4666-060AE929399A}"/>
              </a:ext>
            </a:extLst>
          </p:cNvPr>
          <p:cNvSpPr>
            <a:spLocks noChangeShapeType="1"/>
          </p:cNvSpPr>
          <p:nvPr/>
        </p:nvSpPr>
        <p:spPr bwMode="auto">
          <a:xfrm>
            <a:off x="7010400" y="1676400"/>
            <a:ext cx="0" cy="2819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2301" name="Line 13">
            <a:extLst>
              <a:ext uri="{FF2B5EF4-FFF2-40B4-BE49-F238E27FC236}">
                <a16:creationId xmlns:a16="http://schemas.microsoft.com/office/drawing/2014/main" id="{9A8C99C7-D16B-8335-7A70-25DB4804F19A}"/>
              </a:ext>
            </a:extLst>
          </p:cNvPr>
          <p:cNvSpPr>
            <a:spLocks noChangeShapeType="1"/>
          </p:cNvSpPr>
          <p:nvPr/>
        </p:nvSpPr>
        <p:spPr bwMode="auto">
          <a:xfrm>
            <a:off x="4800600" y="1295400"/>
            <a:ext cx="0" cy="2819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2302" name="Oval 14">
            <a:extLst>
              <a:ext uri="{FF2B5EF4-FFF2-40B4-BE49-F238E27FC236}">
                <a16:creationId xmlns:a16="http://schemas.microsoft.com/office/drawing/2014/main" id="{ED5D9874-27A0-53A0-85BE-0D83BB9F34F2}"/>
              </a:ext>
            </a:extLst>
          </p:cNvPr>
          <p:cNvSpPr>
            <a:spLocks noChangeArrowheads="1"/>
          </p:cNvSpPr>
          <p:nvPr/>
        </p:nvSpPr>
        <p:spPr bwMode="auto">
          <a:xfrm>
            <a:off x="2057400" y="3048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2303" name="Text Box 15">
            <a:extLst>
              <a:ext uri="{FF2B5EF4-FFF2-40B4-BE49-F238E27FC236}">
                <a16:creationId xmlns:a16="http://schemas.microsoft.com/office/drawing/2014/main" id="{1BE9ADB8-FB9F-887E-97F1-50642F7E78D3}"/>
              </a:ext>
            </a:extLst>
          </p:cNvPr>
          <p:cNvSpPr txBox="1">
            <a:spLocks noChangeArrowheads="1"/>
          </p:cNvSpPr>
          <p:nvPr/>
        </p:nvSpPr>
        <p:spPr bwMode="auto">
          <a:xfrm>
            <a:off x="1066800" y="2286000"/>
            <a:ext cx="166846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Times New Roman" panose="02020603050405020304" pitchFamily="18" charset="0"/>
              </a:rPr>
              <a:t>P=(xc,yc,zc)</a:t>
            </a:r>
          </a:p>
          <a:p>
            <a:r>
              <a:rPr lang="en-US" altLang="en-US" sz="2000">
                <a:latin typeface="Times New Roman" panose="02020603050405020304" pitchFamily="18" charset="0"/>
              </a:rPr>
              <a:t>  =(xw,yw,zw)</a:t>
            </a:r>
          </a:p>
        </p:txBody>
      </p:sp>
      <p:sp>
        <p:nvSpPr>
          <p:cNvPr id="12304" name="Text Box 16">
            <a:extLst>
              <a:ext uri="{FF2B5EF4-FFF2-40B4-BE49-F238E27FC236}">
                <a16:creationId xmlns:a16="http://schemas.microsoft.com/office/drawing/2014/main" id="{F468A9D0-7515-1254-FFC4-222D8DDFCC0A}"/>
              </a:ext>
            </a:extLst>
          </p:cNvPr>
          <p:cNvSpPr txBox="1">
            <a:spLocks noChangeArrowheads="1"/>
          </p:cNvSpPr>
          <p:nvPr/>
        </p:nvSpPr>
        <p:spPr bwMode="auto">
          <a:xfrm>
            <a:off x="990600" y="1981200"/>
            <a:ext cx="17621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solidFill>
                  <a:schemeClr val="tx2"/>
                </a:solidFill>
                <a:latin typeface="Times New Roman" panose="02020603050405020304" pitchFamily="18" charset="0"/>
              </a:rPr>
              <a:t>3D object point</a:t>
            </a:r>
          </a:p>
        </p:txBody>
      </p:sp>
      <p:sp>
        <p:nvSpPr>
          <p:cNvPr id="12305" name="Text Box 17">
            <a:extLst>
              <a:ext uri="{FF2B5EF4-FFF2-40B4-BE49-F238E27FC236}">
                <a16:creationId xmlns:a16="http://schemas.microsoft.com/office/drawing/2014/main" id="{013EF282-7768-96BE-D3BF-FEE927F7578E}"/>
              </a:ext>
            </a:extLst>
          </p:cNvPr>
          <p:cNvSpPr txBox="1">
            <a:spLocks noChangeArrowheads="1"/>
          </p:cNvSpPr>
          <p:nvPr/>
        </p:nvSpPr>
        <p:spPr bwMode="auto">
          <a:xfrm>
            <a:off x="1355725" y="5043488"/>
            <a:ext cx="423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Times New Roman" panose="02020603050405020304" pitchFamily="18" charset="0"/>
              </a:rPr>
              <a:t>xc</a:t>
            </a:r>
          </a:p>
        </p:txBody>
      </p:sp>
      <p:sp>
        <p:nvSpPr>
          <p:cNvPr id="12306" name="Text Box 18">
            <a:extLst>
              <a:ext uri="{FF2B5EF4-FFF2-40B4-BE49-F238E27FC236}">
                <a16:creationId xmlns:a16="http://schemas.microsoft.com/office/drawing/2014/main" id="{DCFA54AB-F16D-76CE-681B-827AEA700A9B}"/>
              </a:ext>
            </a:extLst>
          </p:cNvPr>
          <p:cNvSpPr txBox="1">
            <a:spLocks noChangeArrowheads="1"/>
          </p:cNvSpPr>
          <p:nvPr/>
        </p:nvSpPr>
        <p:spPr bwMode="auto">
          <a:xfrm>
            <a:off x="1600200" y="3581400"/>
            <a:ext cx="423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Times New Roman" panose="02020603050405020304" pitchFamily="18" charset="0"/>
              </a:rPr>
              <a:t>yc</a:t>
            </a:r>
          </a:p>
        </p:txBody>
      </p:sp>
      <p:sp>
        <p:nvSpPr>
          <p:cNvPr id="12307" name="Text Box 19">
            <a:extLst>
              <a:ext uri="{FF2B5EF4-FFF2-40B4-BE49-F238E27FC236}">
                <a16:creationId xmlns:a16="http://schemas.microsoft.com/office/drawing/2014/main" id="{B19812DC-B067-55ED-DF30-E9410C0D09F4}"/>
              </a:ext>
            </a:extLst>
          </p:cNvPr>
          <p:cNvSpPr txBox="1">
            <a:spLocks noChangeArrowheads="1"/>
          </p:cNvSpPr>
          <p:nvPr/>
        </p:nvSpPr>
        <p:spPr bwMode="auto">
          <a:xfrm>
            <a:off x="1143000" y="4343400"/>
            <a:ext cx="8493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a:latin typeface="Times New Roman" panose="02020603050405020304" pitchFamily="18" charset="0"/>
              </a:rPr>
              <a:t>zw=zc</a:t>
            </a:r>
          </a:p>
        </p:txBody>
      </p:sp>
      <p:sp>
        <p:nvSpPr>
          <p:cNvPr id="12308" name="AutoShape 20">
            <a:extLst>
              <a:ext uri="{FF2B5EF4-FFF2-40B4-BE49-F238E27FC236}">
                <a16:creationId xmlns:a16="http://schemas.microsoft.com/office/drawing/2014/main" id="{202BA070-08A2-7C4E-6D1E-00E664F73029}"/>
              </a:ext>
            </a:extLst>
          </p:cNvPr>
          <p:cNvSpPr>
            <a:spLocks/>
          </p:cNvSpPr>
          <p:nvPr/>
        </p:nvSpPr>
        <p:spPr bwMode="auto">
          <a:xfrm>
            <a:off x="1981200" y="3200400"/>
            <a:ext cx="76200" cy="1905000"/>
          </a:xfrm>
          <a:prstGeom prst="leftBrace">
            <a:avLst>
              <a:gd name="adj1" fmla="val 208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2309" name="Line 21">
            <a:extLst>
              <a:ext uri="{FF2B5EF4-FFF2-40B4-BE49-F238E27FC236}">
                <a16:creationId xmlns:a16="http://schemas.microsoft.com/office/drawing/2014/main" id="{D6A75D5C-4D5F-A77D-AEC5-F7A6BC87F6A8}"/>
              </a:ext>
            </a:extLst>
          </p:cNvPr>
          <p:cNvSpPr>
            <a:spLocks noChangeShapeType="1"/>
          </p:cNvSpPr>
          <p:nvPr/>
        </p:nvSpPr>
        <p:spPr bwMode="auto">
          <a:xfrm flipV="1">
            <a:off x="5867400" y="22098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2310" name="Text Box 22">
            <a:extLst>
              <a:ext uri="{FF2B5EF4-FFF2-40B4-BE49-F238E27FC236}">
                <a16:creationId xmlns:a16="http://schemas.microsoft.com/office/drawing/2014/main" id="{5F124D17-591E-B601-5C51-583EC1AECCDB}"/>
              </a:ext>
            </a:extLst>
          </p:cNvPr>
          <p:cNvSpPr txBox="1">
            <a:spLocks noChangeArrowheads="1"/>
          </p:cNvSpPr>
          <p:nvPr/>
        </p:nvSpPr>
        <p:spPr bwMode="auto">
          <a:xfrm>
            <a:off x="5943600" y="2133600"/>
            <a:ext cx="361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latin typeface="Times New Roman" panose="02020603050405020304" pitchFamily="18" charset="0"/>
              </a:rPr>
              <a:t>yi</a:t>
            </a:r>
          </a:p>
        </p:txBody>
      </p:sp>
      <p:sp>
        <p:nvSpPr>
          <p:cNvPr id="12311" name="AutoShape 23">
            <a:extLst>
              <a:ext uri="{FF2B5EF4-FFF2-40B4-BE49-F238E27FC236}">
                <a16:creationId xmlns:a16="http://schemas.microsoft.com/office/drawing/2014/main" id="{E14B4D6E-F8C2-5A1B-8301-AD3842CBF3AD}"/>
              </a:ext>
            </a:extLst>
          </p:cNvPr>
          <p:cNvSpPr>
            <a:spLocks/>
          </p:cNvSpPr>
          <p:nvPr/>
        </p:nvSpPr>
        <p:spPr bwMode="auto">
          <a:xfrm>
            <a:off x="5867400" y="2209800"/>
            <a:ext cx="76200" cy="609600"/>
          </a:xfrm>
          <a:prstGeom prst="rightBrace">
            <a:avLst>
              <a:gd name="adj1" fmla="val 66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2312" name="Text Box 24">
            <a:extLst>
              <a:ext uri="{FF2B5EF4-FFF2-40B4-BE49-F238E27FC236}">
                <a16:creationId xmlns:a16="http://schemas.microsoft.com/office/drawing/2014/main" id="{03BFCA3D-6FD6-734F-B677-AC89711AC165}"/>
              </a:ext>
            </a:extLst>
          </p:cNvPr>
          <p:cNvSpPr txBox="1">
            <a:spLocks noChangeArrowheads="1"/>
          </p:cNvSpPr>
          <p:nvPr/>
        </p:nvSpPr>
        <p:spPr bwMode="auto">
          <a:xfrm>
            <a:off x="7146925" y="319088"/>
            <a:ext cx="481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solidFill>
                  <a:srgbClr val="000099"/>
                </a:solidFill>
                <a:latin typeface="Times New Roman" panose="02020603050405020304" pitchFamily="18" charset="0"/>
              </a:rPr>
              <a:t>Yc</a:t>
            </a:r>
          </a:p>
        </p:txBody>
      </p:sp>
      <p:sp>
        <p:nvSpPr>
          <p:cNvPr id="12313" name="Text Box 25">
            <a:extLst>
              <a:ext uri="{FF2B5EF4-FFF2-40B4-BE49-F238E27FC236}">
                <a16:creationId xmlns:a16="http://schemas.microsoft.com/office/drawing/2014/main" id="{6828FE22-B364-E065-E70C-202F3C1CC68F}"/>
              </a:ext>
            </a:extLst>
          </p:cNvPr>
          <p:cNvSpPr txBox="1">
            <a:spLocks noChangeArrowheads="1"/>
          </p:cNvSpPr>
          <p:nvPr/>
        </p:nvSpPr>
        <p:spPr bwMode="auto">
          <a:xfrm>
            <a:off x="8137525" y="1690688"/>
            <a:ext cx="481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solidFill>
                  <a:srgbClr val="000099"/>
                </a:solidFill>
                <a:latin typeface="Times New Roman" panose="02020603050405020304" pitchFamily="18" charset="0"/>
              </a:rPr>
              <a:t>Xc</a:t>
            </a:r>
          </a:p>
        </p:txBody>
      </p:sp>
      <p:sp>
        <p:nvSpPr>
          <p:cNvPr id="12314" name="Text Box 26">
            <a:extLst>
              <a:ext uri="{FF2B5EF4-FFF2-40B4-BE49-F238E27FC236}">
                <a16:creationId xmlns:a16="http://schemas.microsoft.com/office/drawing/2014/main" id="{10FFC750-4F05-77E8-3282-228C9B6643EF}"/>
              </a:ext>
            </a:extLst>
          </p:cNvPr>
          <p:cNvSpPr txBox="1">
            <a:spLocks noChangeArrowheads="1"/>
          </p:cNvSpPr>
          <p:nvPr/>
        </p:nvSpPr>
        <p:spPr bwMode="auto">
          <a:xfrm>
            <a:off x="441325" y="5043488"/>
            <a:ext cx="452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solidFill>
                  <a:srgbClr val="000099"/>
                </a:solidFill>
                <a:latin typeface="Times New Roman" panose="02020603050405020304" pitchFamily="18" charset="0"/>
              </a:rPr>
              <a:t>Zc</a:t>
            </a:r>
          </a:p>
        </p:txBody>
      </p:sp>
      <p:sp>
        <p:nvSpPr>
          <p:cNvPr id="12315" name="Line 27">
            <a:extLst>
              <a:ext uri="{FF2B5EF4-FFF2-40B4-BE49-F238E27FC236}">
                <a16:creationId xmlns:a16="http://schemas.microsoft.com/office/drawing/2014/main" id="{419D0904-84C4-6161-CE4F-CEF84E570680}"/>
              </a:ext>
            </a:extLst>
          </p:cNvPr>
          <p:cNvSpPr>
            <a:spLocks noChangeShapeType="1"/>
          </p:cNvSpPr>
          <p:nvPr/>
        </p:nvSpPr>
        <p:spPr bwMode="auto">
          <a:xfrm flipH="1">
            <a:off x="5562600" y="1828800"/>
            <a:ext cx="1905000" cy="9906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2316" name="Text Box 28">
            <a:extLst>
              <a:ext uri="{FF2B5EF4-FFF2-40B4-BE49-F238E27FC236}">
                <a16:creationId xmlns:a16="http://schemas.microsoft.com/office/drawing/2014/main" id="{C274963F-A114-0FE0-F329-7DC604C1BBEE}"/>
              </a:ext>
            </a:extLst>
          </p:cNvPr>
          <p:cNvSpPr txBox="1">
            <a:spLocks noChangeArrowheads="1"/>
          </p:cNvSpPr>
          <p:nvPr/>
        </p:nvSpPr>
        <p:spPr bwMode="auto">
          <a:xfrm>
            <a:off x="5334000" y="2743200"/>
            <a:ext cx="361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latin typeface="Times New Roman" panose="02020603050405020304" pitchFamily="18" charset="0"/>
              </a:rPr>
              <a:t>xi</a:t>
            </a:r>
          </a:p>
        </p:txBody>
      </p:sp>
      <p:sp>
        <p:nvSpPr>
          <p:cNvPr id="12317" name="Line 29">
            <a:extLst>
              <a:ext uri="{FF2B5EF4-FFF2-40B4-BE49-F238E27FC236}">
                <a16:creationId xmlns:a16="http://schemas.microsoft.com/office/drawing/2014/main" id="{2736D6D0-8C69-F79F-FA72-BE78B1BE7835}"/>
              </a:ext>
            </a:extLst>
          </p:cNvPr>
          <p:cNvSpPr>
            <a:spLocks noChangeShapeType="1"/>
          </p:cNvSpPr>
          <p:nvPr/>
        </p:nvSpPr>
        <p:spPr bwMode="auto">
          <a:xfrm>
            <a:off x="4800600" y="2667000"/>
            <a:ext cx="22098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2318" name="Text Box 30">
            <a:extLst>
              <a:ext uri="{FF2B5EF4-FFF2-40B4-BE49-F238E27FC236}">
                <a16:creationId xmlns:a16="http://schemas.microsoft.com/office/drawing/2014/main" id="{395A7308-4EB5-0DC2-3BA7-7E7E1540FA21}"/>
              </a:ext>
            </a:extLst>
          </p:cNvPr>
          <p:cNvSpPr txBox="1">
            <a:spLocks noChangeArrowheads="1"/>
          </p:cNvSpPr>
          <p:nvPr/>
        </p:nvSpPr>
        <p:spPr bwMode="auto">
          <a:xfrm>
            <a:off x="5410200" y="2438400"/>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Times New Roman" panose="02020603050405020304" pitchFamily="18" charset="0"/>
              </a:rPr>
              <a:t>F</a:t>
            </a:r>
          </a:p>
        </p:txBody>
      </p:sp>
      <p:sp>
        <p:nvSpPr>
          <p:cNvPr id="12319" name="Text Box 31">
            <a:extLst>
              <a:ext uri="{FF2B5EF4-FFF2-40B4-BE49-F238E27FC236}">
                <a16:creationId xmlns:a16="http://schemas.microsoft.com/office/drawing/2014/main" id="{2645757B-E834-2B9E-92F1-342864CF988E}"/>
              </a:ext>
            </a:extLst>
          </p:cNvPr>
          <p:cNvSpPr txBox="1">
            <a:spLocks noChangeArrowheads="1"/>
          </p:cNvSpPr>
          <p:nvPr/>
        </p:nvSpPr>
        <p:spPr bwMode="auto">
          <a:xfrm>
            <a:off x="6537325" y="2376488"/>
            <a:ext cx="268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solidFill>
                  <a:schemeClr val="tx2"/>
                </a:solidFill>
                <a:latin typeface="Times New Roman" panose="02020603050405020304" pitchFamily="18" charset="0"/>
              </a:rPr>
              <a:t>f</a:t>
            </a:r>
          </a:p>
        </p:txBody>
      </p:sp>
      <p:sp>
        <p:nvSpPr>
          <p:cNvPr id="12320" name="Text Box 32">
            <a:extLst>
              <a:ext uri="{FF2B5EF4-FFF2-40B4-BE49-F238E27FC236}">
                <a16:creationId xmlns:a16="http://schemas.microsoft.com/office/drawing/2014/main" id="{53DE0052-1065-8BA0-EDE5-ABF4DF9657AB}"/>
              </a:ext>
            </a:extLst>
          </p:cNvPr>
          <p:cNvSpPr txBox="1">
            <a:spLocks noChangeArrowheads="1"/>
          </p:cNvSpPr>
          <p:nvPr/>
        </p:nvSpPr>
        <p:spPr bwMode="auto">
          <a:xfrm>
            <a:off x="7451725" y="1462088"/>
            <a:ext cx="9159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solidFill>
                  <a:srgbClr val="000099"/>
                </a:solidFill>
                <a:latin typeface="Times New Roman" panose="02020603050405020304" pitchFamily="18" charset="0"/>
              </a:rPr>
              <a:t>camera</a:t>
            </a:r>
          </a:p>
        </p:txBody>
      </p:sp>
      <p:sp>
        <p:nvSpPr>
          <p:cNvPr id="12321" name="Oval 33">
            <a:extLst>
              <a:ext uri="{FF2B5EF4-FFF2-40B4-BE49-F238E27FC236}">
                <a16:creationId xmlns:a16="http://schemas.microsoft.com/office/drawing/2014/main" id="{934FAFE5-A190-5985-8C5F-EC9E977F47E3}"/>
              </a:ext>
            </a:extLst>
          </p:cNvPr>
          <p:cNvSpPr>
            <a:spLocks noChangeArrowheads="1"/>
          </p:cNvSpPr>
          <p:nvPr/>
        </p:nvSpPr>
        <p:spPr bwMode="auto">
          <a:xfrm>
            <a:off x="5791200" y="21336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2322" name="Text Box 34">
            <a:extLst>
              <a:ext uri="{FF2B5EF4-FFF2-40B4-BE49-F238E27FC236}">
                <a16:creationId xmlns:a16="http://schemas.microsoft.com/office/drawing/2014/main" id="{2BB098CC-7EB2-A8C4-2C59-B8FBFD3BC52C}"/>
              </a:ext>
            </a:extLst>
          </p:cNvPr>
          <p:cNvSpPr txBox="1">
            <a:spLocks noChangeArrowheads="1"/>
          </p:cNvSpPr>
          <p:nvPr/>
        </p:nvSpPr>
        <p:spPr bwMode="auto">
          <a:xfrm>
            <a:off x="5715000" y="1676400"/>
            <a:ext cx="13255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Times New Roman" panose="02020603050405020304" pitchFamily="18" charset="0"/>
              </a:rPr>
              <a:t>P</a:t>
            </a:r>
            <a:r>
              <a:rPr lang="en-US" altLang="en-US" sz="2000">
                <a:latin typeface="Times New Roman" panose="02020603050405020304" pitchFamily="18" charset="0"/>
                <a:cs typeface="Times New Roman" panose="02020603050405020304" pitchFamily="18" charset="0"/>
              </a:rPr>
              <a:t>´=(xi,yi,f)</a:t>
            </a:r>
            <a:endParaRPr lang="en-US" altLang="en-US" sz="2000">
              <a:latin typeface="Times New Roman" panose="02020603050405020304" pitchFamily="18" charset="0"/>
            </a:endParaRPr>
          </a:p>
        </p:txBody>
      </p:sp>
      <p:sp>
        <p:nvSpPr>
          <p:cNvPr id="12323" name="Text Box 35">
            <a:extLst>
              <a:ext uri="{FF2B5EF4-FFF2-40B4-BE49-F238E27FC236}">
                <a16:creationId xmlns:a16="http://schemas.microsoft.com/office/drawing/2014/main" id="{D03B2D8D-6257-28CD-D398-152A147FD9EB}"/>
              </a:ext>
            </a:extLst>
          </p:cNvPr>
          <p:cNvSpPr txBox="1">
            <a:spLocks noChangeArrowheads="1"/>
          </p:cNvSpPr>
          <p:nvPr/>
        </p:nvSpPr>
        <p:spPr bwMode="auto">
          <a:xfrm>
            <a:off x="3429000" y="4648200"/>
            <a:ext cx="1327150" cy="831850"/>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tx2"/>
                </a:solidFill>
                <a:latin typeface="Times New Roman" panose="02020603050405020304" pitchFamily="18" charset="0"/>
              </a:rPr>
              <a:t>xi        xc</a:t>
            </a:r>
          </a:p>
          <a:p>
            <a:r>
              <a:rPr lang="en-US" altLang="en-US" sz="2400">
                <a:solidFill>
                  <a:schemeClr val="tx2"/>
                </a:solidFill>
                <a:latin typeface="Times New Roman" panose="02020603050405020304" pitchFamily="18" charset="0"/>
              </a:rPr>
              <a:t> f         zc</a:t>
            </a:r>
          </a:p>
        </p:txBody>
      </p:sp>
      <p:sp>
        <p:nvSpPr>
          <p:cNvPr id="12324" name="Text Box 36">
            <a:extLst>
              <a:ext uri="{FF2B5EF4-FFF2-40B4-BE49-F238E27FC236}">
                <a16:creationId xmlns:a16="http://schemas.microsoft.com/office/drawing/2014/main" id="{A6613758-91EB-A355-7241-114B3A27043E}"/>
              </a:ext>
            </a:extLst>
          </p:cNvPr>
          <p:cNvSpPr txBox="1">
            <a:spLocks noChangeArrowheads="1"/>
          </p:cNvSpPr>
          <p:nvPr/>
        </p:nvSpPr>
        <p:spPr bwMode="auto">
          <a:xfrm>
            <a:off x="3429000" y="5638800"/>
            <a:ext cx="1327150" cy="831850"/>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tx2"/>
                </a:solidFill>
                <a:latin typeface="Times New Roman" panose="02020603050405020304" pitchFamily="18" charset="0"/>
              </a:rPr>
              <a:t>yi        yc</a:t>
            </a:r>
          </a:p>
          <a:p>
            <a:r>
              <a:rPr lang="en-US" altLang="en-US" sz="2400">
                <a:solidFill>
                  <a:schemeClr val="tx2"/>
                </a:solidFill>
                <a:latin typeface="Times New Roman" panose="02020603050405020304" pitchFamily="18" charset="0"/>
              </a:rPr>
              <a:t> f         zc</a:t>
            </a:r>
            <a:endParaRPr lang="en-US" altLang="en-US" sz="2400">
              <a:latin typeface="Times New Roman" panose="02020603050405020304" pitchFamily="18" charset="0"/>
            </a:endParaRPr>
          </a:p>
        </p:txBody>
      </p:sp>
      <p:sp>
        <p:nvSpPr>
          <p:cNvPr id="12325" name="Line 37">
            <a:extLst>
              <a:ext uri="{FF2B5EF4-FFF2-40B4-BE49-F238E27FC236}">
                <a16:creationId xmlns:a16="http://schemas.microsoft.com/office/drawing/2014/main" id="{6804727E-D77F-7D23-A8F1-5C9B02260C2F}"/>
              </a:ext>
            </a:extLst>
          </p:cNvPr>
          <p:cNvSpPr>
            <a:spLocks noChangeShapeType="1"/>
          </p:cNvSpPr>
          <p:nvPr/>
        </p:nvSpPr>
        <p:spPr bwMode="auto">
          <a:xfrm>
            <a:off x="3505200" y="5105400"/>
            <a:ext cx="3048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2326" name="Line 38">
            <a:extLst>
              <a:ext uri="{FF2B5EF4-FFF2-40B4-BE49-F238E27FC236}">
                <a16:creationId xmlns:a16="http://schemas.microsoft.com/office/drawing/2014/main" id="{A9E2518F-0CB1-386F-DF15-574D757FD04C}"/>
              </a:ext>
            </a:extLst>
          </p:cNvPr>
          <p:cNvSpPr>
            <a:spLocks noChangeShapeType="1"/>
          </p:cNvSpPr>
          <p:nvPr/>
        </p:nvSpPr>
        <p:spPr bwMode="auto">
          <a:xfrm>
            <a:off x="3505200" y="6096000"/>
            <a:ext cx="3048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2327" name="Line 39">
            <a:extLst>
              <a:ext uri="{FF2B5EF4-FFF2-40B4-BE49-F238E27FC236}">
                <a16:creationId xmlns:a16="http://schemas.microsoft.com/office/drawing/2014/main" id="{A051AE3C-8F38-499C-73E7-2979BF0095AE}"/>
              </a:ext>
            </a:extLst>
          </p:cNvPr>
          <p:cNvSpPr>
            <a:spLocks noChangeShapeType="1"/>
          </p:cNvSpPr>
          <p:nvPr/>
        </p:nvSpPr>
        <p:spPr bwMode="auto">
          <a:xfrm>
            <a:off x="4343400" y="5105400"/>
            <a:ext cx="3048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2328" name="Line 40">
            <a:extLst>
              <a:ext uri="{FF2B5EF4-FFF2-40B4-BE49-F238E27FC236}">
                <a16:creationId xmlns:a16="http://schemas.microsoft.com/office/drawing/2014/main" id="{FC9587DA-A364-2C09-94D5-B2A86245B40F}"/>
              </a:ext>
            </a:extLst>
          </p:cNvPr>
          <p:cNvSpPr>
            <a:spLocks noChangeShapeType="1"/>
          </p:cNvSpPr>
          <p:nvPr/>
        </p:nvSpPr>
        <p:spPr bwMode="auto">
          <a:xfrm>
            <a:off x="4343400" y="6096000"/>
            <a:ext cx="3048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2329" name="Text Box 41">
            <a:extLst>
              <a:ext uri="{FF2B5EF4-FFF2-40B4-BE49-F238E27FC236}">
                <a16:creationId xmlns:a16="http://schemas.microsoft.com/office/drawing/2014/main" id="{6507F0B7-9368-5518-61A6-ACEAC38036D4}"/>
              </a:ext>
            </a:extLst>
          </p:cNvPr>
          <p:cNvSpPr txBox="1">
            <a:spLocks noChangeArrowheads="1"/>
          </p:cNvSpPr>
          <p:nvPr/>
        </p:nvSpPr>
        <p:spPr bwMode="auto">
          <a:xfrm>
            <a:off x="3870325" y="4841875"/>
            <a:ext cx="35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tx2"/>
                </a:solidFill>
                <a:latin typeface="Times New Roman" panose="02020603050405020304" pitchFamily="18" charset="0"/>
              </a:rPr>
              <a:t>=</a:t>
            </a:r>
          </a:p>
        </p:txBody>
      </p:sp>
      <p:sp>
        <p:nvSpPr>
          <p:cNvPr id="12330" name="Text Box 42">
            <a:extLst>
              <a:ext uri="{FF2B5EF4-FFF2-40B4-BE49-F238E27FC236}">
                <a16:creationId xmlns:a16="http://schemas.microsoft.com/office/drawing/2014/main" id="{A2DFD5DF-74B7-48F5-5E57-6842CF090064}"/>
              </a:ext>
            </a:extLst>
          </p:cNvPr>
          <p:cNvSpPr txBox="1">
            <a:spLocks noChangeArrowheads="1"/>
          </p:cNvSpPr>
          <p:nvPr/>
        </p:nvSpPr>
        <p:spPr bwMode="auto">
          <a:xfrm>
            <a:off x="3886200" y="5791200"/>
            <a:ext cx="35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tx2"/>
                </a:solidFill>
                <a:latin typeface="Times New Roman" panose="02020603050405020304" pitchFamily="18" charset="0"/>
              </a:rPr>
              <a:t>=</a:t>
            </a:r>
          </a:p>
        </p:txBody>
      </p:sp>
      <p:sp>
        <p:nvSpPr>
          <p:cNvPr id="12331" name="Text Box 43">
            <a:extLst>
              <a:ext uri="{FF2B5EF4-FFF2-40B4-BE49-F238E27FC236}">
                <a16:creationId xmlns:a16="http://schemas.microsoft.com/office/drawing/2014/main" id="{1C4EEAFF-746F-ED8B-FCC0-0F2E921389E5}"/>
              </a:ext>
            </a:extLst>
          </p:cNvPr>
          <p:cNvSpPr txBox="1">
            <a:spLocks noChangeArrowheads="1"/>
          </p:cNvSpPr>
          <p:nvPr/>
        </p:nvSpPr>
        <p:spPr bwMode="auto">
          <a:xfrm>
            <a:off x="5410200" y="4953000"/>
            <a:ext cx="1700213" cy="8318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xi = (f/zc)xc</a:t>
            </a:r>
          </a:p>
          <a:p>
            <a:r>
              <a:rPr lang="en-US" altLang="en-US" sz="2400">
                <a:latin typeface="Times New Roman" panose="02020603050405020304" pitchFamily="18" charset="0"/>
              </a:rPr>
              <a:t>yi = (f/zc)yc</a:t>
            </a:r>
          </a:p>
        </p:txBody>
      </p:sp>
      <p:sp>
        <p:nvSpPr>
          <p:cNvPr id="12332" name="Text Box 44">
            <a:extLst>
              <a:ext uri="{FF2B5EF4-FFF2-40B4-BE49-F238E27FC236}">
                <a16:creationId xmlns:a16="http://schemas.microsoft.com/office/drawing/2014/main" id="{6E30AFE9-97BB-3125-4C14-ADE11265F790}"/>
              </a:ext>
            </a:extLst>
          </p:cNvPr>
          <p:cNvSpPr txBox="1">
            <a:spLocks noChangeArrowheads="1"/>
          </p:cNvSpPr>
          <p:nvPr/>
        </p:nvSpPr>
        <p:spPr bwMode="auto">
          <a:xfrm>
            <a:off x="533400" y="5638800"/>
            <a:ext cx="27051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Times New Roman" panose="02020603050405020304" pitchFamily="18" charset="0"/>
              </a:rPr>
              <a:t>Here camera coordinates</a:t>
            </a:r>
          </a:p>
          <a:p>
            <a:r>
              <a:rPr lang="en-US" altLang="en-US" sz="2000">
                <a:latin typeface="Times New Roman" panose="02020603050405020304" pitchFamily="18" charset="0"/>
              </a:rPr>
              <a:t>equal world coordinates.</a:t>
            </a:r>
          </a:p>
        </p:txBody>
      </p:sp>
      <p:sp>
        <p:nvSpPr>
          <p:cNvPr id="12333" name="Text Box 45">
            <a:extLst>
              <a:ext uri="{FF2B5EF4-FFF2-40B4-BE49-F238E27FC236}">
                <a16:creationId xmlns:a16="http://schemas.microsoft.com/office/drawing/2014/main" id="{F78C746B-95FE-46B4-5018-E3ACB20AC390}"/>
              </a:ext>
            </a:extLst>
          </p:cNvPr>
          <p:cNvSpPr txBox="1">
            <a:spLocks noChangeArrowheads="1"/>
          </p:cNvSpPr>
          <p:nvPr/>
        </p:nvSpPr>
        <p:spPr bwMode="auto">
          <a:xfrm>
            <a:off x="2743200" y="3657600"/>
            <a:ext cx="8064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a:solidFill>
                  <a:srgbClr val="000099"/>
                </a:solidFill>
                <a:latin typeface="Times New Roman" panose="02020603050405020304" pitchFamily="18" charset="0"/>
              </a:rPr>
              <a:t>optical</a:t>
            </a:r>
          </a:p>
          <a:p>
            <a:pPr algn="ctr"/>
            <a:r>
              <a:rPr lang="en-US" altLang="en-US">
                <a:solidFill>
                  <a:srgbClr val="000099"/>
                </a:solidFill>
                <a:latin typeface="Times New Roman" panose="02020603050405020304" pitchFamily="18" charset="0"/>
              </a:rPr>
              <a:t>axis</a:t>
            </a:r>
          </a:p>
        </p:txBody>
      </p:sp>
      <p:sp>
        <p:nvSpPr>
          <p:cNvPr id="12334" name="Text Box 46">
            <a:extLst>
              <a:ext uri="{FF2B5EF4-FFF2-40B4-BE49-F238E27FC236}">
                <a16:creationId xmlns:a16="http://schemas.microsoft.com/office/drawing/2014/main" id="{AEAD5D00-5C4E-B84D-44DE-A077C8E03E87}"/>
              </a:ext>
            </a:extLst>
          </p:cNvPr>
          <p:cNvSpPr txBox="1">
            <a:spLocks noChangeArrowheads="1"/>
          </p:cNvSpPr>
          <p:nvPr/>
        </p:nvSpPr>
        <p:spPr bwMode="auto">
          <a:xfrm>
            <a:off x="3260725" y="2300288"/>
            <a:ext cx="508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Times New Roman" panose="02020603050405020304" pitchFamily="18" charset="0"/>
              </a:rPr>
              <a:t>ray</a:t>
            </a:r>
          </a:p>
        </p:txBody>
      </p:sp>
      <p:sp>
        <p:nvSpPr>
          <p:cNvPr id="2" name="Title 1">
            <a:extLst>
              <a:ext uri="{FF2B5EF4-FFF2-40B4-BE49-F238E27FC236}">
                <a16:creationId xmlns:a16="http://schemas.microsoft.com/office/drawing/2014/main" id="{591E7C8A-4D3B-2BAB-C443-F05F80E7E197}"/>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FAE64427-08C8-E7CB-AB33-09DB2006E992}"/>
              </a:ext>
            </a:extLst>
          </p:cNvPr>
          <p:cNvSpPr>
            <a:spLocks noGrp="1" noChangeArrowheads="1"/>
          </p:cNvSpPr>
          <p:nvPr>
            <p:ph type="title"/>
          </p:nvPr>
        </p:nvSpPr>
        <p:spPr/>
        <p:txBody>
          <a:bodyPr/>
          <a:lstStyle/>
          <a:p>
            <a:r>
              <a:rPr lang="en-US" altLang="en-US"/>
              <a:t>3D from Stereo</a:t>
            </a:r>
          </a:p>
        </p:txBody>
      </p:sp>
      <p:sp>
        <p:nvSpPr>
          <p:cNvPr id="13315" name="Rectangle 3">
            <a:extLst>
              <a:ext uri="{FF2B5EF4-FFF2-40B4-BE49-F238E27FC236}">
                <a16:creationId xmlns:a16="http://schemas.microsoft.com/office/drawing/2014/main" id="{4AA71345-1FE6-B803-A489-48B61BF592E1}"/>
              </a:ext>
            </a:extLst>
          </p:cNvPr>
          <p:cNvSpPr>
            <a:spLocks noChangeArrowheads="1"/>
          </p:cNvSpPr>
          <p:nvPr/>
        </p:nvSpPr>
        <p:spPr bwMode="auto">
          <a:xfrm>
            <a:off x="1828800" y="2209800"/>
            <a:ext cx="1828800" cy="1600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3316" name="Rectangle 4">
            <a:extLst>
              <a:ext uri="{FF2B5EF4-FFF2-40B4-BE49-F238E27FC236}">
                <a16:creationId xmlns:a16="http://schemas.microsoft.com/office/drawing/2014/main" id="{E5C39B5F-E1AE-FCE4-12FC-34D8BEC31CC9}"/>
              </a:ext>
            </a:extLst>
          </p:cNvPr>
          <p:cNvSpPr>
            <a:spLocks noChangeArrowheads="1"/>
          </p:cNvSpPr>
          <p:nvPr/>
        </p:nvSpPr>
        <p:spPr bwMode="auto">
          <a:xfrm>
            <a:off x="4648200" y="2209800"/>
            <a:ext cx="1828800" cy="1600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3317" name="Text Box 5">
            <a:extLst>
              <a:ext uri="{FF2B5EF4-FFF2-40B4-BE49-F238E27FC236}">
                <a16:creationId xmlns:a16="http://schemas.microsoft.com/office/drawing/2014/main" id="{FEA4F070-9769-9E56-7DD2-B597B5AF39AE}"/>
              </a:ext>
            </a:extLst>
          </p:cNvPr>
          <p:cNvSpPr txBox="1">
            <a:spLocks noChangeArrowheads="1"/>
          </p:cNvSpPr>
          <p:nvPr/>
        </p:nvSpPr>
        <p:spPr bwMode="auto">
          <a:xfrm>
            <a:off x="1981200" y="3886200"/>
            <a:ext cx="14081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left image</a:t>
            </a:r>
          </a:p>
        </p:txBody>
      </p:sp>
      <p:sp>
        <p:nvSpPr>
          <p:cNvPr id="13318" name="Text Box 6">
            <a:extLst>
              <a:ext uri="{FF2B5EF4-FFF2-40B4-BE49-F238E27FC236}">
                <a16:creationId xmlns:a16="http://schemas.microsoft.com/office/drawing/2014/main" id="{DE4297A2-4584-7CF6-767E-6E445BAF36DD}"/>
              </a:ext>
            </a:extLst>
          </p:cNvPr>
          <p:cNvSpPr txBox="1">
            <a:spLocks noChangeArrowheads="1"/>
          </p:cNvSpPr>
          <p:nvPr/>
        </p:nvSpPr>
        <p:spPr bwMode="auto">
          <a:xfrm>
            <a:off x="4724400" y="3886200"/>
            <a:ext cx="1577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right image</a:t>
            </a:r>
          </a:p>
        </p:txBody>
      </p:sp>
      <p:sp>
        <p:nvSpPr>
          <p:cNvPr id="13319" name="Rectangle 7">
            <a:extLst>
              <a:ext uri="{FF2B5EF4-FFF2-40B4-BE49-F238E27FC236}">
                <a16:creationId xmlns:a16="http://schemas.microsoft.com/office/drawing/2014/main" id="{282124BB-E95F-68DA-9AA1-AEDBF0748841}"/>
              </a:ext>
            </a:extLst>
          </p:cNvPr>
          <p:cNvSpPr>
            <a:spLocks noChangeArrowheads="1"/>
          </p:cNvSpPr>
          <p:nvPr/>
        </p:nvSpPr>
        <p:spPr bwMode="auto">
          <a:xfrm>
            <a:off x="2590800" y="3048000"/>
            <a:ext cx="152400" cy="152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3320" name="Rectangle 8">
            <a:extLst>
              <a:ext uri="{FF2B5EF4-FFF2-40B4-BE49-F238E27FC236}">
                <a16:creationId xmlns:a16="http://schemas.microsoft.com/office/drawing/2014/main" id="{F1904A2A-DA92-33D4-56D6-3268A16A7815}"/>
              </a:ext>
            </a:extLst>
          </p:cNvPr>
          <p:cNvSpPr>
            <a:spLocks noChangeArrowheads="1"/>
          </p:cNvSpPr>
          <p:nvPr/>
        </p:nvSpPr>
        <p:spPr bwMode="auto">
          <a:xfrm>
            <a:off x="4876800" y="3048000"/>
            <a:ext cx="152400" cy="152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3321" name="Line 9">
            <a:extLst>
              <a:ext uri="{FF2B5EF4-FFF2-40B4-BE49-F238E27FC236}">
                <a16:creationId xmlns:a16="http://schemas.microsoft.com/office/drawing/2014/main" id="{F613B973-F47E-B6A4-42B1-04969D708941}"/>
              </a:ext>
            </a:extLst>
          </p:cNvPr>
          <p:cNvSpPr>
            <a:spLocks noChangeShapeType="1"/>
          </p:cNvSpPr>
          <p:nvPr/>
        </p:nvSpPr>
        <p:spPr bwMode="auto">
          <a:xfrm>
            <a:off x="1828800" y="3048000"/>
            <a:ext cx="4648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3322" name="Line 10">
            <a:extLst>
              <a:ext uri="{FF2B5EF4-FFF2-40B4-BE49-F238E27FC236}">
                <a16:creationId xmlns:a16="http://schemas.microsoft.com/office/drawing/2014/main" id="{82D47A76-395E-43D0-EE7D-DD6532E01411}"/>
              </a:ext>
            </a:extLst>
          </p:cNvPr>
          <p:cNvSpPr>
            <a:spLocks noChangeShapeType="1"/>
          </p:cNvSpPr>
          <p:nvPr/>
        </p:nvSpPr>
        <p:spPr bwMode="auto">
          <a:xfrm>
            <a:off x="1828800" y="3200400"/>
            <a:ext cx="4648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3323" name="Oval 11">
            <a:extLst>
              <a:ext uri="{FF2B5EF4-FFF2-40B4-BE49-F238E27FC236}">
                <a16:creationId xmlns:a16="http://schemas.microsoft.com/office/drawing/2014/main" id="{0404C4CF-B92B-9F09-9F06-3E8896BF8632}"/>
              </a:ext>
            </a:extLst>
          </p:cNvPr>
          <p:cNvSpPr>
            <a:spLocks noChangeArrowheads="1"/>
          </p:cNvSpPr>
          <p:nvPr/>
        </p:nvSpPr>
        <p:spPr bwMode="auto">
          <a:xfrm>
            <a:off x="6553200" y="12954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3324" name="Text Box 12">
            <a:extLst>
              <a:ext uri="{FF2B5EF4-FFF2-40B4-BE49-F238E27FC236}">
                <a16:creationId xmlns:a16="http://schemas.microsoft.com/office/drawing/2014/main" id="{1DE0A156-4F43-C501-348D-FAB87327825F}"/>
              </a:ext>
            </a:extLst>
          </p:cNvPr>
          <p:cNvSpPr txBox="1">
            <a:spLocks noChangeArrowheads="1"/>
          </p:cNvSpPr>
          <p:nvPr/>
        </p:nvSpPr>
        <p:spPr bwMode="auto">
          <a:xfrm>
            <a:off x="6781800" y="1143000"/>
            <a:ext cx="1258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3D point</a:t>
            </a:r>
          </a:p>
        </p:txBody>
      </p:sp>
      <p:sp>
        <p:nvSpPr>
          <p:cNvPr id="13325" name="Text Box 13">
            <a:extLst>
              <a:ext uri="{FF2B5EF4-FFF2-40B4-BE49-F238E27FC236}">
                <a16:creationId xmlns:a16="http://schemas.microsoft.com/office/drawing/2014/main" id="{AF29EDB5-AB6F-13B6-4A71-C25978F4C645}"/>
              </a:ext>
            </a:extLst>
          </p:cNvPr>
          <p:cNvSpPr txBox="1">
            <a:spLocks noChangeArrowheads="1"/>
          </p:cNvSpPr>
          <p:nvPr/>
        </p:nvSpPr>
        <p:spPr bwMode="auto">
          <a:xfrm>
            <a:off x="762000" y="4572000"/>
            <a:ext cx="81057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tx2"/>
                </a:solidFill>
                <a:latin typeface="Times New Roman" panose="02020603050405020304" pitchFamily="18" charset="0"/>
              </a:rPr>
              <a:t>disparity:</a:t>
            </a:r>
            <a:r>
              <a:rPr lang="en-US" altLang="en-US" sz="2400">
                <a:latin typeface="Times New Roman" panose="02020603050405020304" pitchFamily="18" charset="0"/>
              </a:rPr>
              <a:t> the difference in image location of the same 3D</a:t>
            </a:r>
          </a:p>
          <a:p>
            <a:r>
              <a:rPr lang="en-US" altLang="en-US" sz="2400">
                <a:latin typeface="Times New Roman" panose="02020603050405020304" pitchFamily="18" charset="0"/>
              </a:rPr>
              <a:t>point when projected under perspective to two different cameras.</a:t>
            </a:r>
          </a:p>
        </p:txBody>
      </p:sp>
      <p:sp>
        <p:nvSpPr>
          <p:cNvPr id="13326" name="Text Box 14">
            <a:extLst>
              <a:ext uri="{FF2B5EF4-FFF2-40B4-BE49-F238E27FC236}">
                <a16:creationId xmlns:a16="http://schemas.microsoft.com/office/drawing/2014/main" id="{99EEEFF9-03F9-A26D-F7BD-990182FB5061}"/>
              </a:ext>
            </a:extLst>
          </p:cNvPr>
          <p:cNvSpPr txBox="1">
            <a:spLocks noChangeArrowheads="1"/>
          </p:cNvSpPr>
          <p:nvPr/>
        </p:nvSpPr>
        <p:spPr bwMode="auto">
          <a:xfrm>
            <a:off x="2803525" y="5451475"/>
            <a:ext cx="2208213" cy="466725"/>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tx2"/>
                </a:solidFill>
                <a:latin typeface="Times New Roman" panose="02020603050405020304" pitchFamily="18" charset="0"/>
              </a:rPr>
              <a:t>d = xleft - xright</a:t>
            </a:r>
          </a:p>
        </p:txBody>
      </p:sp>
      <p:sp>
        <p:nvSpPr>
          <p:cNvPr id="2" name="Title 1">
            <a:extLst>
              <a:ext uri="{FF2B5EF4-FFF2-40B4-BE49-F238E27FC236}">
                <a16:creationId xmlns:a16="http://schemas.microsoft.com/office/drawing/2014/main" id="{0D8A5820-7016-76ED-4670-4BE15D373D13}"/>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3" name="Picture 2" descr="E:\NIET\Project\xLogo11.png.pagespeed.ic.pydHLuCQEZ.png">
            <a:extLst>
              <a:ext uri="{FF2B5EF4-FFF2-40B4-BE49-F238E27FC236}">
                <a16:creationId xmlns:a16="http://schemas.microsoft.com/office/drawing/2014/main" id="{DE342C78-7199-AEF3-601C-4E050B124F27}"/>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8C37BDE9-D352-CB99-471E-1EB506CB82B5}"/>
              </a:ext>
            </a:extLst>
          </p:cNvPr>
          <p:cNvSpPr>
            <a:spLocks noGrp="1" noChangeArrowheads="1"/>
          </p:cNvSpPr>
          <p:nvPr>
            <p:ph type="title"/>
          </p:nvPr>
        </p:nvSpPr>
        <p:spPr>
          <a:xfrm>
            <a:off x="253206" y="669455"/>
            <a:ext cx="8637588" cy="1311275"/>
          </a:xfrm>
        </p:spPr>
        <p:txBody>
          <a:bodyPr>
            <a:normAutofit fontScale="90000"/>
          </a:bodyPr>
          <a:lstStyle/>
          <a:p>
            <a:br>
              <a:rPr lang="en-US" altLang="en-US" dirty="0"/>
            </a:br>
            <a:r>
              <a:rPr lang="en-US" altLang="en-US" dirty="0"/>
              <a:t>Depth Perception from Stereo</a:t>
            </a:r>
            <a:br>
              <a:rPr lang="en-US" altLang="en-US" dirty="0"/>
            </a:br>
            <a:r>
              <a:rPr lang="en-US" altLang="en-US" sz="3600" dirty="0"/>
              <a:t>Simple Model:  Parallel Optic Axes</a:t>
            </a:r>
          </a:p>
        </p:txBody>
      </p:sp>
      <p:sp>
        <p:nvSpPr>
          <p:cNvPr id="14339" name="Line 3">
            <a:extLst>
              <a:ext uri="{FF2B5EF4-FFF2-40B4-BE49-F238E27FC236}">
                <a16:creationId xmlns:a16="http://schemas.microsoft.com/office/drawing/2014/main" id="{77F6A397-E86E-8559-1E45-F2F85B31826A}"/>
              </a:ext>
            </a:extLst>
          </p:cNvPr>
          <p:cNvSpPr>
            <a:spLocks noChangeShapeType="1"/>
          </p:cNvSpPr>
          <p:nvPr/>
        </p:nvSpPr>
        <p:spPr bwMode="auto">
          <a:xfrm>
            <a:off x="2362200" y="2743200"/>
            <a:ext cx="5029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4340" name="Line 4">
            <a:extLst>
              <a:ext uri="{FF2B5EF4-FFF2-40B4-BE49-F238E27FC236}">
                <a16:creationId xmlns:a16="http://schemas.microsoft.com/office/drawing/2014/main" id="{7D30D3C3-9C00-57B7-C27A-0BC7AD2C2ED8}"/>
              </a:ext>
            </a:extLst>
          </p:cNvPr>
          <p:cNvSpPr>
            <a:spLocks noChangeShapeType="1"/>
          </p:cNvSpPr>
          <p:nvPr/>
        </p:nvSpPr>
        <p:spPr bwMode="auto">
          <a:xfrm>
            <a:off x="2362200" y="3962400"/>
            <a:ext cx="5410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4341" name="Line 5">
            <a:extLst>
              <a:ext uri="{FF2B5EF4-FFF2-40B4-BE49-F238E27FC236}">
                <a16:creationId xmlns:a16="http://schemas.microsoft.com/office/drawing/2014/main" id="{205EC3CC-158C-033C-FAAF-73888CD9AEBF}"/>
              </a:ext>
            </a:extLst>
          </p:cNvPr>
          <p:cNvSpPr>
            <a:spLocks noChangeShapeType="1"/>
          </p:cNvSpPr>
          <p:nvPr/>
        </p:nvSpPr>
        <p:spPr bwMode="auto">
          <a:xfrm>
            <a:off x="3276600" y="2286000"/>
            <a:ext cx="0" cy="2743200"/>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4342" name="Oval 6">
            <a:extLst>
              <a:ext uri="{FF2B5EF4-FFF2-40B4-BE49-F238E27FC236}">
                <a16:creationId xmlns:a16="http://schemas.microsoft.com/office/drawing/2014/main" id="{2271D11E-5B3D-3189-BD81-739B110CB1EE}"/>
              </a:ext>
            </a:extLst>
          </p:cNvPr>
          <p:cNvSpPr>
            <a:spLocks noChangeArrowheads="1"/>
          </p:cNvSpPr>
          <p:nvPr/>
        </p:nvSpPr>
        <p:spPr bwMode="auto">
          <a:xfrm>
            <a:off x="7086600" y="46482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4343" name="Line 7">
            <a:extLst>
              <a:ext uri="{FF2B5EF4-FFF2-40B4-BE49-F238E27FC236}">
                <a16:creationId xmlns:a16="http://schemas.microsoft.com/office/drawing/2014/main" id="{59B3AFF3-3A45-E870-A806-6180F6BB6721}"/>
              </a:ext>
            </a:extLst>
          </p:cNvPr>
          <p:cNvSpPr>
            <a:spLocks noChangeShapeType="1"/>
          </p:cNvSpPr>
          <p:nvPr/>
        </p:nvSpPr>
        <p:spPr bwMode="auto">
          <a:xfrm>
            <a:off x="2362200" y="2743200"/>
            <a:ext cx="4800600" cy="19812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4344" name="Line 8">
            <a:extLst>
              <a:ext uri="{FF2B5EF4-FFF2-40B4-BE49-F238E27FC236}">
                <a16:creationId xmlns:a16="http://schemas.microsoft.com/office/drawing/2014/main" id="{4E6CB9FD-B091-F013-F24A-D941FC532D3C}"/>
              </a:ext>
            </a:extLst>
          </p:cNvPr>
          <p:cNvSpPr>
            <a:spLocks noChangeShapeType="1"/>
          </p:cNvSpPr>
          <p:nvPr/>
        </p:nvSpPr>
        <p:spPr bwMode="auto">
          <a:xfrm>
            <a:off x="2362200" y="3962400"/>
            <a:ext cx="4800600" cy="7620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4345" name="Line 9">
            <a:extLst>
              <a:ext uri="{FF2B5EF4-FFF2-40B4-BE49-F238E27FC236}">
                <a16:creationId xmlns:a16="http://schemas.microsoft.com/office/drawing/2014/main" id="{7A1512A2-3B0E-C605-7256-A98EE23123C5}"/>
              </a:ext>
            </a:extLst>
          </p:cNvPr>
          <p:cNvSpPr>
            <a:spLocks noChangeShapeType="1"/>
          </p:cNvSpPr>
          <p:nvPr/>
        </p:nvSpPr>
        <p:spPr bwMode="auto">
          <a:xfrm>
            <a:off x="2286000" y="2438400"/>
            <a:ext cx="4876800" cy="0"/>
          </a:xfrm>
          <a:prstGeom prst="line">
            <a:avLst/>
          </a:prstGeom>
          <a:noFill/>
          <a:ln w="9525">
            <a:solidFill>
              <a:schemeClr val="tx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4346" name="Text Box 10">
            <a:extLst>
              <a:ext uri="{FF2B5EF4-FFF2-40B4-BE49-F238E27FC236}">
                <a16:creationId xmlns:a16="http://schemas.microsoft.com/office/drawing/2014/main" id="{6DBED767-ACD4-3157-296B-C0048E7ACA1E}"/>
              </a:ext>
            </a:extLst>
          </p:cNvPr>
          <p:cNvSpPr txBox="1">
            <a:spLocks noChangeArrowheads="1"/>
          </p:cNvSpPr>
          <p:nvPr/>
        </p:nvSpPr>
        <p:spPr bwMode="auto">
          <a:xfrm>
            <a:off x="2651125" y="2376488"/>
            <a:ext cx="268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solidFill>
                  <a:schemeClr val="tx2"/>
                </a:solidFill>
                <a:latin typeface="Times New Roman" panose="02020603050405020304" pitchFamily="18" charset="0"/>
              </a:rPr>
              <a:t>f</a:t>
            </a:r>
          </a:p>
        </p:txBody>
      </p:sp>
      <p:sp>
        <p:nvSpPr>
          <p:cNvPr id="14347" name="Text Box 11">
            <a:extLst>
              <a:ext uri="{FF2B5EF4-FFF2-40B4-BE49-F238E27FC236}">
                <a16:creationId xmlns:a16="http://schemas.microsoft.com/office/drawing/2014/main" id="{A313F9AF-33BB-FEA1-7CB6-AF12FBED0E93}"/>
              </a:ext>
            </a:extLst>
          </p:cNvPr>
          <p:cNvSpPr txBox="1">
            <a:spLocks noChangeArrowheads="1"/>
          </p:cNvSpPr>
          <p:nvPr/>
        </p:nvSpPr>
        <p:spPr bwMode="auto">
          <a:xfrm>
            <a:off x="2651125" y="3519488"/>
            <a:ext cx="268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solidFill>
                  <a:schemeClr val="tx2"/>
                </a:solidFill>
                <a:latin typeface="Times New Roman" panose="02020603050405020304" pitchFamily="18" charset="0"/>
              </a:rPr>
              <a:t>f</a:t>
            </a:r>
          </a:p>
        </p:txBody>
      </p:sp>
      <p:sp>
        <p:nvSpPr>
          <p:cNvPr id="14348" name="Text Box 12">
            <a:extLst>
              <a:ext uri="{FF2B5EF4-FFF2-40B4-BE49-F238E27FC236}">
                <a16:creationId xmlns:a16="http://schemas.microsoft.com/office/drawing/2014/main" id="{B5E3E015-40A7-BB02-F7FF-3F942DE4FC92}"/>
              </a:ext>
            </a:extLst>
          </p:cNvPr>
          <p:cNvSpPr txBox="1">
            <a:spLocks noChangeArrowheads="1"/>
          </p:cNvSpPr>
          <p:nvPr/>
        </p:nvSpPr>
        <p:spPr bwMode="auto">
          <a:xfrm>
            <a:off x="1889125" y="2479675"/>
            <a:ext cx="369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L</a:t>
            </a:r>
          </a:p>
        </p:txBody>
      </p:sp>
      <p:sp>
        <p:nvSpPr>
          <p:cNvPr id="14349" name="Text Box 13">
            <a:extLst>
              <a:ext uri="{FF2B5EF4-FFF2-40B4-BE49-F238E27FC236}">
                <a16:creationId xmlns:a16="http://schemas.microsoft.com/office/drawing/2014/main" id="{18EAB1B8-174C-7D8F-56C3-79F191A9BC3B}"/>
              </a:ext>
            </a:extLst>
          </p:cNvPr>
          <p:cNvSpPr txBox="1">
            <a:spLocks noChangeArrowheads="1"/>
          </p:cNvSpPr>
          <p:nvPr/>
        </p:nvSpPr>
        <p:spPr bwMode="auto">
          <a:xfrm>
            <a:off x="1905000" y="3657600"/>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R</a:t>
            </a:r>
          </a:p>
        </p:txBody>
      </p:sp>
      <p:sp>
        <p:nvSpPr>
          <p:cNvPr id="14350" name="Oval 14">
            <a:extLst>
              <a:ext uri="{FF2B5EF4-FFF2-40B4-BE49-F238E27FC236}">
                <a16:creationId xmlns:a16="http://schemas.microsoft.com/office/drawing/2014/main" id="{52E272A2-F2C8-F262-4AB3-8F9F74CEC47A}"/>
              </a:ext>
            </a:extLst>
          </p:cNvPr>
          <p:cNvSpPr>
            <a:spLocks noChangeArrowheads="1"/>
          </p:cNvSpPr>
          <p:nvPr/>
        </p:nvSpPr>
        <p:spPr bwMode="auto">
          <a:xfrm>
            <a:off x="2286000" y="2667000"/>
            <a:ext cx="152400" cy="1524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4351" name="Oval 15">
            <a:extLst>
              <a:ext uri="{FF2B5EF4-FFF2-40B4-BE49-F238E27FC236}">
                <a16:creationId xmlns:a16="http://schemas.microsoft.com/office/drawing/2014/main" id="{D55E8B82-D9A7-C811-28DA-987E7B1AE300}"/>
              </a:ext>
            </a:extLst>
          </p:cNvPr>
          <p:cNvSpPr>
            <a:spLocks noChangeArrowheads="1"/>
          </p:cNvSpPr>
          <p:nvPr/>
        </p:nvSpPr>
        <p:spPr bwMode="auto">
          <a:xfrm>
            <a:off x="2286000" y="3886200"/>
            <a:ext cx="152400" cy="1524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4352" name="Text Box 16">
            <a:extLst>
              <a:ext uri="{FF2B5EF4-FFF2-40B4-BE49-F238E27FC236}">
                <a16:creationId xmlns:a16="http://schemas.microsoft.com/office/drawing/2014/main" id="{5687FC72-6826-BFC7-8BAF-B3818AC0070D}"/>
              </a:ext>
            </a:extLst>
          </p:cNvPr>
          <p:cNvSpPr txBox="1">
            <a:spLocks noChangeArrowheads="1"/>
          </p:cNvSpPr>
          <p:nvPr/>
        </p:nvSpPr>
        <p:spPr bwMode="auto">
          <a:xfrm>
            <a:off x="838200" y="2438400"/>
            <a:ext cx="10620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camera</a:t>
            </a:r>
          </a:p>
        </p:txBody>
      </p:sp>
      <p:sp>
        <p:nvSpPr>
          <p:cNvPr id="14353" name="Line 17">
            <a:extLst>
              <a:ext uri="{FF2B5EF4-FFF2-40B4-BE49-F238E27FC236}">
                <a16:creationId xmlns:a16="http://schemas.microsoft.com/office/drawing/2014/main" id="{601EA6A3-CCDF-6389-C1E1-3600B04E10CA}"/>
              </a:ext>
            </a:extLst>
          </p:cNvPr>
          <p:cNvSpPr>
            <a:spLocks noChangeShapeType="1"/>
          </p:cNvSpPr>
          <p:nvPr/>
        </p:nvSpPr>
        <p:spPr bwMode="auto">
          <a:xfrm>
            <a:off x="2362200" y="2743200"/>
            <a:ext cx="0" cy="1219200"/>
          </a:xfrm>
          <a:prstGeom prst="line">
            <a:avLst/>
          </a:prstGeom>
          <a:noFill/>
          <a:ln w="127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4354" name="Text Box 18">
            <a:extLst>
              <a:ext uri="{FF2B5EF4-FFF2-40B4-BE49-F238E27FC236}">
                <a16:creationId xmlns:a16="http://schemas.microsoft.com/office/drawing/2014/main" id="{4F77FEF7-C27D-804B-FDB3-3906FE495D39}"/>
              </a:ext>
            </a:extLst>
          </p:cNvPr>
          <p:cNvSpPr txBox="1">
            <a:spLocks noChangeArrowheads="1"/>
          </p:cNvSpPr>
          <p:nvPr/>
        </p:nvSpPr>
        <p:spPr bwMode="auto">
          <a:xfrm>
            <a:off x="669925" y="3241675"/>
            <a:ext cx="1181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000099"/>
                </a:solidFill>
                <a:latin typeface="Times New Roman" panose="02020603050405020304" pitchFamily="18" charset="0"/>
              </a:rPr>
              <a:t>baseline</a:t>
            </a:r>
          </a:p>
        </p:txBody>
      </p:sp>
      <p:sp>
        <p:nvSpPr>
          <p:cNvPr id="14355" name="Line 19">
            <a:extLst>
              <a:ext uri="{FF2B5EF4-FFF2-40B4-BE49-F238E27FC236}">
                <a16:creationId xmlns:a16="http://schemas.microsoft.com/office/drawing/2014/main" id="{1803CA0E-FF93-723B-B3A4-10A13E70FBDC}"/>
              </a:ext>
            </a:extLst>
          </p:cNvPr>
          <p:cNvSpPr>
            <a:spLocks noChangeShapeType="1"/>
          </p:cNvSpPr>
          <p:nvPr/>
        </p:nvSpPr>
        <p:spPr bwMode="auto">
          <a:xfrm>
            <a:off x="1828800" y="3505200"/>
            <a:ext cx="533400" cy="0"/>
          </a:xfrm>
          <a:prstGeom prst="line">
            <a:avLst/>
          </a:prstGeom>
          <a:noFill/>
          <a:ln w="9525">
            <a:solidFill>
              <a:srgbClr val="99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4356" name="Text Box 20">
            <a:extLst>
              <a:ext uri="{FF2B5EF4-FFF2-40B4-BE49-F238E27FC236}">
                <a16:creationId xmlns:a16="http://schemas.microsoft.com/office/drawing/2014/main" id="{A08DB6C7-EB2C-27C1-3CA4-3EC7CB971F76}"/>
              </a:ext>
            </a:extLst>
          </p:cNvPr>
          <p:cNvSpPr txBox="1">
            <a:spLocks noChangeArrowheads="1"/>
          </p:cNvSpPr>
          <p:nvPr/>
        </p:nvSpPr>
        <p:spPr bwMode="auto">
          <a:xfrm>
            <a:off x="838200" y="3657600"/>
            <a:ext cx="10620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camera</a:t>
            </a:r>
          </a:p>
        </p:txBody>
      </p:sp>
      <p:sp>
        <p:nvSpPr>
          <p:cNvPr id="14357" name="Text Box 21">
            <a:extLst>
              <a:ext uri="{FF2B5EF4-FFF2-40B4-BE49-F238E27FC236}">
                <a16:creationId xmlns:a16="http://schemas.microsoft.com/office/drawing/2014/main" id="{E84800FC-E96F-4FAB-F5C4-4D05663B40EC}"/>
              </a:ext>
            </a:extLst>
          </p:cNvPr>
          <p:cNvSpPr txBox="1">
            <a:spLocks noChangeArrowheads="1"/>
          </p:cNvSpPr>
          <p:nvPr/>
        </p:nvSpPr>
        <p:spPr bwMode="auto">
          <a:xfrm>
            <a:off x="2346325" y="3138488"/>
            <a:ext cx="311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solidFill>
                  <a:srgbClr val="000099"/>
                </a:solidFill>
                <a:latin typeface="Times New Roman" panose="02020603050405020304" pitchFamily="18" charset="0"/>
              </a:rPr>
              <a:t>b</a:t>
            </a:r>
          </a:p>
        </p:txBody>
      </p:sp>
      <p:sp>
        <p:nvSpPr>
          <p:cNvPr id="14358" name="Line 22">
            <a:extLst>
              <a:ext uri="{FF2B5EF4-FFF2-40B4-BE49-F238E27FC236}">
                <a16:creationId xmlns:a16="http://schemas.microsoft.com/office/drawing/2014/main" id="{2496EEAE-B8A2-2C9D-C44D-DB4ACEE68372}"/>
              </a:ext>
            </a:extLst>
          </p:cNvPr>
          <p:cNvSpPr>
            <a:spLocks noChangeShapeType="1"/>
          </p:cNvSpPr>
          <p:nvPr/>
        </p:nvSpPr>
        <p:spPr bwMode="auto">
          <a:xfrm flipV="1">
            <a:off x="7162800" y="2743200"/>
            <a:ext cx="0" cy="1981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4359" name="Text Box 23">
            <a:extLst>
              <a:ext uri="{FF2B5EF4-FFF2-40B4-BE49-F238E27FC236}">
                <a16:creationId xmlns:a16="http://schemas.microsoft.com/office/drawing/2014/main" id="{C49A82A9-0229-16EE-60DB-74CA76DDAAA9}"/>
              </a:ext>
            </a:extLst>
          </p:cNvPr>
          <p:cNvSpPr txBox="1">
            <a:spLocks noChangeArrowheads="1"/>
          </p:cNvSpPr>
          <p:nvPr/>
        </p:nvSpPr>
        <p:spPr bwMode="auto">
          <a:xfrm>
            <a:off x="7299325" y="4613275"/>
            <a:ext cx="109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P=(x,z)</a:t>
            </a:r>
          </a:p>
        </p:txBody>
      </p:sp>
      <p:sp>
        <p:nvSpPr>
          <p:cNvPr id="14360" name="Text Box 24">
            <a:extLst>
              <a:ext uri="{FF2B5EF4-FFF2-40B4-BE49-F238E27FC236}">
                <a16:creationId xmlns:a16="http://schemas.microsoft.com/office/drawing/2014/main" id="{A6421666-9ADC-38DC-2176-749B0CD49D53}"/>
              </a:ext>
            </a:extLst>
          </p:cNvPr>
          <p:cNvSpPr txBox="1">
            <a:spLocks noChangeArrowheads="1"/>
          </p:cNvSpPr>
          <p:nvPr/>
        </p:nvSpPr>
        <p:spPr bwMode="auto">
          <a:xfrm>
            <a:off x="7162800" y="2209800"/>
            <a:ext cx="369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Z</a:t>
            </a:r>
          </a:p>
        </p:txBody>
      </p:sp>
      <p:sp>
        <p:nvSpPr>
          <p:cNvPr id="14361" name="Text Box 25">
            <a:extLst>
              <a:ext uri="{FF2B5EF4-FFF2-40B4-BE49-F238E27FC236}">
                <a16:creationId xmlns:a16="http://schemas.microsoft.com/office/drawing/2014/main" id="{3AD6C767-B001-D4BF-BB64-2E3B58D5EDCD}"/>
              </a:ext>
            </a:extLst>
          </p:cNvPr>
          <p:cNvSpPr txBox="1">
            <a:spLocks noChangeArrowheads="1"/>
          </p:cNvSpPr>
          <p:nvPr/>
        </p:nvSpPr>
        <p:spPr bwMode="auto">
          <a:xfrm>
            <a:off x="2803525" y="4613275"/>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X</a:t>
            </a:r>
          </a:p>
        </p:txBody>
      </p:sp>
      <p:sp>
        <p:nvSpPr>
          <p:cNvPr id="14362" name="Text Box 26">
            <a:extLst>
              <a:ext uri="{FF2B5EF4-FFF2-40B4-BE49-F238E27FC236}">
                <a16:creationId xmlns:a16="http://schemas.microsoft.com/office/drawing/2014/main" id="{204DA0F4-6418-DCAF-4AA2-8B26B9C0903A}"/>
              </a:ext>
            </a:extLst>
          </p:cNvPr>
          <p:cNvSpPr txBox="1">
            <a:spLocks noChangeArrowheads="1"/>
          </p:cNvSpPr>
          <p:nvPr/>
        </p:nvSpPr>
        <p:spPr bwMode="auto">
          <a:xfrm>
            <a:off x="3276600" y="1828800"/>
            <a:ext cx="16621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tx2"/>
                </a:solidFill>
                <a:latin typeface="Times New Roman" panose="02020603050405020304" pitchFamily="18" charset="0"/>
              </a:rPr>
              <a:t>image plane</a:t>
            </a:r>
          </a:p>
        </p:txBody>
      </p:sp>
      <p:sp>
        <p:nvSpPr>
          <p:cNvPr id="14363" name="Text Box 27">
            <a:extLst>
              <a:ext uri="{FF2B5EF4-FFF2-40B4-BE49-F238E27FC236}">
                <a16:creationId xmlns:a16="http://schemas.microsoft.com/office/drawing/2014/main" id="{E1424FBB-EFB2-FDA9-A64B-48B308248589}"/>
              </a:ext>
            </a:extLst>
          </p:cNvPr>
          <p:cNvSpPr txBox="1">
            <a:spLocks noChangeArrowheads="1"/>
          </p:cNvSpPr>
          <p:nvPr/>
        </p:nvSpPr>
        <p:spPr bwMode="auto">
          <a:xfrm>
            <a:off x="3260725" y="286067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400">
              <a:latin typeface="Times New Roman" panose="02020603050405020304" pitchFamily="18" charset="0"/>
            </a:endParaRPr>
          </a:p>
        </p:txBody>
      </p:sp>
      <p:sp>
        <p:nvSpPr>
          <p:cNvPr id="14364" name="Text Box 28">
            <a:extLst>
              <a:ext uri="{FF2B5EF4-FFF2-40B4-BE49-F238E27FC236}">
                <a16:creationId xmlns:a16="http://schemas.microsoft.com/office/drawing/2014/main" id="{4E7806E4-F14F-955E-A7A0-8FD42016E088}"/>
              </a:ext>
            </a:extLst>
          </p:cNvPr>
          <p:cNvSpPr txBox="1">
            <a:spLocks noChangeArrowheads="1"/>
          </p:cNvSpPr>
          <p:nvPr/>
        </p:nvSpPr>
        <p:spPr bwMode="auto">
          <a:xfrm>
            <a:off x="3260725" y="2757488"/>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solidFill>
                  <a:schemeClr val="tx2"/>
                </a:solidFill>
                <a:latin typeface="Times New Roman" panose="02020603050405020304" pitchFamily="18" charset="0"/>
              </a:rPr>
              <a:t>xl</a:t>
            </a:r>
          </a:p>
        </p:txBody>
      </p:sp>
      <p:sp>
        <p:nvSpPr>
          <p:cNvPr id="14365" name="Text Box 29">
            <a:extLst>
              <a:ext uri="{FF2B5EF4-FFF2-40B4-BE49-F238E27FC236}">
                <a16:creationId xmlns:a16="http://schemas.microsoft.com/office/drawing/2014/main" id="{358F81F0-3D43-4EE0-57CD-6E34AE2C4FAD}"/>
              </a:ext>
            </a:extLst>
          </p:cNvPr>
          <p:cNvSpPr txBox="1">
            <a:spLocks noChangeArrowheads="1"/>
          </p:cNvSpPr>
          <p:nvPr/>
        </p:nvSpPr>
        <p:spPr bwMode="auto">
          <a:xfrm>
            <a:off x="3352800" y="3810000"/>
            <a:ext cx="395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solidFill>
                  <a:schemeClr val="tx2"/>
                </a:solidFill>
                <a:latin typeface="Times New Roman" panose="02020603050405020304" pitchFamily="18" charset="0"/>
              </a:rPr>
              <a:t>xr</a:t>
            </a:r>
          </a:p>
        </p:txBody>
      </p:sp>
      <p:sp>
        <p:nvSpPr>
          <p:cNvPr id="14366" name="Text Box 30">
            <a:extLst>
              <a:ext uri="{FF2B5EF4-FFF2-40B4-BE49-F238E27FC236}">
                <a16:creationId xmlns:a16="http://schemas.microsoft.com/office/drawing/2014/main" id="{09EA3EF1-C28F-F103-3D09-4DBE6A17DF0C}"/>
              </a:ext>
            </a:extLst>
          </p:cNvPr>
          <p:cNvSpPr txBox="1">
            <a:spLocks noChangeArrowheads="1"/>
          </p:cNvSpPr>
          <p:nvPr/>
        </p:nvSpPr>
        <p:spPr bwMode="auto">
          <a:xfrm>
            <a:off x="5775325" y="1995488"/>
            <a:ext cx="296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solidFill>
                  <a:schemeClr val="tx2"/>
                </a:solidFill>
                <a:latin typeface="Times New Roman" panose="02020603050405020304" pitchFamily="18" charset="0"/>
              </a:rPr>
              <a:t>z</a:t>
            </a:r>
          </a:p>
        </p:txBody>
      </p:sp>
      <p:sp>
        <p:nvSpPr>
          <p:cNvPr id="14367" name="Text Box 31">
            <a:extLst>
              <a:ext uri="{FF2B5EF4-FFF2-40B4-BE49-F238E27FC236}">
                <a16:creationId xmlns:a16="http://schemas.microsoft.com/office/drawing/2014/main" id="{4CC89FD0-B650-9BE0-D9E2-7AA24E03D694}"/>
              </a:ext>
            </a:extLst>
          </p:cNvPr>
          <p:cNvSpPr txBox="1">
            <a:spLocks noChangeArrowheads="1"/>
          </p:cNvSpPr>
          <p:nvPr/>
        </p:nvSpPr>
        <p:spPr bwMode="auto">
          <a:xfrm>
            <a:off x="974725" y="5299075"/>
            <a:ext cx="1370013" cy="8318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z           x</a:t>
            </a:r>
          </a:p>
          <a:p>
            <a:r>
              <a:rPr lang="en-US" altLang="en-US" sz="2400">
                <a:latin typeface="Times New Roman" panose="02020603050405020304" pitchFamily="18" charset="0"/>
              </a:rPr>
              <a:t>f           xl</a:t>
            </a:r>
          </a:p>
        </p:txBody>
      </p:sp>
      <p:sp>
        <p:nvSpPr>
          <p:cNvPr id="14368" name="Text Box 32">
            <a:extLst>
              <a:ext uri="{FF2B5EF4-FFF2-40B4-BE49-F238E27FC236}">
                <a16:creationId xmlns:a16="http://schemas.microsoft.com/office/drawing/2014/main" id="{0A56428C-09F4-BDC3-FA6C-4D12947A90E7}"/>
              </a:ext>
            </a:extLst>
          </p:cNvPr>
          <p:cNvSpPr txBox="1">
            <a:spLocks noChangeArrowheads="1"/>
          </p:cNvSpPr>
          <p:nvPr/>
        </p:nvSpPr>
        <p:spPr bwMode="auto">
          <a:xfrm>
            <a:off x="1431925" y="5451475"/>
            <a:ext cx="35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a:t>
            </a:r>
          </a:p>
        </p:txBody>
      </p:sp>
      <p:sp>
        <p:nvSpPr>
          <p:cNvPr id="14369" name="Line 33">
            <a:extLst>
              <a:ext uri="{FF2B5EF4-FFF2-40B4-BE49-F238E27FC236}">
                <a16:creationId xmlns:a16="http://schemas.microsoft.com/office/drawing/2014/main" id="{FDAB96F7-E1E1-07EC-50C1-0D914D919947}"/>
              </a:ext>
            </a:extLst>
          </p:cNvPr>
          <p:cNvSpPr>
            <a:spLocks noChangeShapeType="1"/>
          </p:cNvSpPr>
          <p:nvPr/>
        </p:nvSpPr>
        <p:spPr bwMode="auto">
          <a:xfrm>
            <a:off x="990600" y="5715000"/>
            <a:ext cx="304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4370" name="Line 34">
            <a:extLst>
              <a:ext uri="{FF2B5EF4-FFF2-40B4-BE49-F238E27FC236}">
                <a16:creationId xmlns:a16="http://schemas.microsoft.com/office/drawing/2014/main" id="{E3E75F6C-ED79-CB26-9787-F4BAC1DECAFF}"/>
              </a:ext>
            </a:extLst>
          </p:cNvPr>
          <p:cNvSpPr>
            <a:spLocks noChangeShapeType="1"/>
          </p:cNvSpPr>
          <p:nvPr/>
        </p:nvSpPr>
        <p:spPr bwMode="auto">
          <a:xfrm>
            <a:off x="1981200" y="5715000"/>
            <a:ext cx="304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4371" name="Text Box 35">
            <a:extLst>
              <a:ext uri="{FF2B5EF4-FFF2-40B4-BE49-F238E27FC236}">
                <a16:creationId xmlns:a16="http://schemas.microsoft.com/office/drawing/2014/main" id="{3EDF5287-9A65-3863-F955-BC6E6400EBA6}"/>
              </a:ext>
            </a:extLst>
          </p:cNvPr>
          <p:cNvSpPr txBox="1">
            <a:spLocks noChangeArrowheads="1"/>
          </p:cNvSpPr>
          <p:nvPr/>
        </p:nvSpPr>
        <p:spPr bwMode="auto">
          <a:xfrm>
            <a:off x="7223125" y="4129088"/>
            <a:ext cx="522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Times New Roman" panose="02020603050405020304" pitchFamily="18" charset="0"/>
              </a:rPr>
              <a:t>x-b</a:t>
            </a:r>
          </a:p>
        </p:txBody>
      </p:sp>
      <p:sp>
        <p:nvSpPr>
          <p:cNvPr id="14372" name="Text Box 36">
            <a:extLst>
              <a:ext uri="{FF2B5EF4-FFF2-40B4-BE49-F238E27FC236}">
                <a16:creationId xmlns:a16="http://schemas.microsoft.com/office/drawing/2014/main" id="{390F2CA2-6CCB-14EC-313D-569D3374EE16}"/>
              </a:ext>
            </a:extLst>
          </p:cNvPr>
          <p:cNvSpPr txBox="1">
            <a:spLocks noChangeArrowheads="1"/>
          </p:cNvSpPr>
          <p:nvPr/>
        </p:nvSpPr>
        <p:spPr bwMode="auto">
          <a:xfrm>
            <a:off x="2819400" y="5257800"/>
            <a:ext cx="1573213" cy="8318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z           x-b</a:t>
            </a:r>
          </a:p>
          <a:p>
            <a:r>
              <a:rPr lang="en-US" altLang="en-US" sz="2400">
                <a:latin typeface="Times New Roman" panose="02020603050405020304" pitchFamily="18" charset="0"/>
              </a:rPr>
              <a:t>f            xr</a:t>
            </a:r>
          </a:p>
        </p:txBody>
      </p:sp>
      <p:sp>
        <p:nvSpPr>
          <p:cNvPr id="14373" name="Line 37">
            <a:extLst>
              <a:ext uri="{FF2B5EF4-FFF2-40B4-BE49-F238E27FC236}">
                <a16:creationId xmlns:a16="http://schemas.microsoft.com/office/drawing/2014/main" id="{DA22B1FB-B58A-2A83-8CCC-52178163190B}"/>
              </a:ext>
            </a:extLst>
          </p:cNvPr>
          <p:cNvSpPr>
            <a:spLocks noChangeShapeType="1"/>
          </p:cNvSpPr>
          <p:nvPr/>
        </p:nvSpPr>
        <p:spPr bwMode="auto">
          <a:xfrm>
            <a:off x="2895600" y="5715000"/>
            <a:ext cx="22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4374" name="Line 38">
            <a:extLst>
              <a:ext uri="{FF2B5EF4-FFF2-40B4-BE49-F238E27FC236}">
                <a16:creationId xmlns:a16="http://schemas.microsoft.com/office/drawing/2014/main" id="{2C2FE456-ACBB-3FB0-A7A8-355A3983C649}"/>
              </a:ext>
            </a:extLst>
          </p:cNvPr>
          <p:cNvSpPr>
            <a:spLocks noChangeShapeType="1"/>
          </p:cNvSpPr>
          <p:nvPr/>
        </p:nvSpPr>
        <p:spPr bwMode="auto">
          <a:xfrm>
            <a:off x="3886200" y="5715000"/>
            <a:ext cx="457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4375" name="Text Box 39">
            <a:extLst>
              <a:ext uri="{FF2B5EF4-FFF2-40B4-BE49-F238E27FC236}">
                <a16:creationId xmlns:a16="http://schemas.microsoft.com/office/drawing/2014/main" id="{87DBDAD3-8F35-767C-CB28-C8A81973D308}"/>
              </a:ext>
            </a:extLst>
          </p:cNvPr>
          <p:cNvSpPr txBox="1">
            <a:spLocks noChangeArrowheads="1"/>
          </p:cNvSpPr>
          <p:nvPr/>
        </p:nvSpPr>
        <p:spPr bwMode="auto">
          <a:xfrm>
            <a:off x="3336925" y="5451475"/>
            <a:ext cx="35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a:t>
            </a:r>
          </a:p>
        </p:txBody>
      </p:sp>
      <p:sp>
        <p:nvSpPr>
          <p:cNvPr id="14376" name="Line 40">
            <a:extLst>
              <a:ext uri="{FF2B5EF4-FFF2-40B4-BE49-F238E27FC236}">
                <a16:creationId xmlns:a16="http://schemas.microsoft.com/office/drawing/2014/main" id="{613AB0EC-8971-44A4-33AE-9E403CF5E026}"/>
              </a:ext>
            </a:extLst>
          </p:cNvPr>
          <p:cNvSpPr>
            <a:spLocks noChangeShapeType="1"/>
          </p:cNvSpPr>
          <p:nvPr/>
        </p:nvSpPr>
        <p:spPr bwMode="auto">
          <a:xfrm>
            <a:off x="3276600" y="2743200"/>
            <a:ext cx="0" cy="38100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4377" name="Line 41">
            <a:extLst>
              <a:ext uri="{FF2B5EF4-FFF2-40B4-BE49-F238E27FC236}">
                <a16:creationId xmlns:a16="http://schemas.microsoft.com/office/drawing/2014/main" id="{C9123F51-FE9C-EA90-1C79-B1925674C5F4}"/>
              </a:ext>
            </a:extLst>
          </p:cNvPr>
          <p:cNvSpPr>
            <a:spLocks noChangeShapeType="1"/>
          </p:cNvSpPr>
          <p:nvPr/>
        </p:nvSpPr>
        <p:spPr bwMode="auto">
          <a:xfrm>
            <a:off x="3276600" y="3962400"/>
            <a:ext cx="0" cy="15240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4378" name="Line 42">
            <a:extLst>
              <a:ext uri="{FF2B5EF4-FFF2-40B4-BE49-F238E27FC236}">
                <a16:creationId xmlns:a16="http://schemas.microsoft.com/office/drawing/2014/main" id="{22B074D9-A878-64E7-B9F2-41ECCC71394C}"/>
              </a:ext>
            </a:extLst>
          </p:cNvPr>
          <p:cNvSpPr>
            <a:spLocks noChangeShapeType="1"/>
          </p:cNvSpPr>
          <p:nvPr/>
        </p:nvSpPr>
        <p:spPr bwMode="auto">
          <a:xfrm>
            <a:off x="7162800" y="3962400"/>
            <a:ext cx="0" cy="762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4379" name="Text Box 43">
            <a:extLst>
              <a:ext uri="{FF2B5EF4-FFF2-40B4-BE49-F238E27FC236}">
                <a16:creationId xmlns:a16="http://schemas.microsoft.com/office/drawing/2014/main" id="{C6C69EA6-66EF-C6D1-6927-51101E841431}"/>
              </a:ext>
            </a:extLst>
          </p:cNvPr>
          <p:cNvSpPr txBox="1">
            <a:spLocks noChangeArrowheads="1"/>
          </p:cNvSpPr>
          <p:nvPr/>
        </p:nvSpPr>
        <p:spPr bwMode="auto">
          <a:xfrm>
            <a:off x="4632325" y="522287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400">
              <a:latin typeface="Times New Roman" panose="02020603050405020304" pitchFamily="18" charset="0"/>
            </a:endParaRPr>
          </a:p>
        </p:txBody>
      </p:sp>
      <p:sp>
        <p:nvSpPr>
          <p:cNvPr id="14380" name="Oval 44">
            <a:extLst>
              <a:ext uri="{FF2B5EF4-FFF2-40B4-BE49-F238E27FC236}">
                <a16:creationId xmlns:a16="http://schemas.microsoft.com/office/drawing/2014/main" id="{2E8131E8-E452-B2DE-DAC9-3CA475234324}"/>
              </a:ext>
            </a:extLst>
          </p:cNvPr>
          <p:cNvSpPr>
            <a:spLocks noChangeArrowheads="1"/>
          </p:cNvSpPr>
          <p:nvPr/>
        </p:nvSpPr>
        <p:spPr bwMode="auto">
          <a:xfrm>
            <a:off x="3200400" y="40386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4381" name="Text Box 45">
            <a:extLst>
              <a:ext uri="{FF2B5EF4-FFF2-40B4-BE49-F238E27FC236}">
                <a16:creationId xmlns:a16="http://schemas.microsoft.com/office/drawing/2014/main" id="{0816200D-79C6-7D74-8324-520A17A20CE5}"/>
              </a:ext>
            </a:extLst>
          </p:cNvPr>
          <p:cNvSpPr txBox="1">
            <a:spLocks noChangeArrowheads="1"/>
          </p:cNvSpPr>
          <p:nvPr/>
        </p:nvSpPr>
        <p:spPr bwMode="auto">
          <a:xfrm>
            <a:off x="4784725" y="5299075"/>
            <a:ext cx="2386013" cy="8318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z           y           y</a:t>
            </a:r>
          </a:p>
          <a:p>
            <a:r>
              <a:rPr lang="en-US" altLang="en-US" sz="2400">
                <a:latin typeface="Times New Roman" panose="02020603050405020304" pitchFamily="18" charset="0"/>
              </a:rPr>
              <a:t>f           yl          yr</a:t>
            </a:r>
          </a:p>
        </p:txBody>
      </p:sp>
      <p:sp>
        <p:nvSpPr>
          <p:cNvPr id="14382" name="Text Box 46">
            <a:extLst>
              <a:ext uri="{FF2B5EF4-FFF2-40B4-BE49-F238E27FC236}">
                <a16:creationId xmlns:a16="http://schemas.microsoft.com/office/drawing/2014/main" id="{8FF8F12E-9424-4631-5F29-99458481F7F0}"/>
              </a:ext>
            </a:extLst>
          </p:cNvPr>
          <p:cNvSpPr txBox="1">
            <a:spLocks noChangeArrowheads="1"/>
          </p:cNvSpPr>
          <p:nvPr/>
        </p:nvSpPr>
        <p:spPr bwMode="auto">
          <a:xfrm>
            <a:off x="5241925" y="5451475"/>
            <a:ext cx="35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a:t>
            </a:r>
          </a:p>
        </p:txBody>
      </p:sp>
      <p:sp>
        <p:nvSpPr>
          <p:cNvPr id="14383" name="Text Box 47">
            <a:extLst>
              <a:ext uri="{FF2B5EF4-FFF2-40B4-BE49-F238E27FC236}">
                <a16:creationId xmlns:a16="http://schemas.microsoft.com/office/drawing/2014/main" id="{01198BC7-3051-DA95-7B4E-C57BA42632C3}"/>
              </a:ext>
            </a:extLst>
          </p:cNvPr>
          <p:cNvSpPr txBox="1">
            <a:spLocks noChangeArrowheads="1"/>
          </p:cNvSpPr>
          <p:nvPr/>
        </p:nvSpPr>
        <p:spPr bwMode="auto">
          <a:xfrm>
            <a:off x="6232525" y="5451475"/>
            <a:ext cx="35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a:t>
            </a:r>
          </a:p>
        </p:txBody>
      </p:sp>
      <p:sp>
        <p:nvSpPr>
          <p:cNvPr id="14384" name="Line 48">
            <a:extLst>
              <a:ext uri="{FF2B5EF4-FFF2-40B4-BE49-F238E27FC236}">
                <a16:creationId xmlns:a16="http://schemas.microsoft.com/office/drawing/2014/main" id="{2439DC94-110E-F350-8FEC-3A924E315319}"/>
              </a:ext>
            </a:extLst>
          </p:cNvPr>
          <p:cNvSpPr>
            <a:spLocks noChangeShapeType="1"/>
          </p:cNvSpPr>
          <p:nvPr/>
        </p:nvSpPr>
        <p:spPr bwMode="auto">
          <a:xfrm>
            <a:off x="4800600" y="5715000"/>
            <a:ext cx="304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4385" name="Line 49">
            <a:extLst>
              <a:ext uri="{FF2B5EF4-FFF2-40B4-BE49-F238E27FC236}">
                <a16:creationId xmlns:a16="http://schemas.microsoft.com/office/drawing/2014/main" id="{6B4A27C8-552F-EDF6-A77D-8BC9464F68CF}"/>
              </a:ext>
            </a:extLst>
          </p:cNvPr>
          <p:cNvSpPr>
            <a:spLocks noChangeShapeType="1"/>
          </p:cNvSpPr>
          <p:nvPr/>
        </p:nvSpPr>
        <p:spPr bwMode="auto">
          <a:xfrm>
            <a:off x="5715000" y="5715000"/>
            <a:ext cx="381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4386" name="Line 50">
            <a:extLst>
              <a:ext uri="{FF2B5EF4-FFF2-40B4-BE49-F238E27FC236}">
                <a16:creationId xmlns:a16="http://schemas.microsoft.com/office/drawing/2014/main" id="{FF5170F0-351D-86B3-D706-25A06F618240}"/>
              </a:ext>
            </a:extLst>
          </p:cNvPr>
          <p:cNvSpPr>
            <a:spLocks noChangeShapeType="1"/>
          </p:cNvSpPr>
          <p:nvPr/>
        </p:nvSpPr>
        <p:spPr bwMode="auto">
          <a:xfrm>
            <a:off x="6781800" y="5715000"/>
            <a:ext cx="304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4387" name="Text Box 51">
            <a:extLst>
              <a:ext uri="{FF2B5EF4-FFF2-40B4-BE49-F238E27FC236}">
                <a16:creationId xmlns:a16="http://schemas.microsoft.com/office/drawing/2014/main" id="{09C75606-74F4-33CC-CF82-E496861CD26C}"/>
              </a:ext>
            </a:extLst>
          </p:cNvPr>
          <p:cNvSpPr txBox="1">
            <a:spLocks noChangeArrowheads="1"/>
          </p:cNvSpPr>
          <p:nvPr/>
        </p:nvSpPr>
        <p:spPr bwMode="auto">
          <a:xfrm>
            <a:off x="7391400" y="5181600"/>
            <a:ext cx="157797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solidFill>
                  <a:schemeClr val="tx2"/>
                </a:solidFill>
                <a:latin typeface="Times New Roman" panose="02020603050405020304" pitchFamily="18" charset="0"/>
              </a:rPr>
              <a:t>y-axis is</a:t>
            </a:r>
          </a:p>
          <a:p>
            <a:pPr algn="ctr"/>
            <a:r>
              <a:rPr lang="en-US" altLang="en-US" sz="2000">
                <a:solidFill>
                  <a:schemeClr val="tx2"/>
                </a:solidFill>
                <a:latin typeface="Times New Roman" panose="02020603050405020304" pitchFamily="18" charset="0"/>
              </a:rPr>
              <a:t>perpendicular</a:t>
            </a:r>
          </a:p>
          <a:p>
            <a:pPr algn="ctr"/>
            <a:r>
              <a:rPr lang="en-US" altLang="en-US" sz="2000">
                <a:solidFill>
                  <a:schemeClr val="tx2"/>
                </a:solidFill>
                <a:latin typeface="Times New Roman" panose="02020603050405020304" pitchFamily="18" charset="0"/>
              </a:rPr>
              <a:t>to the page.</a:t>
            </a:r>
          </a:p>
        </p:txBody>
      </p:sp>
      <p:sp>
        <p:nvSpPr>
          <p:cNvPr id="14388" name="Oval 52">
            <a:extLst>
              <a:ext uri="{FF2B5EF4-FFF2-40B4-BE49-F238E27FC236}">
                <a16:creationId xmlns:a16="http://schemas.microsoft.com/office/drawing/2014/main" id="{563221AE-8BEF-F240-4A87-3969534D076A}"/>
              </a:ext>
            </a:extLst>
          </p:cNvPr>
          <p:cNvSpPr>
            <a:spLocks noChangeArrowheads="1"/>
          </p:cNvSpPr>
          <p:nvPr/>
        </p:nvSpPr>
        <p:spPr bwMode="auto">
          <a:xfrm>
            <a:off x="3200400" y="3048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 name="Title 1">
            <a:extLst>
              <a:ext uri="{FF2B5EF4-FFF2-40B4-BE49-F238E27FC236}">
                <a16:creationId xmlns:a16="http://schemas.microsoft.com/office/drawing/2014/main" id="{42FE227A-8440-DF9C-7BF0-C9BB34C7ECC8}"/>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3" name="Picture 2" descr="E:\NIET\Project\xLogo11.png.pagespeed.ic.pydHLuCQEZ.png">
            <a:extLst>
              <a:ext uri="{FF2B5EF4-FFF2-40B4-BE49-F238E27FC236}">
                <a16:creationId xmlns:a16="http://schemas.microsoft.com/office/drawing/2014/main" id="{8B508B0D-1CA5-9A5E-6EEA-D10EED57B642}"/>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C365642E-46D9-E080-1655-783C06CF4D02}"/>
              </a:ext>
            </a:extLst>
          </p:cNvPr>
          <p:cNvSpPr>
            <a:spLocks noGrp="1" noChangeArrowheads="1"/>
          </p:cNvSpPr>
          <p:nvPr>
            <p:ph type="title"/>
          </p:nvPr>
        </p:nvSpPr>
        <p:spPr/>
        <p:txBody>
          <a:bodyPr/>
          <a:lstStyle/>
          <a:p>
            <a:r>
              <a:rPr lang="en-US" altLang="en-US"/>
              <a:t>Resultant Depth Calculation</a:t>
            </a:r>
          </a:p>
        </p:txBody>
      </p:sp>
      <p:sp>
        <p:nvSpPr>
          <p:cNvPr id="15363" name="Text Box 3">
            <a:extLst>
              <a:ext uri="{FF2B5EF4-FFF2-40B4-BE49-F238E27FC236}">
                <a16:creationId xmlns:a16="http://schemas.microsoft.com/office/drawing/2014/main" id="{56AF2C84-96A5-89FB-DD10-01393812D86D}"/>
              </a:ext>
            </a:extLst>
          </p:cNvPr>
          <p:cNvSpPr txBox="1">
            <a:spLocks noChangeArrowheads="1"/>
          </p:cNvSpPr>
          <p:nvPr/>
        </p:nvSpPr>
        <p:spPr bwMode="auto">
          <a:xfrm>
            <a:off x="1127125" y="2403475"/>
            <a:ext cx="746125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For stereo cameras with parallel optical axes, focal length f,</a:t>
            </a:r>
          </a:p>
          <a:p>
            <a:r>
              <a:rPr lang="en-US" altLang="en-US" sz="2400">
                <a:latin typeface="Times New Roman" panose="02020603050405020304" pitchFamily="18" charset="0"/>
              </a:rPr>
              <a:t>baseline b, corresponding image points (xl,yl) and (xr,yr)</a:t>
            </a:r>
          </a:p>
          <a:p>
            <a:r>
              <a:rPr lang="en-US" altLang="en-US" sz="2400">
                <a:latin typeface="Times New Roman" panose="02020603050405020304" pitchFamily="18" charset="0"/>
              </a:rPr>
              <a:t>with </a:t>
            </a:r>
            <a:r>
              <a:rPr lang="en-US" altLang="en-US" sz="2400">
                <a:solidFill>
                  <a:schemeClr val="tx2"/>
                </a:solidFill>
                <a:latin typeface="Times New Roman" panose="02020603050405020304" pitchFamily="18" charset="0"/>
              </a:rPr>
              <a:t>disparity d:</a:t>
            </a:r>
          </a:p>
        </p:txBody>
      </p:sp>
      <p:sp>
        <p:nvSpPr>
          <p:cNvPr id="15364" name="Text Box 4">
            <a:extLst>
              <a:ext uri="{FF2B5EF4-FFF2-40B4-BE49-F238E27FC236}">
                <a16:creationId xmlns:a16="http://schemas.microsoft.com/office/drawing/2014/main" id="{6E16E13E-5F21-D57B-A98B-480BCF1D288E}"/>
              </a:ext>
            </a:extLst>
          </p:cNvPr>
          <p:cNvSpPr txBox="1">
            <a:spLocks noChangeArrowheads="1"/>
          </p:cNvSpPr>
          <p:nvPr/>
        </p:nvSpPr>
        <p:spPr bwMode="auto">
          <a:xfrm>
            <a:off x="1600200" y="3886200"/>
            <a:ext cx="3286125" cy="19272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z =  f*b / (xl - xr) = f*b/d</a:t>
            </a:r>
          </a:p>
          <a:p>
            <a:endParaRPr lang="en-US" altLang="en-US" sz="2400">
              <a:latin typeface="Times New Roman" panose="02020603050405020304" pitchFamily="18" charset="0"/>
            </a:endParaRPr>
          </a:p>
          <a:p>
            <a:r>
              <a:rPr lang="en-US" altLang="en-US" sz="2400">
                <a:latin typeface="Times New Roman" panose="02020603050405020304" pitchFamily="18" charset="0"/>
              </a:rPr>
              <a:t>x = xl*z/f   or  b + xr*z/f</a:t>
            </a:r>
          </a:p>
          <a:p>
            <a:endParaRPr lang="en-US" altLang="en-US" sz="2400">
              <a:latin typeface="Times New Roman" panose="02020603050405020304" pitchFamily="18" charset="0"/>
            </a:endParaRPr>
          </a:p>
          <a:p>
            <a:r>
              <a:rPr lang="en-US" altLang="en-US" sz="2400">
                <a:latin typeface="Times New Roman" panose="02020603050405020304" pitchFamily="18" charset="0"/>
              </a:rPr>
              <a:t>y = yl*z/f    or    yr*z/f</a:t>
            </a:r>
          </a:p>
        </p:txBody>
      </p:sp>
      <p:sp>
        <p:nvSpPr>
          <p:cNvPr id="15365" name="Text Box 5">
            <a:extLst>
              <a:ext uri="{FF2B5EF4-FFF2-40B4-BE49-F238E27FC236}">
                <a16:creationId xmlns:a16="http://schemas.microsoft.com/office/drawing/2014/main" id="{39E07DF8-D4E5-B54E-C00E-E328C9BF289A}"/>
              </a:ext>
            </a:extLst>
          </p:cNvPr>
          <p:cNvSpPr txBox="1">
            <a:spLocks noChangeArrowheads="1"/>
          </p:cNvSpPr>
          <p:nvPr/>
        </p:nvSpPr>
        <p:spPr bwMode="auto">
          <a:xfrm>
            <a:off x="5851525" y="3851275"/>
            <a:ext cx="2771775"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000099"/>
                </a:solidFill>
                <a:latin typeface="Times New Roman" panose="02020603050405020304" pitchFamily="18" charset="0"/>
              </a:rPr>
              <a:t>This method of</a:t>
            </a:r>
          </a:p>
          <a:p>
            <a:r>
              <a:rPr lang="en-US" altLang="en-US" sz="2400">
                <a:solidFill>
                  <a:srgbClr val="000099"/>
                </a:solidFill>
                <a:latin typeface="Times New Roman" panose="02020603050405020304" pitchFamily="18" charset="0"/>
              </a:rPr>
              <a:t>determining depth</a:t>
            </a:r>
          </a:p>
          <a:p>
            <a:r>
              <a:rPr lang="en-US" altLang="en-US" sz="2400">
                <a:solidFill>
                  <a:srgbClr val="000099"/>
                </a:solidFill>
                <a:latin typeface="Times New Roman" panose="02020603050405020304" pitchFamily="18" charset="0"/>
              </a:rPr>
              <a:t>from disparity is </a:t>
            </a:r>
          </a:p>
          <a:p>
            <a:r>
              <a:rPr lang="en-US" altLang="en-US" sz="2400">
                <a:solidFill>
                  <a:srgbClr val="000099"/>
                </a:solidFill>
                <a:latin typeface="Times New Roman" panose="02020603050405020304" pitchFamily="18" charset="0"/>
              </a:rPr>
              <a:t>called </a:t>
            </a:r>
            <a:r>
              <a:rPr lang="en-US" altLang="en-US" sz="2400" b="1">
                <a:solidFill>
                  <a:srgbClr val="000099"/>
                </a:solidFill>
                <a:latin typeface="Times New Roman" panose="02020603050405020304" pitchFamily="18" charset="0"/>
              </a:rPr>
              <a:t>triangulation.</a:t>
            </a:r>
          </a:p>
        </p:txBody>
      </p:sp>
      <p:sp>
        <p:nvSpPr>
          <p:cNvPr id="2" name="Title 1">
            <a:extLst>
              <a:ext uri="{FF2B5EF4-FFF2-40B4-BE49-F238E27FC236}">
                <a16:creationId xmlns:a16="http://schemas.microsoft.com/office/drawing/2014/main" id="{191FE858-0E44-F7FF-4596-2B755B501C77}"/>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3" name="Picture 2" descr="E:\NIET\Project\xLogo11.png.pagespeed.ic.pydHLuCQEZ.png">
            <a:extLst>
              <a:ext uri="{FF2B5EF4-FFF2-40B4-BE49-F238E27FC236}">
                <a16:creationId xmlns:a16="http://schemas.microsoft.com/office/drawing/2014/main" id="{7EA31EB8-B811-0837-C1A6-19E876CB97A4}"/>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E9C146BB-B969-C6F0-3DB5-297667A7BCF3}"/>
              </a:ext>
            </a:extLst>
          </p:cNvPr>
          <p:cNvSpPr>
            <a:spLocks noGrp="1" noChangeArrowheads="1"/>
          </p:cNvSpPr>
          <p:nvPr>
            <p:ph type="title"/>
          </p:nvPr>
        </p:nvSpPr>
        <p:spPr/>
        <p:txBody>
          <a:bodyPr/>
          <a:lstStyle/>
          <a:p>
            <a:r>
              <a:rPr lang="en-US" altLang="en-US"/>
              <a:t>Finding Correspondences</a:t>
            </a:r>
          </a:p>
        </p:txBody>
      </p:sp>
      <p:sp>
        <p:nvSpPr>
          <p:cNvPr id="16387" name="Text Box 3">
            <a:extLst>
              <a:ext uri="{FF2B5EF4-FFF2-40B4-BE49-F238E27FC236}">
                <a16:creationId xmlns:a16="http://schemas.microsoft.com/office/drawing/2014/main" id="{7F6F4961-F0D4-2B26-2E3C-E68255184C28}"/>
              </a:ext>
            </a:extLst>
          </p:cNvPr>
          <p:cNvSpPr txBox="1">
            <a:spLocks noChangeArrowheads="1"/>
          </p:cNvSpPr>
          <p:nvPr/>
        </p:nvSpPr>
        <p:spPr bwMode="auto">
          <a:xfrm>
            <a:off x="685800" y="1981200"/>
            <a:ext cx="6750050" cy="337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Char char="•"/>
            </a:pPr>
            <a:r>
              <a:rPr lang="en-US" altLang="en-US" sz="2400">
                <a:latin typeface="Times New Roman" panose="02020603050405020304" pitchFamily="18" charset="0"/>
              </a:rPr>
              <a:t> </a:t>
            </a:r>
            <a:r>
              <a:rPr lang="en-US" altLang="en-US" sz="2400">
                <a:solidFill>
                  <a:schemeClr val="tx2"/>
                </a:solidFill>
                <a:latin typeface="Times New Roman" panose="02020603050405020304" pitchFamily="18" charset="0"/>
              </a:rPr>
              <a:t>If the correspondence is correct,</a:t>
            </a:r>
          </a:p>
          <a:p>
            <a:r>
              <a:rPr lang="en-US" altLang="en-US" sz="2400">
                <a:latin typeface="Times New Roman" panose="02020603050405020304" pitchFamily="18" charset="0"/>
              </a:rPr>
              <a:t>  triangulation works </a:t>
            </a:r>
            <a:r>
              <a:rPr lang="en-US" altLang="en-US" sz="2400" b="1">
                <a:latin typeface="Times New Roman" panose="02020603050405020304" pitchFamily="18" charset="0"/>
              </a:rPr>
              <a:t>VERY</a:t>
            </a:r>
            <a:r>
              <a:rPr lang="en-US" altLang="en-US" sz="2400">
                <a:latin typeface="Times New Roman" panose="02020603050405020304" pitchFamily="18" charset="0"/>
              </a:rPr>
              <a:t> well.</a:t>
            </a:r>
          </a:p>
          <a:p>
            <a:endParaRPr lang="en-US" altLang="en-US" sz="2400">
              <a:latin typeface="Times New Roman" panose="02020603050405020304" pitchFamily="18" charset="0"/>
            </a:endParaRPr>
          </a:p>
          <a:p>
            <a:pPr>
              <a:buFontTx/>
              <a:buChar char="•"/>
            </a:pPr>
            <a:r>
              <a:rPr lang="en-US" altLang="en-US" sz="2400">
                <a:latin typeface="Times New Roman" panose="02020603050405020304" pitchFamily="18" charset="0"/>
              </a:rPr>
              <a:t> But correspondence finding is </a:t>
            </a:r>
            <a:r>
              <a:rPr lang="en-US" altLang="en-US" sz="2400">
                <a:solidFill>
                  <a:schemeClr val="tx2"/>
                </a:solidFill>
                <a:latin typeface="Times New Roman" panose="02020603050405020304" pitchFamily="18" charset="0"/>
              </a:rPr>
              <a:t>not perfectly solved.</a:t>
            </a:r>
          </a:p>
          <a:p>
            <a:r>
              <a:rPr lang="en-US" altLang="en-US" sz="2400">
                <a:latin typeface="Times New Roman" panose="02020603050405020304" pitchFamily="18" charset="0"/>
              </a:rPr>
              <a:t>  for the general stereo problem. </a:t>
            </a:r>
          </a:p>
          <a:p>
            <a:endParaRPr lang="en-US" altLang="en-US" sz="2400">
              <a:solidFill>
                <a:schemeClr val="tx2"/>
              </a:solidFill>
              <a:latin typeface="Times New Roman" panose="02020603050405020304" pitchFamily="18" charset="0"/>
            </a:endParaRPr>
          </a:p>
          <a:p>
            <a:pPr>
              <a:buFontTx/>
              <a:buChar char="•"/>
            </a:pPr>
            <a:r>
              <a:rPr lang="en-US" altLang="en-US" sz="2400">
                <a:latin typeface="Times New Roman" panose="02020603050405020304" pitchFamily="18" charset="0"/>
              </a:rPr>
              <a:t> For some </a:t>
            </a:r>
            <a:r>
              <a:rPr lang="en-US" altLang="en-US" sz="2400">
                <a:solidFill>
                  <a:schemeClr val="tx2"/>
                </a:solidFill>
                <a:latin typeface="Times New Roman" panose="02020603050405020304" pitchFamily="18" charset="0"/>
              </a:rPr>
              <a:t>very specific applications</a:t>
            </a:r>
            <a:r>
              <a:rPr lang="en-US" altLang="en-US" sz="2400">
                <a:latin typeface="Times New Roman" panose="02020603050405020304" pitchFamily="18" charset="0"/>
              </a:rPr>
              <a:t>, it can be solved</a:t>
            </a:r>
          </a:p>
          <a:p>
            <a:r>
              <a:rPr lang="en-US" altLang="en-US" sz="2400">
                <a:latin typeface="Times New Roman" panose="02020603050405020304" pitchFamily="18" charset="0"/>
              </a:rPr>
              <a:t>  for those specific kind of images, e.g. windshield of</a:t>
            </a:r>
          </a:p>
          <a:p>
            <a:r>
              <a:rPr lang="en-US" altLang="en-US" sz="2400">
                <a:latin typeface="Times New Roman" panose="02020603050405020304" pitchFamily="18" charset="0"/>
              </a:rPr>
              <a:t>  a car.</a:t>
            </a:r>
          </a:p>
        </p:txBody>
      </p:sp>
      <p:sp>
        <p:nvSpPr>
          <p:cNvPr id="16388" name="AutoShape 4">
            <a:extLst>
              <a:ext uri="{FF2B5EF4-FFF2-40B4-BE49-F238E27FC236}">
                <a16:creationId xmlns:a16="http://schemas.microsoft.com/office/drawing/2014/main" id="{081CC99A-8F89-CF42-6625-6F2BCE4073E0}"/>
              </a:ext>
            </a:extLst>
          </p:cNvPr>
          <p:cNvSpPr>
            <a:spLocks noChangeArrowheads="1"/>
          </p:cNvSpPr>
          <p:nvPr/>
        </p:nvSpPr>
        <p:spPr bwMode="auto">
          <a:xfrm>
            <a:off x="2209800" y="5562600"/>
            <a:ext cx="1219200" cy="5334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6389" name="AutoShape 5">
            <a:extLst>
              <a:ext uri="{FF2B5EF4-FFF2-40B4-BE49-F238E27FC236}">
                <a16:creationId xmlns:a16="http://schemas.microsoft.com/office/drawing/2014/main" id="{50DC40A2-2342-A0BF-2BDC-E930AD15F672}"/>
              </a:ext>
            </a:extLst>
          </p:cNvPr>
          <p:cNvSpPr>
            <a:spLocks noChangeArrowheads="1"/>
          </p:cNvSpPr>
          <p:nvPr/>
        </p:nvSpPr>
        <p:spPr bwMode="auto">
          <a:xfrm>
            <a:off x="4114800" y="5562600"/>
            <a:ext cx="1219200" cy="5334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6390" name="Rectangle 6">
            <a:extLst>
              <a:ext uri="{FF2B5EF4-FFF2-40B4-BE49-F238E27FC236}">
                <a16:creationId xmlns:a16="http://schemas.microsoft.com/office/drawing/2014/main" id="{BFAC51D9-0ADF-8A0D-143B-961A0AA7B7E9}"/>
              </a:ext>
            </a:extLst>
          </p:cNvPr>
          <p:cNvSpPr>
            <a:spLocks noChangeArrowheads="1"/>
          </p:cNvSpPr>
          <p:nvPr/>
        </p:nvSpPr>
        <p:spPr bwMode="auto">
          <a:xfrm>
            <a:off x="2057400" y="5334000"/>
            <a:ext cx="1524000" cy="990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6391" name="Rectangle 7">
            <a:extLst>
              <a:ext uri="{FF2B5EF4-FFF2-40B4-BE49-F238E27FC236}">
                <a16:creationId xmlns:a16="http://schemas.microsoft.com/office/drawing/2014/main" id="{2FA0EE22-A9DB-46F1-F525-FEA64CDC6EF8}"/>
              </a:ext>
            </a:extLst>
          </p:cNvPr>
          <p:cNvSpPr>
            <a:spLocks noChangeArrowheads="1"/>
          </p:cNvSpPr>
          <p:nvPr/>
        </p:nvSpPr>
        <p:spPr bwMode="auto">
          <a:xfrm>
            <a:off x="4038600" y="5334000"/>
            <a:ext cx="1524000" cy="990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6392" name="Text Box 8">
            <a:extLst>
              <a:ext uri="{FF2B5EF4-FFF2-40B4-BE49-F238E27FC236}">
                <a16:creationId xmlns:a16="http://schemas.microsoft.com/office/drawing/2014/main" id="{61D510FA-BF82-BDB5-2CA5-3CE1C34B9945}"/>
              </a:ext>
            </a:extLst>
          </p:cNvPr>
          <p:cNvSpPr txBox="1">
            <a:spLocks noChangeArrowheads="1"/>
          </p:cNvSpPr>
          <p:nvPr/>
        </p:nvSpPr>
        <p:spPr bwMode="auto">
          <a:xfrm>
            <a:off x="2057400" y="5410200"/>
            <a:ext cx="3063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cs typeface="Times New Roman" panose="02020603050405020304" pitchFamily="18" charset="0"/>
              </a:rPr>
              <a:t>°</a:t>
            </a:r>
            <a:endParaRPr lang="en-US" altLang="en-US" sz="2400">
              <a:latin typeface="Times New Roman" panose="02020603050405020304" pitchFamily="18" charset="0"/>
            </a:endParaRPr>
          </a:p>
        </p:txBody>
      </p:sp>
      <p:sp>
        <p:nvSpPr>
          <p:cNvPr id="16393" name="Text Box 9">
            <a:extLst>
              <a:ext uri="{FF2B5EF4-FFF2-40B4-BE49-F238E27FC236}">
                <a16:creationId xmlns:a16="http://schemas.microsoft.com/office/drawing/2014/main" id="{C738B61B-472D-5832-DAE5-EAE8D59E51FC}"/>
              </a:ext>
            </a:extLst>
          </p:cNvPr>
          <p:cNvSpPr txBox="1">
            <a:spLocks noChangeArrowheads="1"/>
          </p:cNvSpPr>
          <p:nvPr/>
        </p:nvSpPr>
        <p:spPr bwMode="auto">
          <a:xfrm>
            <a:off x="3962400" y="5410200"/>
            <a:ext cx="3063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cs typeface="Times New Roman" panose="02020603050405020304" pitchFamily="18" charset="0"/>
              </a:rPr>
              <a:t>°</a:t>
            </a:r>
          </a:p>
        </p:txBody>
      </p:sp>
      <p:sp>
        <p:nvSpPr>
          <p:cNvPr id="2" name="Title 1">
            <a:extLst>
              <a:ext uri="{FF2B5EF4-FFF2-40B4-BE49-F238E27FC236}">
                <a16:creationId xmlns:a16="http://schemas.microsoft.com/office/drawing/2014/main" id="{BF578A92-5474-0485-7D50-66AB1BBE70EF}"/>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3" name="Picture 2" descr="E:\NIET\Project\xLogo11.png.pagespeed.ic.pydHLuCQEZ.png">
            <a:extLst>
              <a:ext uri="{FF2B5EF4-FFF2-40B4-BE49-F238E27FC236}">
                <a16:creationId xmlns:a16="http://schemas.microsoft.com/office/drawing/2014/main" id="{B3438BD1-93AC-AA33-5DE9-20F4C180B364}"/>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85E9FD14-7486-3D15-80F8-396C37BDBC11}"/>
              </a:ext>
            </a:extLst>
          </p:cNvPr>
          <p:cNvSpPr>
            <a:spLocks noGrp="1" noChangeArrowheads="1"/>
          </p:cNvSpPr>
          <p:nvPr>
            <p:ph type="title"/>
          </p:nvPr>
        </p:nvSpPr>
        <p:spPr>
          <a:xfrm>
            <a:off x="200818" y="642727"/>
            <a:ext cx="8637588" cy="1431925"/>
          </a:xfrm>
        </p:spPr>
        <p:txBody>
          <a:bodyPr/>
          <a:lstStyle/>
          <a:p>
            <a:r>
              <a:rPr lang="en-US" altLang="en-US" dirty="0"/>
              <a:t>3 Main Matching Methods</a:t>
            </a:r>
            <a:br>
              <a:rPr lang="en-US" altLang="en-US" dirty="0"/>
            </a:br>
            <a:endParaRPr lang="en-US" altLang="en-US" dirty="0"/>
          </a:p>
        </p:txBody>
      </p:sp>
      <p:sp>
        <p:nvSpPr>
          <p:cNvPr id="17411" name="Text Box 3">
            <a:extLst>
              <a:ext uri="{FF2B5EF4-FFF2-40B4-BE49-F238E27FC236}">
                <a16:creationId xmlns:a16="http://schemas.microsoft.com/office/drawing/2014/main" id="{C54B274A-4260-0688-B7CD-C271453BB260}"/>
              </a:ext>
            </a:extLst>
          </p:cNvPr>
          <p:cNvSpPr txBox="1">
            <a:spLocks noChangeArrowheads="1"/>
          </p:cNvSpPr>
          <p:nvPr/>
        </p:nvSpPr>
        <p:spPr bwMode="auto">
          <a:xfrm>
            <a:off x="609600" y="1752600"/>
            <a:ext cx="7820025" cy="483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latin typeface="Times New Roman" panose="02020603050405020304" pitchFamily="18" charset="0"/>
              </a:rPr>
              <a:t>1. Cross correlation using small windows.</a:t>
            </a:r>
          </a:p>
          <a:p>
            <a:endParaRPr lang="en-US" altLang="en-US" sz="2400" dirty="0">
              <a:latin typeface="Times New Roman" panose="02020603050405020304" pitchFamily="18" charset="0"/>
            </a:endParaRPr>
          </a:p>
          <a:p>
            <a:endParaRPr lang="en-US" altLang="en-US" sz="2400" dirty="0">
              <a:latin typeface="Times New Roman" panose="02020603050405020304" pitchFamily="18" charset="0"/>
            </a:endParaRPr>
          </a:p>
          <a:p>
            <a:endParaRPr lang="en-US" altLang="en-US" sz="2400" dirty="0">
              <a:latin typeface="Times New Roman" panose="02020603050405020304" pitchFamily="18" charset="0"/>
            </a:endParaRPr>
          </a:p>
          <a:p>
            <a:endParaRPr lang="en-US" altLang="en-US" sz="2400" dirty="0">
              <a:latin typeface="Times New Roman" panose="02020603050405020304" pitchFamily="18" charset="0"/>
            </a:endParaRPr>
          </a:p>
          <a:p>
            <a:endParaRPr lang="en-US" altLang="en-US" sz="2400" dirty="0">
              <a:latin typeface="Times New Roman" panose="02020603050405020304" pitchFamily="18" charset="0"/>
            </a:endParaRPr>
          </a:p>
          <a:p>
            <a:endParaRPr lang="en-US" altLang="en-US" sz="2400" dirty="0">
              <a:latin typeface="Times New Roman" panose="02020603050405020304" pitchFamily="18" charset="0"/>
            </a:endParaRPr>
          </a:p>
          <a:p>
            <a:r>
              <a:rPr lang="en-US" altLang="en-US" sz="2400" dirty="0">
                <a:latin typeface="Times New Roman" panose="02020603050405020304" pitchFamily="18" charset="0"/>
              </a:rPr>
              <a:t>2. Symbolic feature matching, usually using segments/corners.</a:t>
            </a:r>
          </a:p>
          <a:p>
            <a:endParaRPr lang="en-US" altLang="en-US" sz="2400" dirty="0">
              <a:latin typeface="Times New Roman" panose="02020603050405020304" pitchFamily="18" charset="0"/>
            </a:endParaRPr>
          </a:p>
          <a:p>
            <a:endParaRPr lang="en-US" altLang="en-US" sz="2400" dirty="0">
              <a:latin typeface="Times New Roman" panose="02020603050405020304" pitchFamily="18" charset="0"/>
            </a:endParaRPr>
          </a:p>
          <a:p>
            <a:endParaRPr lang="en-US" altLang="en-US" sz="2400" dirty="0">
              <a:latin typeface="Times New Roman" panose="02020603050405020304" pitchFamily="18" charset="0"/>
            </a:endParaRPr>
          </a:p>
          <a:p>
            <a:endParaRPr lang="en-US" altLang="en-US" sz="2400" dirty="0">
              <a:latin typeface="Times New Roman" panose="02020603050405020304" pitchFamily="18" charset="0"/>
            </a:endParaRPr>
          </a:p>
          <a:p>
            <a:r>
              <a:rPr lang="en-US" altLang="en-US" sz="2400" dirty="0">
                <a:latin typeface="Times New Roman" panose="02020603050405020304" pitchFamily="18" charset="0"/>
              </a:rPr>
              <a:t>3. Use the newer interest operators, </a:t>
            </a:r>
            <a:r>
              <a:rPr lang="en-US" altLang="en-US" sz="2400" dirty="0" err="1">
                <a:latin typeface="Times New Roman" panose="02020603050405020304" pitchFamily="18" charset="0"/>
              </a:rPr>
              <a:t>ie</a:t>
            </a:r>
            <a:r>
              <a:rPr lang="en-US" altLang="en-US" sz="2400" dirty="0">
                <a:latin typeface="Times New Roman" panose="02020603050405020304" pitchFamily="18" charset="0"/>
              </a:rPr>
              <a:t>. SIFT.</a:t>
            </a:r>
          </a:p>
        </p:txBody>
      </p:sp>
      <p:sp>
        <p:nvSpPr>
          <p:cNvPr id="17412" name="Rectangle 4">
            <a:extLst>
              <a:ext uri="{FF2B5EF4-FFF2-40B4-BE49-F238E27FC236}">
                <a16:creationId xmlns:a16="http://schemas.microsoft.com/office/drawing/2014/main" id="{8F1F4CC0-D15A-4382-DF17-7BC6D01F3C20}"/>
              </a:ext>
            </a:extLst>
          </p:cNvPr>
          <p:cNvSpPr>
            <a:spLocks noChangeArrowheads="1"/>
          </p:cNvSpPr>
          <p:nvPr/>
        </p:nvSpPr>
        <p:spPr bwMode="auto">
          <a:xfrm>
            <a:off x="1905000" y="2514600"/>
            <a:ext cx="2209800" cy="1524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413" name="Rectangle 5">
            <a:extLst>
              <a:ext uri="{FF2B5EF4-FFF2-40B4-BE49-F238E27FC236}">
                <a16:creationId xmlns:a16="http://schemas.microsoft.com/office/drawing/2014/main" id="{B34DA31F-9DC6-E90E-E46B-83A650CAFC55}"/>
              </a:ext>
            </a:extLst>
          </p:cNvPr>
          <p:cNvSpPr>
            <a:spLocks noChangeArrowheads="1"/>
          </p:cNvSpPr>
          <p:nvPr/>
        </p:nvSpPr>
        <p:spPr bwMode="auto">
          <a:xfrm>
            <a:off x="4876800" y="2514600"/>
            <a:ext cx="2209800" cy="1524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414" name="Rectangle 6">
            <a:extLst>
              <a:ext uri="{FF2B5EF4-FFF2-40B4-BE49-F238E27FC236}">
                <a16:creationId xmlns:a16="http://schemas.microsoft.com/office/drawing/2014/main" id="{83D63142-FC11-4CBE-5CF2-C578098B536E}"/>
              </a:ext>
            </a:extLst>
          </p:cNvPr>
          <p:cNvSpPr>
            <a:spLocks noChangeArrowheads="1"/>
          </p:cNvSpPr>
          <p:nvPr/>
        </p:nvSpPr>
        <p:spPr bwMode="auto">
          <a:xfrm>
            <a:off x="5105400" y="2514600"/>
            <a:ext cx="533400" cy="533400"/>
          </a:xfrm>
          <a:prstGeom prst="rect">
            <a:avLst/>
          </a:prstGeom>
          <a:noFill/>
          <a:ln w="2857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415" name="Line 7">
            <a:extLst>
              <a:ext uri="{FF2B5EF4-FFF2-40B4-BE49-F238E27FC236}">
                <a16:creationId xmlns:a16="http://schemas.microsoft.com/office/drawing/2014/main" id="{B321916C-81C2-666E-3E4F-27EF09276044}"/>
              </a:ext>
            </a:extLst>
          </p:cNvPr>
          <p:cNvSpPr>
            <a:spLocks noChangeShapeType="1"/>
          </p:cNvSpPr>
          <p:nvPr/>
        </p:nvSpPr>
        <p:spPr bwMode="auto">
          <a:xfrm>
            <a:off x="1905000" y="3429000"/>
            <a:ext cx="381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416" name="Line 8">
            <a:extLst>
              <a:ext uri="{FF2B5EF4-FFF2-40B4-BE49-F238E27FC236}">
                <a16:creationId xmlns:a16="http://schemas.microsoft.com/office/drawing/2014/main" id="{9D3004D0-C3B3-6B47-0EE7-34BB1A8D4C62}"/>
              </a:ext>
            </a:extLst>
          </p:cNvPr>
          <p:cNvSpPr>
            <a:spLocks noChangeShapeType="1"/>
          </p:cNvSpPr>
          <p:nvPr/>
        </p:nvSpPr>
        <p:spPr bwMode="auto">
          <a:xfrm>
            <a:off x="2667000" y="3429000"/>
            <a:ext cx="838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417" name="Line 9">
            <a:extLst>
              <a:ext uri="{FF2B5EF4-FFF2-40B4-BE49-F238E27FC236}">
                <a16:creationId xmlns:a16="http://schemas.microsoft.com/office/drawing/2014/main" id="{F6F7A888-C05E-8197-8E17-4AB7D9885B9F}"/>
              </a:ext>
            </a:extLst>
          </p:cNvPr>
          <p:cNvSpPr>
            <a:spLocks noChangeShapeType="1"/>
          </p:cNvSpPr>
          <p:nvPr/>
        </p:nvSpPr>
        <p:spPr bwMode="auto">
          <a:xfrm>
            <a:off x="3581400" y="3429000"/>
            <a:ext cx="533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418" name="Freeform 10">
            <a:extLst>
              <a:ext uri="{FF2B5EF4-FFF2-40B4-BE49-F238E27FC236}">
                <a16:creationId xmlns:a16="http://schemas.microsoft.com/office/drawing/2014/main" id="{0D94FB55-CAAF-0755-B4F0-EEA4D1FB0D21}"/>
              </a:ext>
            </a:extLst>
          </p:cNvPr>
          <p:cNvSpPr>
            <a:spLocks/>
          </p:cNvSpPr>
          <p:nvPr/>
        </p:nvSpPr>
        <p:spPr bwMode="auto">
          <a:xfrm>
            <a:off x="3171825" y="2698750"/>
            <a:ext cx="796925" cy="579438"/>
          </a:xfrm>
          <a:custGeom>
            <a:avLst/>
            <a:gdLst>
              <a:gd name="T0" fmla="*/ 250 w 502"/>
              <a:gd name="T1" fmla="*/ 365 h 365"/>
              <a:gd name="T2" fmla="*/ 158 w 502"/>
              <a:gd name="T3" fmla="*/ 358 h 365"/>
              <a:gd name="T4" fmla="*/ 116 w 502"/>
              <a:gd name="T5" fmla="*/ 323 h 365"/>
              <a:gd name="T6" fmla="*/ 95 w 502"/>
              <a:gd name="T7" fmla="*/ 316 h 365"/>
              <a:gd name="T8" fmla="*/ 53 w 502"/>
              <a:gd name="T9" fmla="*/ 288 h 365"/>
              <a:gd name="T10" fmla="*/ 32 w 502"/>
              <a:gd name="T11" fmla="*/ 274 h 365"/>
              <a:gd name="T12" fmla="*/ 4 w 502"/>
              <a:gd name="T13" fmla="*/ 232 h 365"/>
              <a:gd name="T14" fmla="*/ 53 w 502"/>
              <a:gd name="T15" fmla="*/ 91 h 365"/>
              <a:gd name="T16" fmla="*/ 236 w 502"/>
              <a:gd name="T17" fmla="*/ 0 h 365"/>
              <a:gd name="T18" fmla="*/ 341 w 502"/>
              <a:gd name="T19" fmla="*/ 14 h 365"/>
              <a:gd name="T20" fmla="*/ 383 w 502"/>
              <a:gd name="T21" fmla="*/ 49 h 365"/>
              <a:gd name="T22" fmla="*/ 482 w 502"/>
              <a:gd name="T23" fmla="*/ 126 h 365"/>
              <a:gd name="T24" fmla="*/ 425 w 502"/>
              <a:gd name="T25" fmla="*/ 267 h 365"/>
              <a:gd name="T26" fmla="*/ 383 w 502"/>
              <a:gd name="T27" fmla="*/ 309 h 365"/>
              <a:gd name="T28" fmla="*/ 369 w 502"/>
              <a:gd name="T29" fmla="*/ 330 h 365"/>
              <a:gd name="T30" fmla="*/ 299 w 502"/>
              <a:gd name="T31" fmla="*/ 344 h 365"/>
              <a:gd name="T32" fmla="*/ 250 w 502"/>
              <a:gd name="T33" fmla="*/ 358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2" h="365">
                <a:moveTo>
                  <a:pt x="250" y="365"/>
                </a:moveTo>
                <a:cubicBezTo>
                  <a:pt x="219" y="363"/>
                  <a:pt x="188" y="364"/>
                  <a:pt x="158" y="358"/>
                </a:cubicBezTo>
                <a:cubicBezTo>
                  <a:pt x="142" y="355"/>
                  <a:pt x="127" y="330"/>
                  <a:pt x="116" y="323"/>
                </a:cubicBezTo>
                <a:cubicBezTo>
                  <a:pt x="110" y="319"/>
                  <a:pt x="101" y="320"/>
                  <a:pt x="95" y="316"/>
                </a:cubicBezTo>
                <a:cubicBezTo>
                  <a:pt x="80" y="308"/>
                  <a:pt x="67" y="297"/>
                  <a:pt x="53" y="288"/>
                </a:cubicBezTo>
                <a:cubicBezTo>
                  <a:pt x="46" y="283"/>
                  <a:pt x="32" y="274"/>
                  <a:pt x="32" y="274"/>
                </a:cubicBezTo>
                <a:cubicBezTo>
                  <a:pt x="23" y="260"/>
                  <a:pt x="3" y="249"/>
                  <a:pt x="4" y="232"/>
                </a:cubicBezTo>
                <a:cubicBezTo>
                  <a:pt x="9" y="169"/>
                  <a:pt x="0" y="126"/>
                  <a:pt x="53" y="91"/>
                </a:cubicBezTo>
                <a:cubicBezTo>
                  <a:pt x="102" y="17"/>
                  <a:pt x="153" y="12"/>
                  <a:pt x="236" y="0"/>
                </a:cubicBezTo>
                <a:cubicBezTo>
                  <a:pt x="271" y="5"/>
                  <a:pt x="307" y="6"/>
                  <a:pt x="341" y="14"/>
                </a:cubicBezTo>
                <a:cubicBezTo>
                  <a:pt x="355" y="17"/>
                  <a:pt x="374" y="41"/>
                  <a:pt x="383" y="49"/>
                </a:cubicBezTo>
                <a:cubicBezTo>
                  <a:pt x="415" y="76"/>
                  <a:pt x="448" y="101"/>
                  <a:pt x="482" y="126"/>
                </a:cubicBezTo>
                <a:cubicBezTo>
                  <a:pt x="502" y="208"/>
                  <a:pt x="487" y="226"/>
                  <a:pt x="425" y="267"/>
                </a:cubicBezTo>
                <a:cubicBezTo>
                  <a:pt x="408" y="278"/>
                  <a:pt x="394" y="293"/>
                  <a:pt x="383" y="309"/>
                </a:cubicBezTo>
                <a:cubicBezTo>
                  <a:pt x="378" y="316"/>
                  <a:pt x="376" y="325"/>
                  <a:pt x="369" y="330"/>
                </a:cubicBezTo>
                <a:cubicBezTo>
                  <a:pt x="350" y="345"/>
                  <a:pt x="323" y="341"/>
                  <a:pt x="299" y="344"/>
                </a:cubicBezTo>
                <a:cubicBezTo>
                  <a:pt x="285" y="349"/>
                  <a:pt x="271" y="353"/>
                  <a:pt x="250" y="358"/>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419" name="Rectangle 11">
            <a:extLst>
              <a:ext uri="{FF2B5EF4-FFF2-40B4-BE49-F238E27FC236}">
                <a16:creationId xmlns:a16="http://schemas.microsoft.com/office/drawing/2014/main" id="{D4DD560A-3C53-4731-E43B-34E34C0E60EF}"/>
              </a:ext>
            </a:extLst>
          </p:cNvPr>
          <p:cNvSpPr>
            <a:spLocks noChangeArrowheads="1"/>
          </p:cNvSpPr>
          <p:nvPr/>
        </p:nvSpPr>
        <p:spPr bwMode="auto">
          <a:xfrm>
            <a:off x="3505200" y="3276600"/>
            <a:ext cx="762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420" name="Rectangle 12">
            <a:extLst>
              <a:ext uri="{FF2B5EF4-FFF2-40B4-BE49-F238E27FC236}">
                <a16:creationId xmlns:a16="http://schemas.microsoft.com/office/drawing/2014/main" id="{536A6322-0033-C0E8-5686-6870C3F23DE9}"/>
              </a:ext>
            </a:extLst>
          </p:cNvPr>
          <p:cNvSpPr>
            <a:spLocks noChangeArrowheads="1"/>
          </p:cNvSpPr>
          <p:nvPr/>
        </p:nvSpPr>
        <p:spPr bwMode="auto">
          <a:xfrm>
            <a:off x="2286000" y="3124200"/>
            <a:ext cx="381000" cy="762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421" name="Rectangle 13">
            <a:extLst>
              <a:ext uri="{FF2B5EF4-FFF2-40B4-BE49-F238E27FC236}">
                <a16:creationId xmlns:a16="http://schemas.microsoft.com/office/drawing/2014/main" id="{1D23398D-766C-8637-D8ED-2FC7BF4B2CD4}"/>
              </a:ext>
            </a:extLst>
          </p:cNvPr>
          <p:cNvSpPr>
            <a:spLocks noChangeArrowheads="1"/>
          </p:cNvSpPr>
          <p:nvPr/>
        </p:nvSpPr>
        <p:spPr bwMode="auto">
          <a:xfrm>
            <a:off x="6172200" y="3352800"/>
            <a:ext cx="76200" cy="533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422" name="AutoShape 14">
            <a:extLst>
              <a:ext uri="{FF2B5EF4-FFF2-40B4-BE49-F238E27FC236}">
                <a16:creationId xmlns:a16="http://schemas.microsoft.com/office/drawing/2014/main" id="{F5B2A5C7-63C1-6ADD-7F42-055F3A7AF99F}"/>
              </a:ext>
            </a:extLst>
          </p:cNvPr>
          <p:cNvSpPr>
            <a:spLocks noChangeArrowheads="1"/>
          </p:cNvSpPr>
          <p:nvPr/>
        </p:nvSpPr>
        <p:spPr bwMode="auto">
          <a:xfrm>
            <a:off x="2286000" y="2743200"/>
            <a:ext cx="381000" cy="381000"/>
          </a:xfrm>
          <a:prstGeom prst="triangle">
            <a:avLst>
              <a:gd name="adj" fmla="val 5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423" name="Rectangle 15">
            <a:extLst>
              <a:ext uri="{FF2B5EF4-FFF2-40B4-BE49-F238E27FC236}">
                <a16:creationId xmlns:a16="http://schemas.microsoft.com/office/drawing/2014/main" id="{6017504B-0493-EC68-28D1-887681AA1388}"/>
              </a:ext>
            </a:extLst>
          </p:cNvPr>
          <p:cNvSpPr>
            <a:spLocks noChangeArrowheads="1"/>
          </p:cNvSpPr>
          <p:nvPr/>
        </p:nvSpPr>
        <p:spPr bwMode="auto">
          <a:xfrm>
            <a:off x="5029200" y="3124200"/>
            <a:ext cx="381000" cy="762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424" name="AutoShape 16">
            <a:extLst>
              <a:ext uri="{FF2B5EF4-FFF2-40B4-BE49-F238E27FC236}">
                <a16:creationId xmlns:a16="http://schemas.microsoft.com/office/drawing/2014/main" id="{9F3AE775-AA6D-2626-98A9-D12998562BBA}"/>
              </a:ext>
            </a:extLst>
          </p:cNvPr>
          <p:cNvSpPr>
            <a:spLocks noChangeArrowheads="1"/>
          </p:cNvSpPr>
          <p:nvPr/>
        </p:nvSpPr>
        <p:spPr bwMode="auto">
          <a:xfrm>
            <a:off x="5029200" y="2743200"/>
            <a:ext cx="381000" cy="381000"/>
          </a:xfrm>
          <a:prstGeom prst="triangle">
            <a:avLst>
              <a:gd name="adj" fmla="val 5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425" name="Oval 17">
            <a:extLst>
              <a:ext uri="{FF2B5EF4-FFF2-40B4-BE49-F238E27FC236}">
                <a16:creationId xmlns:a16="http://schemas.microsoft.com/office/drawing/2014/main" id="{A3383F5A-78F7-23EF-393D-BD6C8CB392F9}"/>
              </a:ext>
            </a:extLst>
          </p:cNvPr>
          <p:cNvSpPr>
            <a:spLocks noChangeArrowheads="1"/>
          </p:cNvSpPr>
          <p:nvPr/>
        </p:nvSpPr>
        <p:spPr bwMode="auto">
          <a:xfrm>
            <a:off x="2438400" y="26670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426" name="Line 18">
            <a:extLst>
              <a:ext uri="{FF2B5EF4-FFF2-40B4-BE49-F238E27FC236}">
                <a16:creationId xmlns:a16="http://schemas.microsoft.com/office/drawing/2014/main" id="{52C22C72-8D8D-70C0-180B-AB092A6D3609}"/>
              </a:ext>
            </a:extLst>
          </p:cNvPr>
          <p:cNvSpPr>
            <a:spLocks noChangeShapeType="1"/>
          </p:cNvSpPr>
          <p:nvPr/>
        </p:nvSpPr>
        <p:spPr bwMode="auto">
          <a:xfrm>
            <a:off x="4876800" y="3429000"/>
            <a:ext cx="15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427" name="Line 19">
            <a:extLst>
              <a:ext uri="{FF2B5EF4-FFF2-40B4-BE49-F238E27FC236}">
                <a16:creationId xmlns:a16="http://schemas.microsoft.com/office/drawing/2014/main" id="{FD914588-7B37-6AB1-44FE-C230B2B32322}"/>
              </a:ext>
            </a:extLst>
          </p:cNvPr>
          <p:cNvSpPr>
            <a:spLocks noChangeShapeType="1"/>
          </p:cNvSpPr>
          <p:nvPr/>
        </p:nvSpPr>
        <p:spPr bwMode="auto">
          <a:xfrm>
            <a:off x="5410200" y="3429000"/>
            <a:ext cx="762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428" name="Line 20">
            <a:extLst>
              <a:ext uri="{FF2B5EF4-FFF2-40B4-BE49-F238E27FC236}">
                <a16:creationId xmlns:a16="http://schemas.microsoft.com/office/drawing/2014/main" id="{3DE24EBE-0A5C-B7E0-AA45-2C1016ECD2CC}"/>
              </a:ext>
            </a:extLst>
          </p:cNvPr>
          <p:cNvSpPr>
            <a:spLocks noChangeShapeType="1"/>
          </p:cNvSpPr>
          <p:nvPr/>
        </p:nvSpPr>
        <p:spPr bwMode="auto">
          <a:xfrm>
            <a:off x="6248400" y="3429000"/>
            <a:ext cx="838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429" name="Freeform 21">
            <a:extLst>
              <a:ext uri="{FF2B5EF4-FFF2-40B4-BE49-F238E27FC236}">
                <a16:creationId xmlns:a16="http://schemas.microsoft.com/office/drawing/2014/main" id="{1E7ACA33-BE64-2B6B-696F-F7ACB5731721}"/>
              </a:ext>
            </a:extLst>
          </p:cNvPr>
          <p:cNvSpPr>
            <a:spLocks/>
          </p:cNvSpPr>
          <p:nvPr/>
        </p:nvSpPr>
        <p:spPr bwMode="auto">
          <a:xfrm>
            <a:off x="5867400" y="2743200"/>
            <a:ext cx="796925" cy="579438"/>
          </a:xfrm>
          <a:custGeom>
            <a:avLst/>
            <a:gdLst>
              <a:gd name="T0" fmla="*/ 250 w 502"/>
              <a:gd name="T1" fmla="*/ 365 h 365"/>
              <a:gd name="T2" fmla="*/ 158 w 502"/>
              <a:gd name="T3" fmla="*/ 358 h 365"/>
              <a:gd name="T4" fmla="*/ 116 w 502"/>
              <a:gd name="T5" fmla="*/ 323 h 365"/>
              <a:gd name="T6" fmla="*/ 95 w 502"/>
              <a:gd name="T7" fmla="*/ 316 h 365"/>
              <a:gd name="T8" fmla="*/ 53 w 502"/>
              <a:gd name="T9" fmla="*/ 288 h 365"/>
              <a:gd name="T10" fmla="*/ 32 w 502"/>
              <a:gd name="T11" fmla="*/ 274 h 365"/>
              <a:gd name="T12" fmla="*/ 4 w 502"/>
              <a:gd name="T13" fmla="*/ 232 h 365"/>
              <a:gd name="T14" fmla="*/ 53 w 502"/>
              <a:gd name="T15" fmla="*/ 91 h 365"/>
              <a:gd name="T16" fmla="*/ 236 w 502"/>
              <a:gd name="T17" fmla="*/ 0 h 365"/>
              <a:gd name="T18" fmla="*/ 341 w 502"/>
              <a:gd name="T19" fmla="*/ 14 h 365"/>
              <a:gd name="T20" fmla="*/ 383 w 502"/>
              <a:gd name="T21" fmla="*/ 49 h 365"/>
              <a:gd name="T22" fmla="*/ 482 w 502"/>
              <a:gd name="T23" fmla="*/ 126 h 365"/>
              <a:gd name="T24" fmla="*/ 425 w 502"/>
              <a:gd name="T25" fmla="*/ 267 h 365"/>
              <a:gd name="T26" fmla="*/ 383 w 502"/>
              <a:gd name="T27" fmla="*/ 309 h 365"/>
              <a:gd name="T28" fmla="*/ 369 w 502"/>
              <a:gd name="T29" fmla="*/ 330 h 365"/>
              <a:gd name="T30" fmla="*/ 299 w 502"/>
              <a:gd name="T31" fmla="*/ 344 h 365"/>
              <a:gd name="T32" fmla="*/ 250 w 502"/>
              <a:gd name="T33" fmla="*/ 358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2" h="365">
                <a:moveTo>
                  <a:pt x="250" y="365"/>
                </a:moveTo>
                <a:cubicBezTo>
                  <a:pt x="219" y="363"/>
                  <a:pt x="188" y="364"/>
                  <a:pt x="158" y="358"/>
                </a:cubicBezTo>
                <a:cubicBezTo>
                  <a:pt x="142" y="355"/>
                  <a:pt x="127" y="330"/>
                  <a:pt x="116" y="323"/>
                </a:cubicBezTo>
                <a:cubicBezTo>
                  <a:pt x="110" y="319"/>
                  <a:pt x="101" y="320"/>
                  <a:pt x="95" y="316"/>
                </a:cubicBezTo>
                <a:cubicBezTo>
                  <a:pt x="80" y="308"/>
                  <a:pt x="67" y="297"/>
                  <a:pt x="53" y="288"/>
                </a:cubicBezTo>
                <a:cubicBezTo>
                  <a:pt x="46" y="283"/>
                  <a:pt x="32" y="274"/>
                  <a:pt x="32" y="274"/>
                </a:cubicBezTo>
                <a:cubicBezTo>
                  <a:pt x="23" y="260"/>
                  <a:pt x="3" y="249"/>
                  <a:pt x="4" y="232"/>
                </a:cubicBezTo>
                <a:cubicBezTo>
                  <a:pt x="9" y="169"/>
                  <a:pt x="0" y="126"/>
                  <a:pt x="53" y="91"/>
                </a:cubicBezTo>
                <a:cubicBezTo>
                  <a:pt x="102" y="17"/>
                  <a:pt x="153" y="12"/>
                  <a:pt x="236" y="0"/>
                </a:cubicBezTo>
                <a:cubicBezTo>
                  <a:pt x="271" y="5"/>
                  <a:pt x="307" y="6"/>
                  <a:pt x="341" y="14"/>
                </a:cubicBezTo>
                <a:cubicBezTo>
                  <a:pt x="355" y="17"/>
                  <a:pt x="374" y="41"/>
                  <a:pt x="383" y="49"/>
                </a:cubicBezTo>
                <a:cubicBezTo>
                  <a:pt x="415" y="76"/>
                  <a:pt x="448" y="101"/>
                  <a:pt x="482" y="126"/>
                </a:cubicBezTo>
                <a:cubicBezTo>
                  <a:pt x="502" y="208"/>
                  <a:pt x="487" y="226"/>
                  <a:pt x="425" y="267"/>
                </a:cubicBezTo>
                <a:cubicBezTo>
                  <a:pt x="408" y="278"/>
                  <a:pt x="394" y="293"/>
                  <a:pt x="383" y="309"/>
                </a:cubicBezTo>
                <a:cubicBezTo>
                  <a:pt x="378" y="316"/>
                  <a:pt x="376" y="325"/>
                  <a:pt x="369" y="330"/>
                </a:cubicBezTo>
                <a:cubicBezTo>
                  <a:pt x="350" y="345"/>
                  <a:pt x="323" y="341"/>
                  <a:pt x="299" y="344"/>
                </a:cubicBezTo>
                <a:cubicBezTo>
                  <a:pt x="285" y="349"/>
                  <a:pt x="271" y="353"/>
                  <a:pt x="250" y="358"/>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430" name="Rectangle 22">
            <a:extLst>
              <a:ext uri="{FF2B5EF4-FFF2-40B4-BE49-F238E27FC236}">
                <a16:creationId xmlns:a16="http://schemas.microsoft.com/office/drawing/2014/main" id="{FD25CFD0-DBF8-704E-7CD4-D19D27AB7F97}"/>
              </a:ext>
            </a:extLst>
          </p:cNvPr>
          <p:cNvSpPr>
            <a:spLocks noChangeArrowheads="1"/>
          </p:cNvSpPr>
          <p:nvPr/>
        </p:nvSpPr>
        <p:spPr bwMode="auto">
          <a:xfrm>
            <a:off x="1981200" y="4953000"/>
            <a:ext cx="2209800" cy="1066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431" name="Rectangle 23">
            <a:extLst>
              <a:ext uri="{FF2B5EF4-FFF2-40B4-BE49-F238E27FC236}">
                <a16:creationId xmlns:a16="http://schemas.microsoft.com/office/drawing/2014/main" id="{8C86D815-FF13-010A-7D54-B065544D8A12}"/>
              </a:ext>
            </a:extLst>
          </p:cNvPr>
          <p:cNvSpPr>
            <a:spLocks noChangeArrowheads="1"/>
          </p:cNvSpPr>
          <p:nvPr/>
        </p:nvSpPr>
        <p:spPr bwMode="auto">
          <a:xfrm>
            <a:off x="4953000" y="4953000"/>
            <a:ext cx="2209800" cy="1066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432" name="AutoShape 24">
            <a:extLst>
              <a:ext uri="{FF2B5EF4-FFF2-40B4-BE49-F238E27FC236}">
                <a16:creationId xmlns:a16="http://schemas.microsoft.com/office/drawing/2014/main" id="{E0279D81-B6D2-03F6-589A-0FB30E82BD8D}"/>
              </a:ext>
            </a:extLst>
          </p:cNvPr>
          <p:cNvSpPr>
            <a:spLocks noChangeArrowheads="1"/>
          </p:cNvSpPr>
          <p:nvPr/>
        </p:nvSpPr>
        <p:spPr bwMode="auto">
          <a:xfrm>
            <a:off x="2667000" y="5334000"/>
            <a:ext cx="762000" cy="533400"/>
          </a:xfrm>
          <a:prstGeom prst="cube">
            <a:avLst>
              <a:gd name="adj" fmla="val 25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433" name="AutoShape 25">
            <a:extLst>
              <a:ext uri="{FF2B5EF4-FFF2-40B4-BE49-F238E27FC236}">
                <a16:creationId xmlns:a16="http://schemas.microsoft.com/office/drawing/2014/main" id="{15779FAE-F8D4-AFA2-11EE-F399DC17E19C}"/>
              </a:ext>
            </a:extLst>
          </p:cNvPr>
          <p:cNvSpPr>
            <a:spLocks noChangeArrowheads="1"/>
          </p:cNvSpPr>
          <p:nvPr/>
        </p:nvSpPr>
        <p:spPr bwMode="auto">
          <a:xfrm>
            <a:off x="5791200" y="5181600"/>
            <a:ext cx="762000" cy="533400"/>
          </a:xfrm>
          <a:prstGeom prst="cube">
            <a:avLst>
              <a:gd name="adj" fmla="val 25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434" name="Text Box 26">
            <a:extLst>
              <a:ext uri="{FF2B5EF4-FFF2-40B4-BE49-F238E27FC236}">
                <a16:creationId xmlns:a16="http://schemas.microsoft.com/office/drawing/2014/main" id="{73A74847-B7AC-0B50-FA24-E4A3183C9E2A}"/>
              </a:ext>
            </a:extLst>
          </p:cNvPr>
          <p:cNvSpPr txBox="1">
            <a:spLocks noChangeArrowheads="1"/>
          </p:cNvSpPr>
          <p:nvPr/>
        </p:nvSpPr>
        <p:spPr bwMode="auto">
          <a:xfrm>
            <a:off x="7604125" y="2860675"/>
            <a:ext cx="877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tx2"/>
                </a:solidFill>
                <a:latin typeface="Times New Roman" panose="02020603050405020304" pitchFamily="18" charset="0"/>
              </a:rPr>
              <a:t>dense</a:t>
            </a:r>
          </a:p>
        </p:txBody>
      </p:sp>
      <p:sp>
        <p:nvSpPr>
          <p:cNvPr id="17435" name="Text Box 27">
            <a:extLst>
              <a:ext uri="{FF2B5EF4-FFF2-40B4-BE49-F238E27FC236}">
                <a16:creationId xmlns:a16="http://schemas.microsoft.com/office/drawing/2014/main" id="{5E58D5B4-EE24-5FA0-3563-F109821758B5}"/>
              </a:ext>
            </a:extLst>
          </p:cNvPr>
          <p:cNvSpPr txBox="1">
            <a:spLocks noChangeArrowheads="1"/>
          </p:cNvSpPr>
          <p:nvPr/>
        </p:nvSpPr>
        <p:spPr bwMode="auto">
          <a:xfrm>
            <a:off x="7680325" y="5146675"/>
            <a:ext cx="946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tx2"/>
                </a:solidFill>
                <a:latin typeface="Times New Roman" panose="02020603050405020304" pitchFamily="18" charset="0"/>
              </a:rPr>
              <a:t>sparse</a:t>
            </a:r>
          </a:p>
        </p:txBody>
      </p:sp>
      <p:sp>
        <p:nvSpPr>
          <p:cNvPr id="17436" name="Line 28">
            <a:extLst>
              <a:ext uri="{FF2B5EF4-FFF2-40B4-BE49-F238E27FC236}">
                <a16:creationId xmlns:a16="http://schemas.microsoft.com/office/drawing/2014/main" id="{BB7C0E26-255B-E6BE-B89F-6DC33616509C}"/>
              </a:ext>
            </a:extLst>
          </p:cNvPr>
          <p:cNvSpPr>
            <a:spLocks noChangeShapeType="1"/>
          </p:cNvSpPr>
          <p:nvPr/>
        </p:nvSpPr>
        <p:spPr bwMode="auto">
          <a:xfrm>
            <a:off x="2819400" y="5486400"/>
            <a:ext cx="4572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437" name="Line 29">
            <a:extLst>
              <a:ext uri="{FF2B5EF4-FFF2-40B4-BE49-F238E27FC236}">
                <a16:creationId xmlns:a16="http://schemas.microsoft.com/office/drawing/2014/main" id="{1E38DF21-FB5B-C3C7-F13F-7A998E41017F}"/>
              </a:ext>
            </a:extLst>
          </p:cNvPr>
          <p:cNvSpPr>
            <a:spLocks noChangeShapeType="1"/>
          </p:cNvSpPr>
          <p:nvPr/>
        </p:nvSpPr>
        <p:spPr bwMode="auto">
          <a:xfrm flipV="1">
            <a:off x="3276600" y="5334000"/>
            <a:ext cx="152400" cy="152400"/>
          </a:xfrm>
          <a:prstGeom prst="line">
            <a:avLst/>
          </a:prstGeom>
          <a:noFill/>
          <a:ln w="571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438" name="Line 30">
            <a:extLst>
              <a:ext uri="{FF2B5EF4-FFF2-40B4-BE49-F238E27FC236}">
                <a16:creationId xmlns:a16="http://schemas.microsoft.com/office/drawing/2014/main" id="{B6351D0F-6A17-2E4C-F5F1-37E619AB1EC7}"/>
              </a:ext>
            </a:extLst>
          </p:cNvPr>
          <p:cNvSpPr>
            <a:spLocks noChangeShapeType="1"/>
          </p:cNvSpPr>
          <p:nvPr/>
        </p:nvSpPr>
        <p:spPr bwMode="auto">
          <a:xfrm>
            <a:off x="3276600" y="5486400"/>
            <a:ext cx="0" cy="381000"/>
          </a:xfrm>
          <a:prstGeom prst="line">
            <a:avLst/>
          </a:prstGeom>
          <a:noFill/>
          <a:ln w="571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439" name="Line 31">
            <a:extLst>
              <a:ext uri="{FF2B5EF4-FFF2-40B4-BE49-F238E27FC236}">
                <a16:creationId xmlns:a16="http://schemas.microsoft.com/office/drawing/2014/main" id="{06A7F059-3D74-3C8D-8EAB-61BFE988040F}"/>
              </a:ext>
            </a:extLst>
          </p:cNvPr>
          <p:cNvSpPr>
            <a:spLocks noChangeShapeType="1"/>
          </p:cNvSpPr>
          <p:nvPr/>
        </p:nvSpPr>
        <p:spPr bwMode="auto">
          <a:xfrm>
            <a:off x="5943600" y="5334000"/>
            <a:ext cx="4572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440" name="Line 32">
            <a:extLst>
              <a:ext uri="{FF2B5EF4-FFF2-40B4-BE49-F238E27FC236}">
                <a16:creationId xmlns:a16="http://schemas.microsoft.com/office/drawing/2014/main" id="{E4042ABC-8CE7-5A3A-2A40-446EE67B46C9}"/>
              </a:ext>
            </a:extLst>
          </p:cNvPr>
          <p:cNvSpPr>
            <a:spLocks noChangeShapeType="1"/>
          </p:cNvSpPr>
          <p:nvPr/>
        </p:nvSpPr>
        <p:spPr bwMode="auto">
          <a:xfrm flipV="1">
            <a:off x="6400800" y="5181600"/>
            <a:ext cx="152400" cy="152400"/>
          </a:xfrm>
          <a:prstGeom prst="line">
            <a:avLst/>
          </a:prstGeom>
          <a:noFill/>
          <a:ln w="571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441" name="Line 33">
            <a:extLst>
              <a:ext uri="{FF2B5EF4-FFF2-40B4-BE49-F238E27FC236}">
                <a16:creationId xmlns:a16="http://schemas.microsoft.com/office/drawing/2014/main" id="{6F93272C-BD36-0B80-5A97-D81670A615B5}"/>
              </a:ext>
            </a:extLst>
          </p:cNvPr>
          <p:cNvSpPr>
            <a:spLocks noChangeShapeType="1"/>
          </p:cNvSpPr>
          <p:nvPr/>
        </p:nvSpPr>
        <p:spPr bwMode="auto">
          <a:xfrm>
            <a:off x="6400800" y="5334000"/>
            <a:ext cx="0" cy="381000"/>
          </a:xfrm>
          <a:prstGeom prst="line">
            <a:avLst/>
          </a:prstGeom>
          <a:noFill/>
          <a:ln w="571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442" name="Text Box 34">
            <a:extLst>
              <a:ext uri="{FF2B5EF4-FFF2-40B4-BE49-F238E27FC236}">
                <a16:creationId xmlns:a16="http://schemas.microsoft.com/office/drawing/2014/main" id="{CC3DA953-0ACC-CE87-5A79-C4AE7955E5FE}"/>
              </a:ext>
            </a:extLst>
          </p:cNvPr>
          <p:cNvSpPr txBox="1">
            <a:spLocks noChangeArrowheads="1"/>
          </p:cNvSpPr>
          <p:nvPr/>
        </p:nvSpPr>
        <p:spPr bwMode="auto">
          <a:xfrm>
            <a:off x="7680325" y="6213475"/>
            <a:ext cx="946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tx2"/>
                </a:solidFill>
                <a:latin typeface="Times New Roman" panose="02020603050405020304" pitchFamily="18" charset="0"/>
              </a:rPr>
              <a:t>sparse</a:t>
            </a:r>
          </a:p>
        </p:txBody>
      </p:sp>
      <p:sp>
        <p:nvSpPr>
          <p:cNvPr id="2" name="Title 1">
            <a:extLst>
              <a:ext uri="{FF2B5EF4-FFF2-40B4-BE49-F238E27FC236}">
                <a16:creationId xmlns:a16="http://schemas.microsoft.com/office/drawing/2014/main" id="{CD76DE75-CE1D-5011-7478-6494E6752890}"/>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3" name="Picture 2" descr="E:\NIET\Project\xLogo11.png.pagespeed.ic.pydHLuCQEZ.png">
            <a:extLst>
              <a:ext uri="{FF2B5EF4-FFF2-40B4-BE49-F238E27FC236}">
                <a16:creationId xmlns:a16="http://schemas.microsoft.com/office/drawing/2014/main" id="{F296B4C3-659D-C3A5-9F68-A6C0E31C9169}"/>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8E5F3B31-F241-1177-0A69-148500B5F6E2}"/>
              </a:ext>
            </a:extLst>
          </p:cNvPr>
          <p:cNvSpPr>
            <a:spLocks noGrp="1" noChangeArrowheads="1"/>
          </p:cNvSpPr>
          <p:nvPr>
            <p:ph type="title"/>
          </p:nvPr>
        </p:nvSpPr>
        <p:spPr>
          <a:xfrm>
            <a:off x="24606" y="601663"/>
            <a:ext cx="8637588" cy="1431925"/>
          </a:xfrm>
        </p:spPr>
        <p:txBody>
          <a:bodyPr/>
          <a:lstStyle/>
          <a:p>
            <a:r>
              <a:rPr lang="en-US" altLang="en-US" dirty="0" err="1"/>
              <a:t>Epipolar</a:t>
            </a:r>
            <a:r>
              <a:rPr lang="en-US" altLang="en-US" dirty="0"/>
              <a:t> Geometry Constraint:</a:t>
            </a:r>
            <a:br>
              <a:rPr lang="en-US" altLang="en-US" dirty="0"/>
            </a:br>
            <a:r>
              <a:rPr lang="en-US" altLang="en-US" dirty="0"/>
              <a:t>1. Normal Pair of Images</a:t>
            </a:r>
          </a:p>
        </p:txBody>
      </p:sp>
      <p:sp>
        <p:nvSpPr>
          <p:cNvPr id="18435" name="Line 3">
            <a:extLst>
              <a:ext uri="{FF2B5EF4-FFF2-40B4-BE49-F238E27FC236}">
                <a16:creationId xmlns:a16="http://schemas.microsoft.com/office/drawing/2014/main" id="{EBB70A8F-E88E-5FF6-9139-3C0FD6BFBD50}"/>
              </a:ext>
            </a:extLst>
          </p:cNvPr>
          <p:cNvSpPr>
            <a:spLocks noChangeShapeType="1"/>
          </p:cNvSpPr>
          <p:nvPr/>
        </p:nvSpPr>
        <p:spPr bwMode="auto">
          <a:xfrm>
            <a:off x="2133600" y="3657600"/>
            <a:ext cx="0" cy="83820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8436" name="Line 4">
            <a:extLst>
              <a:ext uri="{FF2B5EF4-FFF2-40B4-BE49-F238E27FC236}">
                <a16:creationId xmlns:a16="http://schemas.microsoft.com/office/drawing/2014/main" id="{1F43AC2E-7B37-A0FA-E9CC-27E95AC21B4D}"/>
              </a:ext>
            </a:extLst>
          </p:cNvPr>
          <p:cNvSpPr>
            <a:spLocks noChangeShapeType="1"/>
          </p:cNvSpPr>
          <p:nvPr/>
        </p:nvSpPr>
        <p:spPr bwMode="auto">
          <a:xfrm>
            <a:off x="2133600" y="3657600"/>
            <a:ext cx="1371600" cy="15240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8437" name="Line 5">
            <a:extLst>
              <a:ext uri="{FF2B5EF4-FFF2-40B4-BE49-F238E27FC236}">
                <a16:creationId xmlns:a16="http://schemas.microsoft.com/office/drawing/2014/main" id="{411828F2-3059-2B5F-261D-D7F5C9610C8F}"/>
              </a:ext>
            </a:extLst>
          </p:cNvPr>
          <p:cNvSpPr>
            <a:spLocks noChangeShapeType="1"/>
          </p:cNvSpPr>
          <p:nvPr/>
        </p:nvSpPr>
        <p:spPr bwMode="auto">
          <a:xfrm>
            <a:off x="3505200" y="3810000"/>
            <a:ext cx="0" cy="83820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8438" name="Line 6">
            <a:extLst>
              <a:ext uri="{FF2B5EF4-FFF2-40B4-BE49-F238E27FC236}">
                <a16:creationId xmlns:a16="http://schemas.microsoft.com/office/drawing/2014/main" id="{EEEF952F-8D51-DD75-F9D4-29F189A42CBA}"/>
              </a:ext>
            </a:extLst>
          </p:cNvPr>
          <p:cNvSpPr>
            <a:spLocks noChangeShapeType="1"/>
          </p:cNvSpPr>
          <p:nvPr/>
        </p:nvSpPr>
        <p:spPr bwMode="auto">
          <a:xfrm>
            <a:off x="2133600" y="4495800"/>
            <a:ext cx="1371600" cy="15240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8439" name="Line 7">
            <a:extLst>
              <a:ext uri="{FF2B5EF4-FFF2-40B4-BE49-F238E27FC236}">
                <a16:creationId xmlns:a16="http://schemas.microsoft.com/office/drawing/2014/main" id="{B3AD1330-358E-463C-EC28-DE445AA35660}"/>
              </a:ext>
            </a:extLst>
          </p:cNvPr>
          <p:cNvSpPr>
            <a:spLocks noChangeShapeType="1"/>
          </p:cNvSpPr>
          <p:nvPr/>
        </p:nvSpPr>
        <p:spPr bwMode="auto">
          <a:xfrm>
            <a:off x="3886200" y="3886200"/>
            <a:ext cx="0" cy="83820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8440" name="Line 8">
            <a:extLst>
              <a:ext uri="{FF2B5EF4-FFF2-40B4-BE49-F238E27FC236}">
                <a16:creationId xmlns:a16="http://schemas.microsoft.com/office/drawing/2014/main" id="{F2CE6141-CA56-C40C-02DF-9374B4A74629}"/>
              </a:ext>
            </a:extLst>
          </p:cNvPr>
          <p:cNvSpPr>
            <a:spLocks noChangeShapeType="1"/>
          </p:cNvSpPr>
          <p:nvPr/>
        </p:nvSpPr>
        <p:spPr bwMode="auto">
          <a:xfrm>
            <a:off x="3886200" y="3886200"/>
            <a:ext cx="1371600" cy="15240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8441" name="Line 9">
            <a:extLst>
              <a:ext uri="{FF2B5EF4-FFF2-40B4-BE49-F238E27FC236}">
                <a16:creationId xmlns:a16="http://schemas.microsoft.com/office/drawing/2014/main" id="{B5FA1595-ECE4-2EBA-CC1D-DEF755D1096C}"/>
              </a:ext>
            </a:extLst>
          </p:cNvPr>
          <p:cNvSpPr>
            <a:spLocks noChangeShapeType="1"/>
          </p:cNvSpPr>
          <p:nvPr/>
        </p:nvSpPr>
        <p:spPr bwMode="auto">
          <a:xfrm>
            <a:off x="5257800" y="4038600"/>
            <a:ext cx="0" cy="83820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8442" name="Line 10">
            <a:extLst>
              <a:ext uri="{FF2B5EF4-FFF2-40B4-BE49-F238E27FC236}">
                <a16:creationId xmlns:a16="http://schemas.microsoft.com/office/drawing/2014/main" id="{D5AD012D-016C-2A3F-F4AE-384514F9ED46}"/>
              </a:ext>
            </a:extLst>
          </p:cNvPr>
          <p:cNvSpPr>
            <a:spLocks noChangeShapeType="1"/>
          </p:cNvSpPr>
          <p:nvPr/>
        </p:nvSpPr>
        <p:spPr bwMode="auto">
          <a:xfrm>
            <a:off x="3886200" y="4724400"/>
            <a:ext cx="1447800" cy="15240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8443" name="Oval 11">
            <a:extLst>
              <a:ext uri="{FF2B5EF4-FFF2-40B4-BE49-F238E27FC236}">
                <a16:creationId xmlns:a16="http://schemas.microsoft.com/office/drawing/2014/main" id="{6050A293-226C-8F99-B297-6972BD95488E}"/>
              </a:ext>
            </a:extLst>
          </p:cNvPr>
          <p:cNvSpPr>
            <a:spLocks noChangeArrowheads="1"/>
          </p:cNvSpPr>
          <p:nvPr/>
        </p:nvSpPr>
        <p:spPr bwMode="auto">
          <a:xfrm>
            <a:off x="6629400" y="2286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8444" name="Line 12">
            <a:extLst>
              <a:ext uri="{FF2B5EF4-FFF2-40B4-BE49-F238E27FC236}">
                <a16:creationId xmlns:a16="http://schemas.microsoft.com/office/drawing/2014/main" id="{1EB1CEE0-A41B-B6A1-A49D-5685E1FD1D85}"/>
              </a:ext>
            </a:extLst>
          </p:cNvPr>
          <p:cNvSpPr>
            <a:spLocks noChangeShapeType="1"/>
          </p:cNvSpPr>
          <p:nvPr/>
        </p:nvSpPr>
        <p:spPr bwMode="auto">
          <a:xfrm flipH="1">
            <a:off x="1752600" y="2362200"/>
            <a:ext cx="4953000" cy="2514600"/>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8445" name="Line 13">
            <a:extLst>
              <a:ext uri="{FF2B5EF4-FFF2-40B4-BE49-F238E27FC236}">
                <a16:creationId xmlns:a16="http://schemas.microsoft.com/office/drawing/2014/main" id="{65497743-E2C0-7B56-6F73-F8F0361F8782}"/>
              </a:ext>
            </a:extLst>
          </p:cNvPr>
          <p:cNvSpPr>
            <a:spLocks noChangeShapeType="1"/>
          </p:cNvSpPr>
          <p:nvPr/>
        </p:nvSpPr>
        <p:spPr bwMode="auto">
          <a:xfrm flipH="1">
            <a:off x="3581400" y="2362200"/>
            <a:ext cx="3124200" cy="2667000"/>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8446" name="Line 14">
            <a:extLst>
              <a:ext uri="{FF2B5EF4-FFF2-40B4-BE49-F238E27FC236}">
                <a16:creationId xmlns:a16="http://schemas.microsoft.com/office/drawing/2014/main" id="{DCBA20E9-2966-F831-5CDE-7CEC37F8F2A3}"/>
              </a:ext>
            </a:extLst>
          </p:cNvPr>
          <p:cNvSpPr>
            <a:spLocks noChangeShapeType="1"/>
          </p:cNvSpPr>
          <p:nvPr/>
        </p:nvSpPr>
        <p:spPr bwMode="auto">
          <a:xfrm>
            <a:off x="1752600" y="4876800"/>
            <a:ext cx="1828800" cy="152400"/>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8447" name="Line 15">
            <a:extLst>
              <a:ext uri="{FF2B5EF4-FFF2-40B4-BE49-F238E27FC236}">
                <a16:creationId xmlns:a16="http://schemas.microsoft.com/office/drawing/2014/main" id="{F9EC1798-7E18-A3FA-5BFF-5BAF6122CFB4}"/>
              </a:ext>
            </a:extLst>
          </p:cNvPr>
          <p:cNvSpPr>
            <a:spLocks noChangeShapeType="1"/>
          </p:cNvSpPr>
          <p:nvPr/>
        </p:nvSpPr>
        <p:spPr bwMode="auto">
          <a:xfrm>
            <a:off x="2133600" y="3962400"/>
            <a:ext cx="35052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8448" name="Line 16">
            <a:extLst>
              <a:ext uri="{FF2B5EF4-FFF2-40B4-BE49-F238E27FC236}">
                <a16:creationId xmlns:a16="http://schemas.microsoft.com/office/drawing/2014/main" id="{97504E92-D7C0-EA5D-3E41-01EC932B164B}"/>
              </a:ext>
            </a:extLst>
          </p:cNvPr>
          <p:cNvSpPr>
            <a:spLocks noChangeShapeType="1"/>
          </p:cNvSpPr>
          <p:nvPr/>
        </p:nvSpPr>
        <p:spPr bwMode="auto">
          <a:xfrm>
            <a:off x="2133600" y="4114800"/>
            <a:ext cx="3124200" cy="457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8449" name="Line 17">
            <a:extLst>
              <a:ext uri="{FF2B5EF4-FFF2-40B4-BE49-F238E27FC236}">
                <a16:creationId xmlns:a16="http://schemas.microsoft.com/office/drawing/2014/main" id="{9E6AF817-1109-B571-3518-28CACE53A221}"/>
              </a:ext>
            </a:extLst>
          </p:cNvPr>
          <p:cNvSpPr>
            <a:spLocks noChangeShapeType="1"/>
          </p:cNvSpPr>
          <p:nvPr/>
        </p:nvSpPr>
        <p:spPr bwMode="auto">
          <a:xfrm flipV="1">
            <a:off x="1752600" y="4191000"/>
            <a:ext cx="9906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8450" name="Line 18">
            <a:extLst>
              <a:ext uri="{FF2B5EF4-FFF2-40B4-BE49-F238E27FC236}">
                <a16:creationId xmlns:a16="http://schemas.microsoft.com/office/drawing/2014/main" id="{B779FAC8-1D8D-DA3C-E1EF-2D98D5E1DFF3}"/>
              </a:ext>
            </a:extLst>
          </p:cNvPr>
          <p:cNvSpPr>
            <a:spLocks noChangeShapeType="1"/>
          </p:cNvSpPr>
          <p:nvPr/>
        </p:nvSpPr>
        <p:spPr bwMode="auto">
          <a:xfrm flipV="1">
            <a:off x="2743200" y="3810000"/>
            <a:ext cx="533400" cy="3810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8451" name="Line 19">
            <a:extLst>
              <a:ext uri="{FF2B5EF4-FFF2-40B4-BE49-F238E27FC236}">
                <a16:creationId xmlns:a16="http://schemas.microsoft.com/office/drawing/2014/main" id="{2754E66B-9600-E1F3-A6CE-C42CB1EB163A}"/>
              </a:ext>
            </a:extLst>
          </p:cNvPr>
          <p:cNvSpPr>
            <a:spLocks noChangeShapeType="1"/>
          </p:cNvSpPr>
          <p:nvPr/>
        </p:nvSpPr>
        <p:spPr bwMode="auto">
          <a:xfrm flipV="1">
            <a:off x="3276600" y="3124200"/>
            <a:ext cx="10668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8452" name="Oval 20">
            <a:extLst>
              <a:ext uri="{FF2B5EF4-FFF2-40B4-BE49-F238E27FC236}">
                <a16:creationId xmlns:a16="http://schemas.microsoft.com/office/drawing/2014/main" id="{DE26BAC3-18D0-651A-A608-519FD5F9ED75}"/>
              </a:ext>
            </a:extLst>
          </p:cNvPr>
          <p:cNvSpPr>
            <a:spLocks noChangeArrowheads="1"/>
          </p:cNvSpPr>
          <p:nvPr/>
        </p:nvSpPr>
        <p:spPr bwMode="auto">
          <a:xfrm>
            <a:off x="2895600" y="4191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8453" name="Oval 21">
            <a:extLst>
              <a:ext uri="{FF2B5EF4-FFF2-40B4-BE49-F238E27FC236}">
                <a16:creationId xmlns:a16="http://schemas.microsoft.com/office/drawing/2014/main" id="{A4490DF8-B052-53D3-B824-D88377D0A75F}"/>
              </a:ext>
            </a:extLst>
          </p:cNvPr>
          <p:cNvSpPr>
            <a:spLocks noChangeArrowheads="1"/>
          </p:cNvSpPr>
          <p:nvPr/>
        </p:nvSpPr>
        <p:spPr bwMode="auto">
          <a:xfrm>
            <a:off x="4191000" y="43434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8454" name="Text Box 22">
            <a:extLst>
              <a:ext uri="{FF2B5EF4-FFF2-40B4-BE49-F238E27FC236}">
                <a16:creationId xmlns:a16="http://schemas.microsoft.com/office/drawing/2014/main" id="{DC2B2B19-D51F-D3E5-EEC4-88FE7BFB814F}"/>
              </a:ext>
            </a:extLst>
          </p:cNvPr>
          <p:cNvSpPr txBox="1">
            <a:spLocks noChangeArrowheads="1"/>
          </p:cNvSpPr>
          <p:nvPr/>
        </p:nvSpPr>
        <p:spPr bwMode="auto">
          <a:xfrm>
            <a:off x="5699125" y="438467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x</a:t>
            </a:r>
          </a:p>
        </p:txBody>
      </p:sp>
      <p:sp>
        <p:nvSpPr>
          <p:cNvPr id="18455" name="Line 23">
            <a:extLst>
              <a:ext uri="{FF2B5EF4-FFF2-40B4-BE49-F238E27FC236}">
                <a16:creationId xmlns:a16="http://schemas.microsoft.com/office/drawing/2014/main" id="{33B0F8BB-1380-350E-CC43-D0C7ECE000D8}"/>
              </a:ext>
            </a:extLst>
          </p:cNvPr>
          <p:cNvSpPr>
            <a:spLocks noChangeShapeType="1"/>
          </p:cNvSpPr>
          <p:nvPr/>
        </p:nvSpPr>
        <p:spPr bwMode="auto">
          <a:xfrm flipV="1">
            <a:off x="2743200" y="3429000"/>
            <a:ext cx="0" cy="1143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8456" name="Text Box 24">
            <a:extLst>
              <a:ext uri="{FF2B5EF4-FFF2-40B4-BE49-F238E27FC236}">
                <a16:creationId xmlns:a16="http://schemas.microsoft.com/office/drawing/2014/main" id="{C829651D-448F-BB8E-FF73-EC83884F8C3E}"/>
              </a:ext>
            </a:extLst>
          </p:cNvPr>
          <p:cNvSpPr txBox="1">
            <a:spLocks noChangeArrowheads="1"/>
          </p:cNvSpPr>
          <p:nvPr/>
        </p:nvSpPr>
        <p:spPr bwMode="auto">
          <a:xfrm>
            <a:off x="2498725" y="2986088"/>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Times New Roman" panose="02020603050405020304" pitchFamily="18" charset="0"/>
              </a:rPr>
              <a:t>y1</a:t>
            </a:r>
          </a:p>
        </p:txBody>
      </p:sp>
      <p:sp>
        <p:nvSpPr>
          <p:cNvPr id="18457" name="Text Box 25">
            <a:extLst>
              <a:ext uri="{FF2B5EF4-FFF2-40B4-BE49-F238E27FC236}">
                <a16:creationId xmlns:a16="http://schemas.microsoft.com/office/drawing/2014/main" id="{95EB2F95-C5D8-5B99-FB71-59D2099AC1FD}"/>
              </a:ext>
            </a:extLst>
          </p:cNvPr>
          <p:cNvSpPr txBox="1">
            <a:spLocks noChangeArrowheads="1"/>
          </p:cNvSpPr>
          <p:nvPr/>
        </p:nvSpPr>
        <p:spPr bwMode="auto">
          <a:xfrm>
            <a:off x="4572000" y="3429000"/>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Times New Roman" panose="02020603050405020304" pitchFamily="18" charset="0"/>
              </a:rPr>
              <a:t>y2</a:t>
            </a:r>
          </a:p>
        </p:txBody>
      </p:sp>
      <p:sp>
        <p:nvSpPr>
          <p:cNvPr id="18458" name="Line 26">
            <a:extLst>
              <a:ext uri="{FF2B5EF4-FFF2-40B4-BE49-F238E27FC236}">
                <a16:creationId xmlns:a16="http://schemas.microsoft.com/office/drawing/2014/main" id="{838DC669-76C0-2BC3-DBEA-F6D6147A2C46}"/>
              </a:ext>
            </a:extLst>
          </p:cNvPr>
          <p:cNvSpPr>
            <a:spLocks noChangeShapeType="1"/>
          </p:cNvSpPr>
          <p:nvPr/>
        </p:nvSpPr>
        <p:spPr bwMode="auto">
          <a:xfrm flipV="1">
            <a:off x="4495800" y="3581400"/>
            <a:ext cx="0" cy="1219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8459" name="Line 27">
            <a:extLst>
              <a:ext uri="{FF2B5EF4-FFF2-40B4-BE49-F238E27FC236}">
                <a16:creationId xmlns:a16="http://schemas.microsoft.com/office/drawing/2014/main" id="{72F9490D-620F-00D6-06B0-108DEB9E8B71}"/>
              </a:ext>
            </a:extLst>
          </p:cNvPr>
          <p:cNvSpPr>
            <a:spLocks noChangeShapeType="1"/>
          </p:cNvSpPr>
          <p:nvPr/>
        </p:nvSpPr>
        <p:spPr bwMode="auto">
          <a:xfrm flipV="1">
            <a:off x="3581400" y="4343400"/>
            <a:ext cx="9906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8460" name="Line 28">
            <a:extLst>
              <a:ext uri="{FF2B5EF4-FFF2-40B4-BE49-F238E27FC236}">
                <a16:creationId xmlns:a16="http://schemas.microsoft.com/office/drawing/2014/main" id="{17C819F4-5E62-7CD8-9D7E-92F3FC4CE2D4}"/>
              </a:ext>
            </a:extLst>
          </p:cNvPr>
          <p:cNvSpPr>
            <a:spLocks noChangeShapeType="1"/>
          </p:cNvSpPr>
          <p:nvPr/>
        </p:nvSpPr>
        <p:spPr bwMode="auto">
          <a:xfrm flipV="1">
            <a:off x="4572000" y="3962400"/>
            <a:ext cx="533400" cy="3810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8461" name="Line 29">
            <a:extLst>
              <a:ext uri="{FF2B5EF4-FFF2-40B4-BE49-F238E27FC236}">
                <a16:creationId xmlns:a16="http://schemas.microsoft.com/office/drawing/2014/main" id="{DD16AB62-1AD3-E1D5-6D5B-C6391286BE75}"/>
              </a:ext>
            </a:extLst>
          </p:cNvPr>
          <p:cNvSpPr>
            <a:spLocks noChangeShapeType="1"/>
          </p:cNvSpPr>
          <p:nvPr/>
        </p:nvSpPr>
        <p:spPr bwMode="auto">
          <a:xfrm flipV="1">
            <a:off x="5105400" y="3200400"/>
            <a:ext cx="99060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8462" name="Text Box 30">
            <a:extLst>
              <a:ext uri="{FF2B5EF4-FFF2-40B4-BE49-F238E27FC236}">
                <a16:creationId xmlns:a16="http://schemas.microsoft.com/office/drawing/2014/main" id="{E39D28FC-F8F7-690E-6E8F-9ADC162ED9CD}"/>
              </a:ext>
            </a:extLst>
          </p:cNvPr>
          <p:cNvSpPr txBox="1">
            <a:spLocks noChangeArrowheads="1"/>
          </p:cNvSpPr>
          <p:nvPr/>
        </p:nvSpPr>
        <p:spPr bwMode="auto">
          <a:xfrm>
            <a:off x="4327525" y="2909888"/>
            <a:ext cx="423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Times New Roman" panose="02020603050405020304" pitchFamily="18" charset="0"/>
              </a:rPr>
              <a:t>z1</a:t>
            </a:r>
          </a:p>
        </p:txBody>
      </p:sp>
      <p:sp>
        <p:nvSpPr>
          <p:cNvPr id="18463" name="Text Box 31">
            <a:extLst>
              <a:ext uri="{FF2B5EF4-FFF2-40B4-BE49-F238E27FC236}">
                <a16:creationId xmlns:a16="http://schemas.microsoft.com/office/drawing/2014/main" id="{DBF13C82-43C8-4697-6ED0-167899207864}"/>
              </a:ext>
            </a:extLst>
          </p:cNvPr>
          <p:cNvSpPr txBox="1">
            <a:spLocks noChangeArrowheads="1"/>
          </p:cNvSpPr>
          <p:nvPr/>
        </p:nvSpPr>
        <p:spPr bwMode="auto">
          <a:xfrm>
            <a:off x="6232525" y="2986088"/>
            <a:ext cx="423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Times New Roman" panose="02020603050405020304" pitchFamily="18" charset="0"/>
              </a:rPr>
              <a:t>z2</a:t>
            </a:r>
          </a:p>
        </p:txBody>
      </p:sp>
      <p:sp>
        <p:nvSpPr>
          <p:cNvPr id="18464" name="Text Box 32">
            <a:extLst>
              <a:ext uri="{FF2B5EF4-FFF2-40B4-BE49-F238E27FC236}">
                <a16:creationId xmlns:a16="http://schemas.microsoft.com/office/drawing/2014/main" id="{1A278D0C-D3D8-9ED2-6290-E1495B86A3B0}"/>
              </a:ext>
            </a:extLst>
          </p:cNvPr>
          <p:cNvSpPr txBox="1">
            <a:spLocks noChangeArrowheads="1"/>
          </p:cNvSpPr>
          <p:nvPr/>
        </p:nvSpPr>
        <p:spPr bwMode="auto">
          <a:xfrm>
            <a:off x="1431925" y="4765675"/>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C1</a:t>
            </a:r>
          </a:p>
        </p:txBody>
      </p:sp>
      <p:sp>
        <p:nvSpPr>
          <p:cNvPr id="18465" name="Text Box 33">
            <a:extLst>
              <a:ext uri="{FF2B5EF4-FFF2-40B4-BE49-F238E27FC236}">
                <a16:creationId xmlns:a16="http://schemas.microsoft.com/office/drawing/2014/main" id="{AC652C5D-9E76-4853-59F6-2B7C1CAD25F2}"/>
              </a:ext>
            </a:extLst>
          </p:cNvPr>
          <p:cNvSpPr txBox="1">
            <a:spLocks noChangeArrowheads="1"/>
          </p:cNvSpPr>
          <p:nvPr/>
        </p:nvSpPr>
        <p:spPr bwMode="auto">
          <a:xfrm>
            <a:off x="3641725" y="4841875"/>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C2</a:t>
            </a:r>
          </a:p>
        </p:txBody>
      </p:sp>
      <p:sp>
        <p:nvSpPr>
          <p:cNvPr id="18466" name="Text Box 34">
            <a:extLst>
              <a:ext uri="{FF2B5EF4-FFF2-40B4-BE49-F238E27FC236}">
                <a16:creationId xmlns:a16="http://schemas.microsoft.com/office/drawing/2014/main" id="{405839F8-6B46-9958-5F92-F99A6D778DD9}"/>
              </a:ext>
            </a:extLst>
          </p:cNvPr>
          <p:cNvSpPr txBox="1">
            <a:spLocks noChangeArrowheads="1"/>
          </p:cNvSpPr>
          <p:nvPr/>
        </p:nvSpPr>
        <p:spPr bwMode="auto">
          <a:xfrm>
            <a:off x="2346325" y="4891088"/>
            <a:ext cx="311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Times New Roman" panose="02020603050405020304" pitchFamily="18" charset="0"/>
              </a:rPr>
              <a:t>b</a:t>
            </a:r>
          </a:p>
        </p:txBody>
      </p:sp>
      <p:sp>
        <p:nvSpPr>
          <p:cNvPr id="18467" name="Text Box 35">
            <a:extLst>
              <a:ext uri="{FF2B5EF4-FFF2-40B4-BE49-F238E27FC236}">
                <a16:creationId xmlns:a16="http://schemas.microsoft.com/office/drawing/2014/main" id="{B289456A-FB35-4CE9-30CE-D414F4C629ED}"/>
              </a:ext>
            </a:extLst>
          </p:cNvPr>
          <p:cNvSpPr txBox="1">
            <a:spLocks noChangeArrowheads="1"/>
          </p:cNvSpPr>
          <p:nvPr/>
        </p:nvSpPr>
        <p:spPr bwMode="auto">
          <a:xfrm>
            <a:off x="6858000" y="1981200"/>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Times New Roman" panose="02020603050405020304" pitchFamily="18" charset="0"/>
              </a:rPr>
              <a:t>P</a:t>
            </a:r>
          </a:p>
        </p:txBody>
      </p:sp>
      <p:sp>
        <p:nvSpPr>
          <p:cNvPr id="18468" name="Text Box 36">
            <a:extLst>
              <a:ext uri="{FF2B5EF4-FFF2-40B4-BE49-F238E27FC236}">
                <a16:creationId xmlns:a16="http://schemas.microsoft.com/office/drawing/2014/main" id="{31B41B6B-96A8-8E49-7B1C-24D8DD10FE90}"/>
              </a:ext>
            </a:extLst>
          </p:cNvPr>
          <p:cNvSpPr txBox="1">
            <a:spLocks noChangeArrowheads="1"/>
          </p:cNvSpPr>
          <p:nvPr/>
        </p:nvSpPr>
        <p:spPr bwMode="auto">
          <a:xfrm>
            <a:off x="2819400" y="4267200"/>
            <a:ext cx="425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latin typeface="Times New Roman" panose="02020603050405020304" pitchFamily="18" charset="0"/>
              </a:rPr>
              <a:t>P1</a:t>
            </a:r>
          </a:p>
        </p:txBody>
      </p:sp>
      <p:sp>
        <p:nvSpPr>
          <p:cNvPr id="18469" name="Text Box 37">
            <a:extLst>
              <a:ext uri="{FF2B5EF4-FFF2-40B4-BE49-F238E27FC236}">
                <a16:creationId xmlns:a16="http://schemas.microsoft.com/office/drawing/2014/main" id="{669F38A7-7D44-C278-3F36-C1CD00FB240A}"/>
              </a:ext>
            </a:extLst>
          </p:cNvPr>
          <p:cNvSpPr txBox="1">
            <a:spLocks noChangeArrowheads="1"/>
          </p:cNvSpPr>
          <p:nvPr/>
        </p:nvSpPr>
        <p:spPr bwMode="auto">
          <a:xfrm>
            <a:off x="4114800" y="4419600"/>
            <a:ext cx="425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latin typeface="Times New Roman" panose="02020603050405020304" pitchFamily="18" charset="0"/>
              </a:rPr>
              <a:t>P2</a:t>
            </a:r>
          </a:p>
        </p:txBody>
      </p:sp>
      <p:sp>
        <p:nvSpPr>
          <p:cNvPr id="18470" name="Text Box 38">
            <a:extLst>
              <a:ext uri="{FF2B5EF4-FFF2-40B4-BE49-F238E27FC236}">
                <a16:creationId xmlns:a16="http://schemas.microsoft.com/office/drawing/2014/main" id="{4563E6BE-82C1-C274-FEDB-776F0A382258}"/>
              </a:ext>
            </a:extLst>
          </p:cNvPr>
          <p:cNvSpPr txBox="1">
            <a:spLocks noChangeArrowheads="1"/>
          </p:cNvSpPr>
          <p:nvPr/>
        </p:nvSpPr>
        <p:spPr bwMode="auto">
          <a:xfrm>
            <a:off x="5927725" y="3470275"/>
            <a:ext cx="11811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000099"/>
                </a:solidFill>
                <a:latin typeface="Times New Roman" panose="02020603050405020304" pitchFamily="18" charset="0"/>
              </a:rPr>
              <a:t>epipolar</a:t>
            </a:r>
          </a:p>
          <a:p>
            <a:r>
              <a:rPr lang="en-US" altLang="en-US" sz="2400">
                <a:solidFill>
                  <a:srgbClr val="000099"/>
                </a:solidFill>
                <a:latin typeface="Times New Roman" panose="02020603050405020304" pitchFamily="18" charset="0"/>
              </a:rPr>
              <a:t>plane</a:t>
            </a:r>
          </a:p>
        </p:txBody>
      </p:sp>
      <p:sp>
        <p:nvSpPr>
          <p:cNvPr id="18471" name="Line 39">
            <a:extLst>
              <a:ext uri="{FF2B5EF4-FFF2-40B4-BE49-F238E27FC236}">
                <a16:creationId xmlns:a16="http://schemas.microsoft.com/office/drawing/2014/main" id="{06A83C0D-0C62-17C6-7BBC-BE18E00AA20B}"/>
              </a:ext>
            </a:extLst>
          </p:cNvPr>
          <p:cNvSpPr>
            <a:spLocks noChangeShapeType="1"/>
          </p:cNvSpPr>
          <p:nvPr/>
        </p:nvSpPr>
        <p:spPr bwMode="auto">
          <a:xfrm flipH="1" flipV="1">
            <a:off x="5181600" y="3352800"/>
            <a:ext cx="762000" cy="457200"/>
          </a:xfrm>
          <a:prstGeom prst="line">
            <a:avLst/>
          </a:prstGeom>
          <a:noFill/>
          <a:ln w="9525">
            <a:solidFill>
              <a:srgbClr val="99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8472" name="Text Box 40">
            <a:extLst>
              <a:ext uri="{FF2B5EF4-FFF2-40B4-BE49-F238E27FC236}">
                <a16:creationId xmlns:a16="http://schemas.microsoft.com/office/drawing/2014/main" id="{51BF9EFD-1D51-5597-DD52-FBD7ADA705DC}"/>
              </a:ext>
            </a:extLst>
          </p:cNvPr>
          <p:cNvSpPr txBox="1">
            <a:spLocks noChangeArrowheads="1"/>
          </p:cNvSpPr>
          <p:nvPr/>
        </p:nvSpPr>
        <p:spPr bwMode="auto">
          <a:xfrm>
            <a:off x="152400" y="1905000"/>
            <a:ext cx="638016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The epipolar plane cuts through the image plane(s)</a:t>
            </a:r>
          </a:p>
          <a:p>
            <a:r>
              <a:rPr lang="en-US" altLang="en-US" sz="2400">
                <a:latin typeface="Times New Roman" panose="02020603050405020304" pitchFamily="18" charset="0"/>
              </a:rPr>
              <a:t>forming 2 epipolar lines. </a:t>
            </a:r>
          </a:p>
        </p:txBody>
      </p:sp>
      <p:sp>
        <p:nvSpPr>
          <p:cNvPr id="18473" name="Text Box 41">
            <a:extLst>
              <a:ext uri="{FF2B5EF4-FFF2-40B4-BE49-F238E27FC236}">
                <a16:creationId xmlns:a16="http://schemas.microsoft.com/office/drawing/2014/main" id="{F7F90671-A0AE-FC87-EEBD-27FC8F708026}"/>
              </a:ext>
            </a:extLst>
          </p:cNvPr>
          <p:cNvSpPr txBox="1">
            <a:spLocks noChangeArrowheads="1"/>
          </p:cNvSpPr>
          <p:nvPr/>
        </p:nvSpPr>
        <p:spPr bwMode="auto">
          <a:xfrm>
            <a:off x="593725" y="5375275"/>
            <a:ext cx="5672138"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The match for P1 (or P2) in the other image, </a:t>
            </a:r>
          </a:p>
          <a:p>
            <a:r>
              <a:rPr lang="en-US" altLang="en-US" sz="2400">
                <a:latin typeface="Times New Roman" panose="02020603050405020304" pitchFamily="18" charset="0"/>
              </a:rPr>
              <a:t>must lie on the same epipolar line.</a:t>
            </a:r>
          </a:p>
        </p:txBody>
      </p:sp>
      <p:pic>
        <p:nvPicPr>
          <p:cNvPr id="2" name="Picture 2" descr="E:\NIET\Project\xLogo11.png.pagespeed.ic.pydHLuCQEZ.png">
            <a:extLst>
              <a:ext uri="{FF2B5EF4-FFF2-40B4-BE49-F238E27FC236}">
                <a16:creationId xmlns:a16="http://schemas.microsoft.com/office/drawing/2014/main" id="{E57CD6B8-B140-628E-2023-3C088602029B}"/>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3" name="Title 1">
            <a:extLst>
              <a:ext uri="{FF2B5EF4-FFF2-40B4-BE49-F238E27FC236}">
                <a16:creationId xmlns:a16="http://schemas.microsoft.com/office/drawing/2014/main" id="{9475C976-2C7B-C422-DF84-600A94FF5506}"/>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2895600" y="6356350"/>
            <a:ext cx="4419600" cy="365125"/>
          </a:xfrm>
        </p:spPr>
        <p:txBody>
          <a:bodyPr/>
          <a:lstStyle/>
          <a:p>
            <a:pPr>
              <a:defRPr/>
            </a:pPr>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dirty="0"/>
          </a:p>
        </p:txBody>
      </p:sp>
      <p:sp>
        <p:nvSpPr>
          <p:cNvPr id="9" name="Title 1"/>
          <p:cNvSpPr txBox="1">
            <a:spLocks/>
          </p:cNvSpPr>
          <p:nvPr/>
        </p:nvSpPr>
        <p:spPr>
          <a:xfrm>
            <a:off x="1600200" y="1"/>
            <a:ext cx="75438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3200" b="1" dirty="0"/>
              <a:t>UNIT-IV</a:t>
            </a:r>
            <a:endParaRPr lang="en-US" sz="3200" b="1" dirty="0">
              <a:solidFill>
                <a:schemeClr val="tx1"/>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7A9FF7AF-256B-4FAE-8C83-E5E9D30A5C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
        <p:nvSpPr>
          <p:cNvPr id="8" name="TextBox 7">
            <a:extLst>
              <a:ext uri="{FF2B5EF4-FFF2-40B4-BE49-F238E27FC236}">
                <a16:creationId xmlns:a16="http://schemas.microsoft.com/office/drawing/2014/main" id="{067567D3-B65B-4752-8952-9BA2BB96D648}"/>
              </a:ext>
            </a:extLst>
          </p:cNvPr>
          <p:cNvSpPr txBox="1"/>
          <p:nvPr/>
        </p:nvSpPr>
        <p:spPr>
          <a:xfrm>
            <a:off x="1463040" y="1067772"/>
            <a:ext cx="7071360" cy="477054"/>
          </a:xfrm>
          <a:prstGeom prst="rect">
            <a:avLst/>
          </a:prstGeom>
          <a:gradFill>
            <a:gsLst>
              <a:gs pos="0">
                <a:schemeClr val="accent6">
                  <a:shade val="51000"/>
                  <a:satMod val="130000"/>
                  <a:lumMod val="95000"/>
                </a:schemeClr>
              </a:gs>
              <a:gs pos="80000">
                <a:schemeClr val="accent6">
                  <a:shade val="93000"/>
                  <a:satMod val="130000"/>
                </a:schemeClr>
              </a:gs>
              <a:gs pos="100000">
                <a:schemeClr val="accent6">
                  <a:shade val="94000"/>
                  <a:satMod val="135000"/>
                </a:schemeClr>
              </a:gs>
            </a:gsLst>
          </a:gradFill>
          <a:ln/>
          <a:effectLst>
            <a:outerShdw blurRad="40000" dist="23000" dir="5400000" rotWithShape="0">
              <a:srgbClr val="000000">
                <a:alpha val="35000"/>
              </a:srgbClr>
            </a:outerShdw>
            <a:softEdge rad="76200"/>
          </a:effectLst>
        </p:spPr>
        <p:style>
          <a:lnRef idx="0">
            <a:schemeClr val="accent6"/>
          </a:lnRef>
          <a:fillRef idx="3">
            <a:schemeClr val="accent6"/>
          </a:fillRef>
          <a:effectRef idx="3">
            <a:schemeClr val="accent6"/>
          </a:effectRef>
          <a:fontRef idx="minor">
            <a:schemeClr val="lt1"/>
          </a:fontRef>
        </p:style>
        <p:txBody>
          <a:bodyPr wrap="square">
            <a:spAutoFit/>
          </a:bodyPr>
          <a:lstStyle/>
          <a:p>
            <a:pPr fontAlgn="base"/>
            <a:r>
              <a:rPr lang="en-IN" sz="2500" b="1" dirty="0"/>
              <a:t>UNIT-I: </a:t>
            </a:r>
            <a:r>
              <a:rPr lang="en-US" sz="2500" b="1" dirty="0"/>
              <a:t> </a:t>
            </a:r>
            <a:r>
              <a:rPr lang="en-GB" sz="2500" b="1" dirty="0"/>
              <a:t>Architectures</a:t>
            </a:r>
            <a:r>
              <a:rPr lang="en-GB" sz="2500" dirty="0"/>
              <a:t>  </a:t>
            </a:r>
            <a:endParaRPr lang="en-IN" sz="2500" dirty="0"/>
          </a:p>
        </p:txBody>
      </p:sp>
      <p:graphicFrame>
        <p:nvGraphicFramePr>
          <p:cNvPr id="10" name="Diagram 9">
            <a:extLst>
              <a:ext uri="{FF2B5EF4-FFF2-40B4-BE49-F238E27FC236}">
                <a16:creationId xmlns:a16="http://schemas.microsoft.com/office/drawing/2014/main" id="{5BD0C95D-4009-4941-AFEE-6336F152559B}"/>
              </a:ext>
            </a:extLst>
          </p:cNvPr>
          <p:cNvGraphicFramePr/>
          <p:nvPr>
            <p:extLst>
              <p:ext uri="{D42A27DB-BD31-4B8C-83A1-F6EECF244321}">
                <p14:modId xmlns:p14="http://schemas.microsoft.com/office/powerpoint/2010/main" val="3819699156"/>
              </p:ext>
            </p:extLst>
          </p:nvPr>
        </p:nvGraphicFramePr>
        <p:xfrm>
          <a:off x="228600" y="2133600"/>
          <a:ext cx="8839200" cy="3194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80940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Graphic spid="10" grpId="0">
        <p:bldAsOne/>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D61419C1-093E-B0F2-308B-E3760DA0E9D6}"/>
              </a:ext>
            </a:extLst>
          </p:cNvPr>
          <p:cNvSpPr>
            <a:spLocks noGrp="1" noChangeArrowheads="1"/>
          </p:cNvSpPr>
          <p:nvPr>
            <p:ph type="title"/>
          </p:nvPr>
        </p:nvSpPr>
        <p:spPr>
          <a:xfrm>
            <a:off x="237331" y="679239"/>
            <a:ext cx="8637588" cy="1431925"/>
          </a:xfrm>
        </p:spPr>
        <p:txBody>
          <a:bodyPr/>
          <a:lstStyle/>
          <a:p>
            <a:r>
              <a:rPr lang="en-US" altLang="en-US" dirty="0" err="1"/>
              <a:t>Epipolar</a:t>
            </a:r>
            <a:r>
              <a:rPr lang="en-US" altLang="en-US" dirty="0"/>
              <a:t> Geometry:</a:t>
            </a:r>
            <a:br>
              <a:rPr lang="en-US" altLang="en-US" dirty="0"/>
            </a:br>
            <a:r>
              <a:rPr lang="en-US" altLang="en-US" dirty="0"/>
              <a:t>General Case</a:t>
            </a:r>
          </a:p>
        </p:txBody>
      </p:sp>
      <p:sp>
        <p:nvSpPr>
          <p:cNvPr id="19459" name="Oval 3">
            <a:extLst>
              <a:ext uri="{FF2B5EF4-FFF2-40B4-BE49-F238E27FC236}">
                <a16:creationId xmlns:a16="http://schemas.microsoft.com/office/drawing/2014/main" id="{8EBEF04A-C788-528C-257B-C1D9367F1136}"/>
              </a:ext>
            </a:extLst>
          </p:cNvPr>
          <p:cNvSpPr>
            <a:spLocks noChangeArrowheads="1"/>
          </p:cNvSpPr>
          <p:nvPr/>
        </p:nvSpPr>
        <p:spPr bwMode="auto">
          <a:xfrm>
            <a:off x="3352800" y="23622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9460" name="Line 4">
            <a:extLst>
              <a:ext uri="{FF2B5EF4-FFF2-40B4-BE49-F238E27FC236}">
                <a16:creationId xmlns:a16="http://schemas.microsoft.com/office/drawing/2014/main" id="{A41AEE76-1066-32CA-FBFD-4BF94C520965}"/>
              </a:ext>
            </a:extLst>
          </p:cNvPr>
          <p:cNvSpPr>
            <a:spLocks noChangeShapeType="1"/>
          </p:cNvSpPr>
          <p:nvPr/>
        </p:nvSpPr>
        <p:spPr bwMode="auto">
          <a:xfrm flipV="1">
            <a:off x="1828800" y="2438400"/>
            <a:ext cx="1600200" cy="2286000"/>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9461" name="Line 5">
            <a:extLst>
              <a:ext uri="{FF2B5EF4-FFF2-40B4-BE49-F238E27FC236}">
                <a16:creationId xmlns:a16="http://schemas.microsoft.com/office/drawing/2014/main" id="{836A6A6B-672A-E78A-57D9-1DB52BA6888B}"/>
              </a:ext>
            </a:extLst>
          </p:cNvPr>
          <p:cNvSpPr>
            <a:spLocks noChangeShapeType="1"/>
          </p:cNvSpPr>
          <p:nvPr/>
        </p:nvSpPr>
        <p:spPr bwMode="auto">
          <a:xfrm>
            <a:off x="3429000" y="2438400"/>
            <a:ext cx="3581400" cy="2895600"/>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9462" name="Line 6">
            <a:extLst>
              <a:ext uri="{FF2B5EF4-FFF2-40B4-BE49-F238E27FC236}">
                <a16:creationId xmlns:a16="http://schemas.microsoft.com/office/drawing/2014/main" id="{13F19E9C-A6F8-6926-D7BF-EDFEC35BB1C1}"/>
              </a:ext>
            </a:extLst>
          </p:cNvPr>
          <p:cNvSpPr>
            <a:spLocks noChangeShapeType="1"/>
          </p:cNvSpPr>
          <p:nvPr/>
        </p:nvSpPr>
        <p:spPr bwMode="auto">
          <a:xfrm>
            <a:off x="1828800" y="4724400"/>
            <a:ext cx="5181600" cy="609600"/>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9463" name="Line 7">
            <a:extLst>
              <a:ext uri="{FF2B5EF4-FFF2-40B4-BE49-F238E27FC236}">
                <a16:creationId xmlns:a16="http://schemas.microsoft.com/office/drawing/2014/main" id="{E7FF5645-1492-41F9-5F66-5ECCE9BB6410}"/>
              </a:ext>
            </a:extLst>
          </p:cNvPr>
          <p:cNvSpPr>
            <a:spLocks noChangeShapeType="1"/>
          </p:cNvSpPr>
          <p:nvPr/>
        </p:nvSpPr>
        <p:spPr bwMode="auto">
          <a:xfrm>
            <a:off x="1905000" y="3581400"/>
            <a:ext cx="1524000" cy="53340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9464" name="Line 8">
            <a:extLst>
              <a:ext uri="{FF2B5EF4-FFF2-40B4-BE49-F238E27FC236}">
                <a16:creationId xmlns:a16="http://schemas.microsoft.com/office/drawing/2014/main" id="{D597F6DB-CBF4-555A-F429-5DC9F5F253CA}"/>
              </a:ext>
            </a:extLst>
          </p:cNvPr>
          <p:cNvSpPr>
            <a:spLocks noChangeShapeType="1"/>
          </p:cNvSpPr>
          <p:nvPr/>
        </p:nvSpPr>
        <p:spPr bwMode="auto">
          <a:xfrm>
            <a:off x="3429000" y="4114800"/>
            <a:ext cx="0" cy="91440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9465" name="Line 9">
            <a:extLst>
              <a:ext uri="{FF2B5EF4-FFF2-40B4-BE49-F238E27FC236}">
                <a16:creationId xmlns:a16="http://schemas.microsoft.com/office/drawing/2014/main" id="{A3A26E7F-0E0F-98B3-33E6-CF0253DEF38C}"/>
              </a:ext>
            </a:extLst>
          </p:cNvPr>
          <p:cNvSpPr>
            <a:spLocks noChangeShapeType="1"/>
          </p:cNvSpPr>
          <p:nvPr/>
        </p:nvSpPr>
        <p:spPr bwMode="auto">
          <a:xfrm flipH="1" flipV="1">
            <a:off x="1905000" y="4495800"/>
            <a:ext cx="1524000" cy="53340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9466" name="Line 10">
            <a:extLst>
              <a:ext uri="{FF2B5EF4-FFF2-40B4-BE49-F238E27FC236}">
                <a16:creationId xmlns:a16="http://schemas.microsoft.com/office/drawing/2014/main" id="{3BBA3EBA-0347-11B2-0231-5178D409A231}"/>
              </a:ext>
            </a:extLst>
          </p:cNvPr>
          <p:cNvSpPr>
            <a:spLocks noChangeShapeType="1"/>
          </p:cNvSpPr>
          <p:nvPr/>
        </p:nvSpPr>
        <p:spPr bwMode="auto">
          <a:xfrm>
            <a:off x="1905000" y="3581400"/>
            <a:ext cx="0" cy="91440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9467" name="Line 11">
            <a:extLst>
              <a:ext uri="{FF2B5EF4-FFF2-40B4-BE49-F238E27FC236}">
                <a16:creationId xmlns:a16="http://schemas.microsoft.com/office/drawing/2014/main" id="{031C1CE0-E5B3-1246-8F96-F19E1532853A}"/>
              </a:ext>
            </a:extLst>
          </p:cNvPr>
          <p:cNvSpPr>
            <a:spLocks noChangeShapeType="1"/>
          </p:cNvSpPr>
          <p:nvPr/>
        </p:nvSpPr>
        <p:spPr bwMode="auto">
          <a:xfrm flipV="1">
            <a:off x="4419600" y="3810000"/>
            <a:ext cx="1752600" cy="53340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9468" name="Line 12">
            <a:extLst>
              <a:ext uri="{FF2B5EF4-FFF2-40B4-BE49-F238E27FC236}">
                <a16:creationId xmlns:a16="http://schemas.microsoft.com/office/drawing/2014/main" id="{DEF036F4-5C30-013A-EEB5-9CF14F73C168}"/>
              </a:ext>
            </a:extLst>
          </p:cNvPr>
          <p:cNvSpPr>
            <a:spLocks noChangeShapeType="1"/>
          </p:cNvSpPr>
          <p:nvPr/>
        </p:nvSpPr>
        <p:spPr bwMode="auto">
          <a:xfrm>
            <a:off x="4419600" y="4343400"/>
            <a:ext cx="0" cy="83820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9469" name="Line 13">
            <a:extLst>
              <a:ext uri="{FF2B5EF4-FFF2-40B4-BE49-F238E27FC236}">
                <a16:creationId xmlns:a16="http://schemas.microsoft.com/office/drawing/2014/main" id="{91A81457-9E57-0C45-462D-D7983DC55B37}"/>
              </a:ext>
            </a:extLst>
          </p:cNvPr>
          <p:cNvSpPr>
            <a:spLocks noChangeShapeType="1"/>
          </p:cNvSpPr>
          <p:nvPr/>
        </p:nvSpPr>
        <p:spPr bwMode="auto">
          <a:xfrm flipV="1">
            <a:off x="4419600" y="4724400"/>
            <a:ext cx="1752600" cy="45720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9470" name="Line 14">
            <a:extLst>
              <a:ext uri="{FF2B5EF4-FFF2-40B4-BE49-F238E27FC236}">
                <a16:creationId xmlns:a16="http://schemas.microsoft.com/office/drawing/2014/main" id="{BCC67D1C-B846-275B-2F83-E23BC4EB2ADF}"/>
              </a:ext>
            </a:extLst>
          </p:cNvPr>
          <p:cNvSpPr>
            <a:spLocks noChangeShapeType="1"/>
          </p:cNvSpPr>
          <p:nvPr/>
        </p:nvSpPr>
        <p:spPr bwMode="auto">
          <a:xfrm>
            <a:off x="6172200" y="3810000"/>
            <a:ext cx="0" cy="91440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9471" name="Line 15">
            <a:extLst>
              <a:ext uri="{FF2B5EF4-FFF2-40B4-BE49-F238E27FC236}">
                <a16:creationId xmlns:a16="http://schemas.microsoft.com/office/drawing/2014/main" id="{17A00006-201D-2EBD-B39A-2D5F36E8BF16}"/>
              </a:ext>
            </a:extLst>
          </p:cNvPr>
          <p:cNvSpPr>
            <a:spLocks noChangeShapeType="1"/>
          </p:cNvSpPr>
          <p:nvPr/>
        </p:nvSpPr>
        <p:spPr bwMode="auto">
          <a:xfrm>
            <a:off x="2057400" y="4267200"/>
            <a:ext cx="137160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9472" name="Line 16">
            <a:extLst>
              <a:ext uri="{FF2B5EF4-FFF2-40B4-BE49-F238E27FC236}">
                <a16:creationId xmlns:a16="http://schemas.microsoft.com/office/drawing/2014/main" id="{63152B4C-BDD3-9EB1-E686-0F2F2A9DCBFC}"/>
              </a:ext>
            </a:extLst>
          </p:cNvPr>
          <p:cNvSpPr>
            <a:spLocks noChangeShapeType="1"/>
          </p:cNvSpPr>
          <p:nvPr/>
        </p:nvSpPr>
        <p:spPr bwMode="auto">
          <a:xfrm flipV="1">
            <a:off x="4572000" y="4191000"/>
            <a:ext cx="1066800" cy="838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9473" name="Line 17">
            <a:extLst>
              <a:ext uri="{FF2B5EF4-FFF2-40B4-BE49-F238E27FC236}">
                <a16:creationId xmlns:a16="http://schemas.microsoft.com/office/drawing/2014/main" id="{82015D1A-A50A-0F8E-4E46-D98C05F1C9A1}"/>
              </a:ext>
            </a:extLst>
          </p:cNvPr>
          <p:cNvSpPr>
            <a:spLocks noChangeShapeType="1"/>
          </p:cNvSpPr>
          <p:nvPr/>
        </p:nvSpPr>
        <p:spPr bwMode="auto">
          <a:xfrm>
            <a:off x="1905000" y="4038600"/>
            <a:ext cx="16764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9474" name="Line 18">
            <a:extLst>
              <a:ext uri="{FF2B5EF4-FFF2-40B4-BE49-F238E27FC236}">
                <a16:creationId xmlns:a16="http://schemas.microsoft.com/office/drawing/2014/main" id="{6F24269A-6007-DF02-5CA1-CD3C6D9DF7AD}"/>
              </a:ext>
            </a:extLst>
          </p:cNvPr>
          <p:cNvSpPr>
            <a:spLocks noChangeShapeType="1"/>
          </p:cNvSpPr>
          <p:nvPr/>
        </p:nvSpPr>
        <p:spPr bwMode="auto">
          <a:xfrm flipV="1">
            <a:off x="4419600" y="4191000"/>
            <a:ext cx="20574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9475" name="Line 19">
            <a:extLst>
              <a:ext uri="{FF2B5EF4-FFF2-40B4-BE49-F238E27FC236}">
                <a16:creationId xmlns:a16="http://schemas.microsoft.com/office/drawing/2014/main" id="{0D589F06-B093-005D-27D9-5F1266CC5280}"/>
              </a:ext>
            </a:extLst>
          </p:cNvPr>
          <p:cNvSpPr>
            <a:spLocks noChangeShapeType="1"/>
          </p:cNvSpPr>
          <p:nvPr/>
        </p:nvSpPr>
        <p:spPr bwMode="auto">
          <a:xfrm flipV="1">
            <a:off x="2743200" y="3733800"/>
            <a:ext cx="0" cy="1066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9476" name="Line 20">
            <a:extLst>
              <a:ext uri="{FF2B5EF4-FFF2-40B4-BE49-F238E27FC236}">
                <a16:creationId xmlns:a16="http://schemas.microsoft.com/office/drawing/2014/main" id="{E06840E7-79B5-2D8F-05C5-8DC9D7B5EF55}"/>
              </a:ext>
            </a:extLst>
          </p:cNvPr>
          <p:cNvSpPr>
            <a:spLocks noChangeShapeType="1"/>
          </p:cNvSpPr>
          <p:nvPr/>
        </p:nvSpPr>
        <p:spPr bwMode="auto">
          <a:xfrm flipV="1">
            <a:off x="5105400" y="3962400"/>
            <a:ext cx="0" cy="1143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9477" name="Oval 21">
            <a:extLst>
              <a:ext uri="{FF2B5EF4-FFF2-40B4-BE49-F238E27FC236}">
                <a16:creationId xmlns:a16="http://schemas.microsoft.com/office/drawing/2014/main" id="{D69CB260-A091-7F4E-8811-113E4A4986B5}"/>
              </a:ext>
            </a:extLst>
          </p:cNvPr>
          <p:cNvSpPr>
            <a:spLocks noChangeArrowheads="1"/>
          </p:cNvSpPr>
          <p:nvPr/>
        </p:nvSpPr>
        <p:spPr bwMode="auto">
          <a:xfrm>
            <a:off x="2057400" y="4191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9478" name="Oval 22">
            <a:extLst>
              <a:ext uri="{FF2B5EF4-FFF2-40B4-BE49-F238E27FC236}">
                <a16:creationId xmlns:a16="http://schemas.microsoft.com/office/drawing/2014/main" id="{F57C17BA-8EBE-1D09-6AF3-A568C415093A}"/>
              </a:ext>
            </a:extLst>
          </p:cNvPr>
          <p:cNvSpPr>
            <a:spLocks noChangeArrowheads="1"/>
          </p:cNvSpPr>
          <p:nvPr/>
        </p:nvSpPr>
        <p:spPr bwMode="auto">
          <a:xfrm>
            <a:off x="5562600" y="41148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9479" name="Text Box 23">
            <a:extLst>
              <a:ext uri="{FF2B5EF4-FFF2-40B4-BE49-F238E27FC236}">
                <a16:creationId xmlns:a16="http://schemas.microsoft.com/office/drawing/2014/main" id="{986F38AD-0A30-C615-72B7-1E280690371C}"/>
              </a:ext>
            </a:extLst>
          </p:cNvPr>
          <p:cNvSpPr txBox="1">
            <a:spLocks noChangeArrowheads="1"/>
          </p:cNvSpPr>
          <p:nvPr/>
        </p:nvSpPr>
        <p:spPr bwMode="auto">
          <a:xfrm>
            <a:off x="3717925" y="2022475"/>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P</a:t>
            </a:r>
          </a:p>
        </p:txBody>
      </p:sp>
      <p:sp>
        <p:nvSpPr>
          <p:cNvPr id="19480" name="Text Box 24">
            <a:extLst>
              <a:ext uri="{FF2B5EF4-FFF2-40B4-BE49-F238E27FC236}">
                <a16:creationId xmlns:a16="http://schemas.microsoft.com/office/drawing/2014/main" id="{A9503BF6-F236-88A7-D035-4251024DF042}"/>
              </a:ext>
            </a:extLst>
          </p:cNvPr>
          <p:cNvSpPr txBox="1">
            <a:spLocks noChangeArrowheads="1"/>
          </p:cNvSpPr>
          <p:nvPr/>
        </p:nvSpPr>
        <p:spPr bwMode="auto">
          <a:xfrm>
            <a:off x="1524000" y="4038600"/>
            <a:ext cx="425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latin typeface="Times New Roman" panose="02020603050405020304" pitchFamily="18" charset="0"/>
              </a:rPr>
              <a:t>P1</a:t>
            </a:r>
            <a:endParaRPr lang="en-US" altLang="en-US" sz="2400">
              <a:latin typeface="Times New Roman" panose="02020603050405020304" pitchFamily="18" charset="0"/>
            </a:endParaRPr>
          </a:p>
        </p:txBody>
      </p:sp>
      <p:sp>
        <p:nvSpPr>
          <p:cNvPr id="19481" name="Text Box 25">
            <a:extLst>
              <a:ext uri="{FF2B5EF4-FFF2-40B4-BE49-F238E27FC236}">
                <a16:creationId xmlns:a16="http://schemas.microsoft.com/office/drawing/2014/main" id="{C5AE94B3-DD99-82D8-C450-5E69F407EC13}"/>
              </a:ext>
            </a:extLst>
          </p:cNvPr>
          <p:cNvSpPr txBox="1">
            <a:spLocks noChangeArrowheads="1"/>
          </p:cNvSpPr>
          <p:nvPr/>
        </p:nvSpPr>
        <p:spPr bwMode="auto">
          <a:xfrm>
            <a:off x="5715000" y="3886200"/>
            <a:ext cx="425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latin typeface="Times New Roman" panose="02020603050405020304" pitchFamily="18" charset="0"/>
              </a:rPr>
              <a:t>P2</a:t>
            </a:r>
            <a:endParaRPr lang="en-US" altLang="en-US" sz="2400">
              <a:latin typeface="Times New Roman" panose="02020603050405020304" pitchFamily="18" charset="0"/>
            </a:endParaRPr>
          </a:p>
        </p:txBody>
      </p:sp>
      <p:sp>
        <p:nvSpPr>
          <p:cNvPr id="19482" name="Text Box 26">
            <a:extLst>
              <a:ext uri="{FF2B5EF4-FFF2-40B4-BE49-F238E27FC236}">
                <a16:creationId xmlns:a16="http://schemas.microsoft.com/office/drawing/2014/main" id="{9007CE2B-D45A-0E41-AA1B-38BB6BA9F4CC}"/>
              </a:ext>
            </a:extLst>
          </p:cNvPr>
          <p:cNvSpPr txBox="1">
            <a:spLocks noChangeArrowheads="1"/>
          </p:cNvSpPr>
          <p:nvPr/>
        </p:nvSpPr>
        <p:spPr bwMode="auto">
          <a:xfrm>
            <a:off x="2727325" y="3443288"/>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Times New Roman" panose="02020603050405020304" pitchFamily="18" charset="0"/>
              </a:rPr>
              <a:t>y1</a:t>
            </a:r>
            <a:endParaRPr lang="en-US" altLang="en-US" sz="2400">
              <a:latin typeface="Times New Roman" panose="02020603050405020304" pitchFamily="18" charset="0"/>
            </a:endParaRPr>
          </a:p>
        </p:txBody>
      </p:sp>
      <p:sp>
        <p:nvSpPr>
          <p:cNvPr id="19483" name="Text Box 27">
            <a:extLst>
              <a:ext uri="{FF2B5EF4-FFF2-40B4-BE49-F238E27FC236}">
                <a16:creationId xmlns:a16="http://schemas.microsoft.com/office/drawing/2014/main" id="{E178BCC5-BAAD-29A0-6316-B7FD7DDFEFC3}"/>
              </a:ext>
            </a:extLst>
          </p:cNvPr>
          <p:cNvSpPr txBox="1">
            <a:spLocks noChangeArrowheads="1"/>
          </p:cNvSpPr>
          <p:nvPr/>
        </p:nvSpPr>
        <p:spPr bwMode="auto">
          <a:xfrm>
            <a:off x="4556125" y="3748088"/>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Times New Roman" panose="02020603050405020304" pitchFamily="18" charset="0"/>
              </a:rPr>
              <a:t>y2</a:t>
            </a:r>
            <a:endParaRPr lang="en-US" altLang="en-US" sz="2400">
              <a:latin typeface="Times New Roman" panose="02020603050405020304" pitchFamily="18" charset="0"/>
            </a:endParaRPr>
          </a:p>
        </p:txBody>
      </p:sp>
      <p:sp>
        <p:nvSpPr>
          <p:cNvPr id="19484" name="Text Box 28">
            <a:extLst>
              <a:ext uri="{FF2B5EF4-FFF2-40B4-BE49-F238E27FC236}">
                <a16:creationId xmlns:a16="http://schemas.microsoft.com/office/drawing/2014/main" id="{058B521F-491B-FDD9-069E-820DD3F94361}"/>
              </a:ext>
            </a:extLst>
          </p:cNvPr>
          <p:cNvSpPr txBox="1">
            <a:spLocks noChangeArrowheads="1"/>
          </p:cNvSpPr>
          <p:nvPr/>
        </p:nvSpPr>
        <p:spPr bwMode="auto">
          <a:xfrm>
            <a:off x="3565525" y="4357688"/>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Times New Roman" panose="02020603050405020304" pitchFamily="18" charset="0"/>
              </a:rPr>
              <a:t>x1</a:t>
            </a:r>
          </a:p>
        </p:txBody>
      </p:sp>
      <p:sp>
        <p:nvSpPr>
          <p:cNvPr id="19485" name="Text Box 29">
            <a:extLst>
              <a:ext uri="{FF2B5EF4-FFF2-40B4-BE49-F238E27FC236}">
                <a16:creationId xmlns:a16="http://schemas.microsoft.com/office/drawing/2014/main" id="{76A61BB9-5F5D-ED0F-9B40-7AB4C4ACF44D}"/>
              </a:ext>
            </a:extLst>
          </p:cNvPr>
          <p:cNvSpPr txBox="1">
            <a:spLocks noChangeArrowheads="1"/>
          </p:cNvSpPr>
          <p:nvPr/>
        </p:nvSpPr>
        <p:spPr bwMode="auto">
          <a:xfrm>
            <a:off x="6537325" y="385127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400">
              <a:latin typeface="Times New Roman" panose="02020603050405020304" pitchFamily="18" charset="0"/>
            </a:endParaRPr>
          </a:p>
        </p:txBody>
      </p:sp>
      <p:sp>
        <p:nvSpPr>
          <p:cNvPr id="19486" name="Text Box 30">
            <a:extLst>
              <a:ext uri="{FF2B5EF4-FFF2-40B4-BE49-F238E27FC236}">
                <a16:creationId xmlns:a16="http://schemas.microsoft.com/office/drawing/2014/main" id="{C5027954-9BBF-5C8B-7A74-F18C72242776}"/>
              </a:ext>
            </a:extLst>
          </p:cNvPr>
          <p:cNvSpPr txBox="1">
            <a:spLocks noChangeArrowheads="1"/>
          </p:cNvSpPr>
          <p:nvPr/>
        </p:nvSpPr>
        <p:spPr bwMode="auto">
          <a:xfrm>
            <a:off x="6689725" y="3976688"/>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Times New Roman" panose="02020603050405020304" pitchFamily="18" charset="0"/>
              </a:rPr>
              <a:t>x2</a:t>
            </a:r>
            <a:endParaRPr lang="en-US" altLang="en-US" sz="2400">
              <a:latin typeface="Times New Roman" panose="02020603050405020304" pitchFamily="18" charset="0"/>
            </a:endParaRPr>
          </a:p>
        </p:txBody>
      </p:sp>
      <p:sp>
        <p:nvSpPr>
          <p:cNvPr id="19487" name="Text Box 31">
            <a:extLst>
              <a:ext uri="{FF2B5EF4-FFF2-40B4-BE49-F238E27FC236}">
                <a16:creationId xmlns:a16="http://schemas.microsoft.com/office/drawing/2014/main" id="{2D0EE168-A81C-9723-9B55-B1EF1CC63167}"/>
              </a:ext>
            </a:extLst>
          </p:cNvPr>
          <p:cNvSpPr txBox="1">
            <a:spLocks noChangeArrowheads="1"/>
          </p:cNvSpPr>
          <p:nvPr/>
        </p:nvSpPr>
        <p:spPr bwMode="auto">
          <a:xfrm>
            <a:off x="2819400" y="4343400"/>
            <a:ext cx="400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latin typeface="Times New Roman" panose="02020603050405020304" pitchFamily="18" charset="0"/>
              </a:rPr>
              <a:t>e1</a:t>
            </a:r>
          </a:p>
        </p:txBody>
      </p:sp>
      <p:sp>
        <p:nvSpPr>
          <p:cNvPr id="19488" name="Text Box 32">
            <a:extLst>
              <a:ext uri="{FF2B5EF4-FFF2-40B4-BE49-F238E27FC236}">
                <a16:creationId xmlns:a16="http://schemas.microsoft.com/office/drawing/2014/main" id="{E4A88DCE-AEEF-2985-E839-AD81B119E0AE}"/>
              </a:ext>
            </a:extLst>
          </p:cNvPr>
          <p:cNvSpPr txBox="1">
            <a:spLocks noChangeArrowheads="1"/>
          </p:cNvSpPr>
          <p:nvPr/>
        </p:nvSpPr>
        <p:spPr bwMode="auto">
          <a:xfrm>
            <a:off x="5105400" y="4038600"/>
            <a:ext cx="400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latin typeface="Times New Roman" panose="02020603050405020304" pitchFamily="18" charset="0"/>
              </a:rPr>
              <a:t>e2</a:t>
            </a:r>
          </a:p>
        </p:txBody>
      </p:sp>
      <p:sp>
        <p:nvSpPr>
          <p:cNvPr id="19489" name="Text Box 33">
            <a:extLst>
              <a:ext uri="{FF2B5EF4-FFF2-40B4-BE49-F238E27FC236}">
                <a16:creationId xmlns:a16="http://schemas.microsoft.com/office/drawing/2014/main" id="{F0CBBEC4-1BE0-D1A3-54C8-AF5D8D574D36}"/>
              </a:ext>
            </a:extLst>
          </p:cNvPr>
          <p:cNvSpPr txBox="1">
            <a:spLocks noChangeArrowheads="1"/>
          </p:cNvSpPr>
          <p:nvPr/>
        </p:nvSpPr>
        <p:spPr bwMode="auto">
          <a:xfrm>
            <a:off x="1584325" y="4613275"/>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C1</a:t>
            </a:r>
          </a:p>
        </p:txBody>
      </p:sp>
      <p:sp>
        <p:nvSpPr>
          <p:cNvPr id="19490" name="Text Box 34">
            <a:extLst>
              <a:ext uri="{FF2B5EF4-FFF2-40B4-BE49-F238E27FC236}">
                <a16:creationId xmlns:a16="http://schemas.microsoft.com/office/drawing/2014/main" id="{1674AD58-0AF7-0CD3-417D-1E6E919A0064}"/>
              </a:ext>
            </a:extLst>
          </p:cNvPr>
          <p:cNvSpPr txBox="1">
            <a:spLocks noChangeArrowheads="1"/>
          </p:cNvSpPr>
          <p:nvPr/>
        </p:nvSpPr>
        <p:spPr bwMode="auto">
          <a:xfrm>
            <a:off x="6994525" y="5222875"/>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C2</a:t>
            </a:r>
          </a:p>
        </p:txBody>
      </p:sp>
      <p:sp>
        <p:nvSpPr>
          <p:cNvPr id="2" name="Title 1">
            <a:extLst>
              <a:ext uri="{FF2B5EF4-FFF2-40B4-BE49-F238E27FC236}">
                <a16:creationId xmlns:a16="http://schemas.microsoft.com/office/drawing/2014/main" id="{B121F0D9-D24D-9AB9-F925-F90893110025}"/>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3" name="Picture 2" descr="E:\NIET\Project\xLogo11.png.pagespeed.ic.pydHLuCQEZ.png">
            <a:extLst>
              <a:ext uri="{FF2B5EF4-FFF2-40B4-BE49-F238E27FC236}">
                <a16:creationId xmlns:a16="http://schemas.microsoft.com/office/drawing/2014/main" id="{DAA3EB67-5166-80AA-92E0-4652D7518ED0}"/>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A3F68A36-2A4E-3198-B207-C27AA8E05A6C}"/>
              </a:ext>
            </a:extLst>
          </p:cNvPr>
          <p:cNvSpPr>
            <a:spLocks noGrp="1" noChangeArrowheads="1"/>
          </p:cNvSpPr>
          <p:nvPr>
            <p:ph type="title"/>
          </p:nvPr>
        </p:nvSpPr>
        <p:spPr/>
        <p:txBody>
          <a:bodyPr/>
          <a:lstStyle/>
          <a:p>
            <a:pPr algn="l"/>
            <a:r>
              <a:rPr lang="en-US" altLang="en-US"/>
              <a:t>Constraints</a:t>
            </a:r>
          </a:p>
        </p:txBody>
      </p:sp>
      <p:sp>
        <p:nvSpPr>
          <p:cNvPr id="20483" name="Oval 3">
            <a:extLst>
              <a:ext uri="{FF2B5EF4-FFF2-40B4-BE49-F238E27FC236}">
                <a16:creationId xmlns:a16="http://schemas.microsoft.com/office/drawing/2014/main" id="{1C04FC4D-D8D7-999C-6BF4-4124EE593549}"/>
              </a:ext>
            </a:extLst>
          </p:cNvPr>
          <p:cNvSpPr>
            <a:spLocks noChangeArrowheads="1"/>
          </p:cNvSpPr>
          <p:nvPr/>
        </p:nvSpPr>
        <p:spPr bwMode="auto">
          <a:xfrm>
            <a:off x="3352800" y="2362200"/>
            <a:ext cx="152400" cy="15240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484" name="Line 4">
            <a:extLst>
              <a:ext uri="{FF2B5EF4-FFF2-40B4-BE49-F238E27FC236}">
                <a16:creationId xmlns:a16="http://schemas.microsoft.com/office/drawing/2014/main" id="{C08878C5-D8A5-C5A6-83FB-5943E8DF21E2}"/>
              </a:ext>
            </a:extLst>
          </p:cNvPr>
          <p:cNvSpPr>
            <a:spLocks noChangeShapeType="1"/>
          </p:cNvSpPr>
          <p:nvPr/>
        </p:nvSpPr>
        <p:spPr bwMode="auto">
          <a:xfrm flipV="1">
            <a:off x="1828800" y="2438400"/>
            <a:ext cx="1600200" cy="22860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0485" name="Line 5">
            <a:extLst>
              <a:ext uri="{FF2B5EF4-FFF2-40B4-BE49-F238E27FC236}">
                <a16:creationId xmlns:a16="http://schemas.microsoft.com/office/drawing/2014/main" id="{24F085D8-C375-7BB5-D844-BD8E81BD75CE}"/>
              </a:ext>
            </a:extLst>
          </p:cNvPr>
          <p:cNvSpPr>
            <a:spLocks noChangeShapeType="1"/>
          </p:cNvSpPr>
          <p:nvPr/>
        </p:nvSpPr>
        <p:spPr bwMode="auto">
          <a:xfrm>
            <a:off x="3429000" y="2438400"/>
            <a:ext cx="3581400" cy="28956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0486" name="Line 6">
            <a:extLst>
              <a:ext uri="{FF2B5EF4-FFF2-40B4-BE49-F238E27FC236}">
                <a16:creationId xmlns:a16="http://schemas.microsoft.com/office/drawing/2014/main" id="{A9D6755F-0DD8-4729-DA31-135E12F48C45}"/>
              </a:ext>
            </a:extLst>
          </p:cNvPr>
          <p:cNvSpPr>
            <a:spLocks noChangeShapeType="1"/>
          </p:cNvSpPr>
          <p:nvPr/>
        </p:nvSpPr>
        <p:spPr bwMode="auto">
          <a:xfrm>
            <a:off x="1828800" y="4724400"/>
            <a:ext cx="5181600" cy="6096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0487" name="Line 7">
            <a:extLst>
              <a:ext uri="{FF2B5EF4-FFF2-40B4-BE49-F238E27FC236}">
                <a16:creationId xmlns:a16="http://schemas.microsoft.com/office/drawing/2014/main" id="{DD2F57AE-CF9D-730E-4D52-22FE3E59634D}"/>
              </a:ext>
            </a:extLst>
          </p:cNvPr>
          <p:cNvSpPr>
            <a:spLocks noChangeShapeType="1"/>
          </p:cNvSpPr>
          <p:nvPr/>
        </p:nvSpPr>
        <p:spPr bwMode="auto">
          <a:xfrm>
            <a:off x="1905000" y="3581400"/>
            <a:ext cx="1524000" cy="53340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0488" name="Line 8">
            <a:extLst>
              <a:ext uri="{FF2B5EF4-FFF2-40B4-BE49-F238E27FC236}">
                <a16:creationId xmlns:a16="http://schemas.microsoft.com/office/drawing/2014/main" id="{DDB8E631-0E01-E359-AC81-511220C5E160}"/>
              </a:ext>
            </a:extLst>
          </p:cNvPr>
          <p:cNvSpPr>
            <a:spLocks noChangeShapeType="1"/>
          </p:cNvSpPr>
          <p:nvPr/>
        </p:nvSpPr>
        <p:spPr bwMode="auto">
          <a:xfrm>
            <a:off x="3429000" y="4114800"/>
            <a:ext cx="0" cy="91440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0489" name="Line 9">
            <a:extLst>
              <a:ext uri="{FF2B5EF4-FFF2-40B4-BE49-F238E27FC236}">
                <a16:creationId xmlns:a16="http://schemas.microsoft.com/office/drawing/2014/main" id="{323C39A4-199A-DE39-E1D8-65593EDEEA44}"/>
              </a:ext>
            </a:extLst>
          </p:cNvPr>
          <p:cNvSpPr>
            <a:spLocks noChangeShapeType="1"/>
          </p:cNvSpPr>
          <p:nvPr/>
        </p:nvSpPr>
        <p:spPr bwMode="auto">
          <a:xfrm flipH="1" flipV="1">
            <a:off x="1905000" y="4495800"/>
            <a:ext cx="1524000" cy="53340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0490" name="Line 10">
            <a:extLst>
              <a:ext uri="{FF2B5EF4-FFF2-40B4-BE49-F238E27FC236}">
                <a16:creationId xmlns:a16="http://schemas.microsoft.com/office/drawing/2014/main" id="{FA51E39F-7FD4-5CC6-6E8F-D48D28A439BB}"/>
              </a:ext>
            </a:extLst>
          </p:cNvPr>
          <p:cNvSpPr>
            <a:spLocks noChangeShapeType="1"/>
          </p:cNvSpPr>
          <p:nvPr/>
        </p:nvSpPr>
        <p:spPr bwMode="auto">
          <a:xfrm>
            <a:off x="1905000" y="3581400"/>
            <a:ext cx="0" cy="91440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0491" name="Line 11">
            <a:extLst>
              <a:ext uri="{FF2B5EF4-FFF2-40B4-BE49-F238E27FC236}">
                <a16:creationId xmlns:a16="http://schemas.microsoft.com/office/drawing/2014/main" id="{2CF4A440-3759-EC86-47CD-B257C1E242EA}"/>
              </a:ext>
            </a:extLst>
          </p:cNvPr>
          <p:cNvSpPr>
            <a:spLocks noChangeShapeType="1"/>
          </p:cNvSpPr>
          <p:nvPr/>
        </p:nvSpPr>
        <p:spPr bwMode="auto">
          <a:xfrm flipV="1">
            <a:off x="4419600" y="3810000"/>
            <a:ext cx="1752600" cy="53340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0492" name="Line 12">
            <a:extLst>
              <a:ext uri="{FF2B5EF4-FFF2-40B4-BE49-F238E27FC236}">
                <a16:creationId xmlns:a16="http://schemas.microsoft.com/office/drawing/2014/main" id="{D07BB6A3-8EC3-661C-4264-E521E1BF35FD}"/>
              </a:ext>
            </a:extLst>
          </p:cNvPr>
          <p:cNvSpPr>
            <a:spLocks noChangeShapeType="1"/>
          </p:cNvSpPr>
          <p:nvPr/>
        </p:nvSpPr>
        <p:spPr bwMode="auto">
          <a:xfrm>
            <a:off x="4419600" y="4343400"/>
            <a:ext cx="0" cy="83820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0493" name="Line 13">
            <a:extLst>
              <a:ext uri="{FF2B5EF4-FFF2-40B4-BE49-F238E27FC236}">
                <a16:creationId xmlns:a16="http://schemas.microsoft.com/office/drawing/2014/main" id="{76CAEA80-6492-F3DC-9EA5-DD9F064404EE}"/>
              </a:ext>
            </a:extLst>
          </p:cNvPr>
          <p:cNvSpPr>
            <a:spLocks noChangeShapeType="1"/>
          </p:cNvSpPr>
          <p:nvPr/>
        </p:nvSpPr>
        <p:spPr bwMode="auto">
          <a:xfrm flipV="1">
            <a:off x="4419600" y="4724400"/>
            <a:ext cx="1752600" cy="45720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0494" name="Line 14">
            <a:extLst>
              <a:ext uri="{FF2B5EF4-FFF2-40B4-BE49-F238E27FC236}">
                <a16:creationId xmlns:a16="http://schemas.microsoft.com/office/drawing/2014/main" id="{2D686B26-DDF8-B432-BE85-45368FEC21F9}"/>
              </a:ext>
            </a:extLst>
          </p:cNvPr>
          <p:cNvSpPr>
            <a:spLocks noChangeShapeType="1"/>
          </p:cNvSpPr>
          <p:nvPr/>
        </p:nvSpPr>
        <p:spPr bwMode="auto">
          <a:xfrm>
            <a:off x="6172200" y="3810000"/>
            <a:ext cx="0" cy="91440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0495" name="Line 15">
            <a:extLst>
              <a:ext uri="{FF2B5EF4-FFF2-40B4-BE49-F238E27FC236}">
                <a16:creationId xmlns:a16="http://schemas.microsoft.com/office/drawing/2014/main" id="{A86992DB-11E1-EB6F-E315-340CC8F43DDC}"/>
              </a:ext>
            </a:extLst>
          </p:cNvPr>
          <p:cNvSpPr>
            <a:spLocks noChangeShapeType="1"/>
          </p:cNvSpPr>
          <p:nvPr/>
        </p:nvSpPr>
        <p:spPr bwMode="auto">
          <a:xfrm>
            <a:off x="1905000" y="4191000"/>
            <a:ext cx="15240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0496" name="Line 16">
            <a:extLst>
              <a:ext uri="{FF2B5EF4-FFF2-40B4-BE49-F238E27FC236}">
                <a16:creationId xmlns:a16="http://schemas.microsoft.com/office/drawing/2014/main" id="{F014431F-C83E-6E09-D54D-187C28F2D205}"/>
              </a:ext>
            </a:extLst>
          </p:cNvPr>
          <p:cNvSpPr>
            <a:spLocks noChangeShapeType="1"/>
          </p:cNvSpPr>
          <p:nvPr/>
        </p:nvSpPr>
        <p:spPr bwMode="auto">
          <a:xfrm flipV="1">
            <a:off x="4572000" y="3810000"/>
            <a:ext cx="1524000" cy="1219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0497" name="Oval 17">
            <a:extLst>
              <a:ext uri="{FF2B5EF4-FFF2-40B4-BE49-F238E27FC236}">
                <a16:creationId xmlns:a16="http://schemas.microsoft.com/office/drawing/2014/main" id="{9EE95E01-6F38-7360-8A4C-3640DABD4BBA}"/>
              </a:ext>
            </a:extLst>
          </p:cNvPr>
          <p:cNvSpPr>
            <a:spLocks noChangeArrowheads="1"/>
          </p:cNvSpPr>
          <p:nvPr/>
        </p:nvSpPr>
        <p:spPr bwMode="auto">
          <a:xfrm>
            <a:off x="2057400" y="4191000"/>
            <a:ext cx="152400" cy="15240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498" name="Oval 18">
            <a:extLst>
              <a:ext uri="{FF2B5EF4-FFF2-40B4-BE49-F238E27FC236}">
                <a16:creationId xmlns:a16="http://schemas.microsoft.com/office/drawing/2014/main" id="{68336039-B1F7-B374-D928-127F71905476}"/>
              </a:ext>
            </a:extLst>
          </p:cNvPr>
          <p:cNvSpPr>
            <a:spLocks noChangeArrowheads="1"/>
          </p:cNvSpPr>
          <p:nvPr/>
        </p:nvSpPr>
        <p:spPr bwMode="auto">
          <a:xfrm>
            <a:off x="5562600" y="4114800"/>
            <a:ext cx="152400" cy="15240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499" name="Text Box 19">
            <a:extLst>
              <a:ext uri="{FF2B5EF4-FFF2-40B4-BE49-F238E27FC236}">
                <a16:creationId xmlns:a16="http://schemas.microsoft.com/office/drawing/2014/main" id="{362C9AD4-2387-7D22-5EC9-233900DAE1B6}"/>
              </a:ext>
            </a:extLst>
          </p:cNvPr>
          <p:cNvSpPr txBox="1">
            <a:spLocks noChangeArrowheads="1"/>
          </p:cNvSpPr>
          <p:nvPr/>
        </p:nvSpPr>
        <p:spPr bwMode="auto">
          <a:xfrm>
            <a:off x="3717925" y="2022475"/>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P</a:t>
            </a:r>
          </a:p>
        </p:txBody>
      </p:sp>
      <p:sp>
        <p:nvSpPr>
          <p:cNvPr id="20500" name="Text Box 20">
            <a:extLst>
              <a:ext uri="{FF2B5EF4-FFF2-40B4-BE49-F238E27FC236}">
                <a16:creationId xmlns:a16="http://schemas.microsoft.com/office/drawing/2014/main" id="{8E9E739A-F085-E29D-1C23-61271BE08552}"/>
              </a:ext>
            </a:extLst>
          </p:cNvPr>
          <p:cNvSpPr txBox="1">
            <a:spLocks noChangeArrowheads="1"/>
          </p:cNvSpPr>
          <p:nvPr/>
        </p:nvSpPr>
        <p:spPr bwMode="auto">
          <a:xfrm>
            <a:off x="6537325" y="385127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400">
              <a:latin typeface="Times New Roman" panose="02020603050405020304" pitchFamily="18" charset="0"/>
            </a:endParaRPr>
          </a:p>
        </p:txBody>
      </p:sp>
      <p:sp>
        <p:nvSpPr>
          <p:cNvPr id="20501" name="Text Box 21">
            <a:extLst>
              <a:ext uri="{FF2B5EF4-FFF2-40B4-BE49-F238E27FC236}">
                <a16:creationId xmlns:a16="http://schemas.microsoft.com/office/drawing/2014/main" id="{3B4B6763-3E6E-C401-A3B8-95631834EBBE}"/>
              </a:ext>
            </a:extLst>
          </p:cNvPr>
          <p:cNvSpPr txBox="1">
            <a:spLocks noChangeArrowheads="1"/>
          </p:cNvSpPr>
          <p:nvPr/>
        </p:nvSpPr>
        <p:spPr bwMode="auto">
          <a:xfrm>
            <a:off x="2819400" y="4343400"/>
            <a:ext cx="400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latin typeface="Times New Roman" panose="02020603050405020304" pitchFamily="18" charset="0"/>
              </a:rPr>
              <a:t>e1</a:t>
            </a:r>
          </a:p>
        </p:txBody>
      </p:sp>
      <p:sp>
        <p:nvSpPr>
          <p:cNvPr id="20502" name="Text Box 22">
            <a:extLst>
              <a:ext uri="{FF2B5EF4-FFF2-40B4-BE49-F238E27FC236}">
                <a16:creationId xmlns:a16="http://schemas.microsoft.com/office/drawing/2014/main" id="{58750F3A-26D6-823B-B8FD-8CC2C3764D5B}"/>
              </a:ext>
            </a:extLst>
          </p:cNvPr>
          <p:cNvSpPr txBox="1">
            <a:spLocks noChangeArrowheads="1"/>
          </p:cNvSpPr>
          <p:nvPr/>
        </p:nvSpPr>
        <p:spPr bwMode="auto">
          <a:xfrm>
            <a:off x="5105400" y="4038600"/>
            <a:ext cx="400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latin typeface="Times New Roman" panose="02020603050405020304" pitchFamily="18" charset="0"/>
              </a:rPr>
              <a:t>e2</a:t>
            </a:r>
          </a:p>
        </p:txBody>
      </p:sp>
      <p:sp>
        <p:nvSpPr>
          <p:cNvPr id="20503" name="Text Box 23">
            <a:extLst>
              <a:ext uri="{FF2B5EF4-FFF2-40B4-BE49-F238E27FC236}">
                <a16:creationId xmlns:a16="http://schemas.microsoft.com/office/drawing/2014/main" id="{E77FE36F-FE71-93E5-F4B4-0F364BD8C57F}"/>
              </a:ext>
            </a:extLst>
          </p:cNvPr>
          <p:cNvSpPr txBox="1">
            <a:spLocks noChangeArrowheads="1"/>
          </p:cNvSpPr>
          <p:nvPr/>
        </p:nvSpPr>
        <p:spPr bwMode="auto">
          <a:xfrm>
            <a:off x="1584325" y="4613275"/>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C1</a:t>
            </a:r>
          </a:p>
        </p:txBody>
      </p:sp>
      <p:sp>
        <p:nvSpPr>
          <p:cNvPr id="20504" name="Text Box 24">
            <a:extLst>
              <a:ext uri="{FF2B5EF4-FFF2-40B4-BE49-F238E27FC236}">
                <a16:creationId xmlns:a16="http://schemas.microsoft.com/office/drawing/2014/main" id="{90D824CE-5FAD-AEC6-A5E9-DAC48810B192}"/>
              </a:ext>
            </a:extLst>
          </p:cNvPr>
          <p:cNvSpPr txBox="1">
            <a:spLocks noChangeArrowheads="1"/>
          </p:cNvSpPr>
          <p:nvPr/>
        </p:nvSpPr>
        <p:spPr bwMode="auto">
          <a:xfrm>
            <a:off x="6994525" y="5222875"/>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C2</a:t>
            </a:r>
          </a:p>
        </p:txBody>
      </p:sp>
      <p:sp>
        <p:nvSpPr>
          <p:cNvPr id="20505" name="Text Box 25">
            <a:extLst>
              <a:ext uri="{FF2B5EF4-FFF2-40B4-BE49-F238E27FC236}">
                <a16:creationId xmlns:a16="http://schemas.microsoft.com/office/drawing/2014/main" id="{B97D9268-7BEC-18A9-2EB0-1BD43C39C255}"/>
              </a:ext>
            </a:extLst>
          </p:cNvPr>
          <p:cNvSpPr txBox="1">
            <a:spLocks noChangeArrowheads="1"/>
          </p:cNvSpPr>
          <p:nvPr/>
        </p:nvSpPr>
        <p:spPr bwMode="auto">
          <a:xfrm>
            <a:off x="6003925" y="547688"/>
            <a:ext cx="2855913" cy="2540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Times New Roman" panose="02020603050405020304" pitchFamily="18" charset="0"/>
              </a:rPr>
              <a:t>1.  </a:t>
            </a:r>
            <a:r>
              <a:rPr lang="en-US" altLang="en-US" sz="2000">
                <a:solidFill>
                  <a:schemeClr val="tx2"/>
                </a:solidFill>
                <a:latin typeface="Times New Roman" panose="02020603050405020304" pitchFamily="18" charset="0"/>
              </a:rPr>
              <a:t>Epipolar Constraint:</a:t>
            </a:r>
          </a:p>
          <a:p>
            <a:r>
              <a:rPr lang="en-US" altLang="en-US" sz="2000">
                <a:latin typeface="Times New Roman" panose="02020603050405020304" pitchFamily="18" charset="0"/>
              </a:rPr>
              <a:t>     Matching points lie on</a:t>
            </a:r>
          </a:p>
          <a:p>
            <a:r>
              <a:rPr lang="en-US" altLang="en-US" sz="2000">
                <a:latin typeface="Times New Roman" panose="02020603050405020304" pitchFamily="18" charset="0"/>
              </a:rPr>
              <a:t>     corresponding epipolar</a:t>
            </a:r>
          </a:p>
          <a:p>
            <a:r>
              <a:rPr lang="en-US" altLang="en-US" sz="2000">
                <a:latin typeface="Times New Roman" panose="02020603050405020304" pitchFamily="18" charset="0"/>
              </a:rPr>
              <a:t>     lines.</a:t>
            </a:r>
          </a:p>
          <a:p>
            <a:endParaRPr lang="en-US" altLang="en-US" sz="2000">
              <a:latin typeface="Times New Roman" panose="02020603050405020304" pitchFamily="18" charset="0"/>
            </a:endParaRPr>
          </a:p>
          <a:p>
            <a:r>
              <a:rPr lang="en-US" altLang="en-US" sz="2000">
                <a:latin typeface="Times New Roman" panose="02020603050405020304" pitchFamily="18" charset="0"/>
              </a:rPr>
              <a:t>2.  </a:t>
            </a:r>
            <a:r>
              <a:rPr lang="en-US" altLang="en-US" sz="2000">
                <a:solidFill>
                  <a:schemeClr val="tx2"/>
                </a:solidFill>
                <a:latin typeface="Times New Roman" panose="02020603050405020304" pitchFamily="18" charset="0"/>
              </a:rPr>
              <a:t>Ordering Constraint:</a:t>
            </a:r>
          </a:p>
          <a:p>
            <a:r>
              <a:rPr lang="en-US" altLang="en-US" sz="2000">
                <a:latin typeface="Times New Roman" panose="02020603050405020304" pitchFamily="18" charset="0"/>
              </a:rPr>
              <a:t>     Usually in the same </a:t>
            </a:r>
          </a:p>
          <a:p>
            <a:r>
              <a:rPr lang="en-US" altLang="en-US" sz="2000">
                <a:latin typeface="Times New Roman" panose="02020603050405020304" pitchFamily="18" charset="0"/>
              </a:rPr>
              <a:t>     order across the lines.</a:t>
            </a:r>
          </a:p>
        </p:txBody>
      </p:sp>
      <p:sp>
        <p:nvSpPr>
          <p:cNvPr id="20506" name="Line 26">
            <a:extLst>
              <a:ext uri="{FF2B5EF4-FFF2-40B4-BE49-F238E27FC236}">
                <a16:creationId xmlns:a16="http://schemas.microsoft.com/office/drawing/2014/main" id="{7991A202-8B43-7A80-EE44-68909B99A0C3}"/>
              </a:ext>
            </a:extLst>
          </p:cNvPr>
          <p:cNvSpPr>
            <a:spLocks noChangeShapeType="1"/>
          </p:cNvSpPr>
          <p:nvPr/>
        </p:nvSpPr>
        <p:spPr bwMode="auto">
          <a:xfrm flipH="1" flipV="1">
            <a:off x="4572000" y="2895600"/>
            <a:ext cx="2438400" cy="2438400"/>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0507" name="Line 27">
            <a:extLst>
              <a:ext uri="{FF2B5EF4-FFF2-40B4-BE49-F238E27FC236}">
                <a16:creationId xmlns:a16="http://schemas.microsoft.com/office/drawing/2014/main" id="{DCA74D42-ACFD-CBE0-A244-ED7BF08FDB6E}"/>
              </a:ext>
            </a:extLst>
          </p:cNvPr>
          <p:cNvSpPr>
            <a:spLocks noChangeShapeType="1"/>
          </p:cNvSpPr>
          <p:nvPr/>
        </p:nvSpPr>
        <p:spPr bwMode="auto">
          <a:xfrm flipH="1">
            <a:off x="1828800" y="2895600"/>
            <a:ext cx="2743200" cy="1828800"/>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0508" name="Text Box 28">
            <a:extLst>
              <a:ext uri="{FF2B5EF4-FFF2-40B4-BE49-F238E27FC236}">
                <a16:creationId xmlns:a16="http://schemas.microsoft.com/office/drawing/2014/main" id="{BC0CB673-4802-E352-B612-AC93279A9C47}"/>
              </a:ext>
            </a:extLst>
          </p:cNvPr>
          <p:cNvSpPr txBox="1">
            <a:spLocks noChangeArrowheads="1"/>
          </p:cNvSpPr>
          <p:nvPr/>
        </p:nvSpPr>
        <p:spPr bwMode="auto">
          <a:xfrm>
            <a:off x="4632325" y="2479675"/>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CC0000"/>
                </a:solidFill>
                <a:latin typeface="Times New Roman" panose="02020603050405020304" pitchFamily="18" charset="0"/>
              </a:rPr>
              <a:t>Q</a:t>
            </a:r>
          </a:p>
        </p:txBody>
      </p:sp>
      <p:sp>
        <p:nvSpPr>
          <p:cNvPr id="20509" name="Oval 29">
            <a:extLst>
              <a:ext uri="{FF2B5EF4-FFF2-40B4-BE49-F238E27FC236}">
                <a16:creationId xmlns:a16="http://schemas.microsoft.com/office/drawing/2014/main" id="{5D68A823-2F8B-3EA3-FA1D-A5DAC519D962}"/>
              </a:ext>
            </a:extLst>
          </p:cNvPr>
          <p:cNvSpPr>
            <a:spLocks noChangeArrowheads="1"/>
          </p:cNvSpPr>
          <p:nvPr/>
        </p:nvSpPr>
        <p:spPr bwMode="auto">
          <a:xfrm>
            <a:off x="2286000" y="4343400"/>
            <a:ext cx="152400" cy="152400"/>
          </a:xfrm>
          <a:prstGeom prst="ellipse">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10" name="Oval 30">
            <a:extLst>
              <a:ext uri="{FF2B5EF4-FFF2-40B4-BE49-F238E27FC236}">
                <a16:creationId xmlns:a16="http://schemas.microsoft.com/office/drawing/2014/main" id="{864028F3-7083-ECDA-1395-B3785D019D3E}"/>
              </a:ext>
            </a:extLst>
          </p:cNvPr>
          <p:cNvSpPr>
            <a:spLocks noChangeArrowheads="1"/>
          </p:cNvSpPr>
          <p:nvPr/>
        </p:nvSpPr>
        <p:spPr bwMode="auto">
          <a:xfrm>
            <a:off x="5715000" y="3962400"/>
            <a:ext cx="152400" cy="152400"/>
          </a:xfrm>
          <a:prstGeom prst="ellipse">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11" name="Oval 31">
            <a:extLst>
              <a:ext uri="{FF2B5EF4-FFF2-40B4-BE49-F238E27FC236}">
                <a16:creationId xmlns:a16="http://schemas.microsoft.com/office/drawing/2014/main" id="{ECC070A3-9398-C9E7-C27E-0F401CB21D10}"/>
              </a:ext>
            </a:extLst>
          </p:cNvPr>
          <p:cNvSpPr>
            <a:spLocks noChangeArrowheads="1"/>
          </p:cNvSpPr>
          <p:nvPr/>
        </p:nvSpPr>
        <p:spPr bwMode="auto">
          <a:xfrm>
            <a:off x="4495800" y="2895600"/>
            <a:ext cx="152400" cy="152400"/>
          </a:xfrm>
          <a:prstGeom prst="ellipse">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 name="Title 1">
            <a:extLst>
              <a:ext uri="{FF2B5EF4-FFF2-40B4-BE49-F238E27FC236}">
                <a16:creationId xmlns:a16="http://schemas.microsoft.com/office/drawing/2014/main" id="{07A8CC1B-B2D6-3167-9E07-3920B6F0872A}"/>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3" name="Picture 2" descr="E:\NIET\Project\xLogo11.png.pagespeed.ic.pydHLuCQEZ.png">
            <a:extLst>
              <a:ext uri="{FF2B5EF4-FFF2-40B4-BE49-F238E27FC236}">
                <a16:creationId xmlns:a16="http://schemas.microsoft.com/office/drawing/2014/main" id="{F98C1903-8E09-5EFB-9464-839DF9D3B15A}"/>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DC5F351D-1C2A-F1D8-5A39-D57A8B21CA55}"/>
              </a:ext>
            </a:extLst>
          </p:cNvPr>
          <p:cNvSpPr>
            <a:spLocks noGrp="1" noChangeArrowheads="1"/>
          </p:cNvSpPr>
          <p:nvPr>
            <p:ph type="title"/>
          </p:nvPr>
        </p:nvSpPr>
        <p:spPr/>
        <p:txBody>
          <a:bodyPr/>
          <a:lstStyle/>
          <a:p>
            <a:r>
              <a:rPr lang="en-US" altLang="en-US"/>
              <a:t>Structured Light</a:t>
            </a:r>
          </a:p>
        </p:txBody>
      </p:sp>
      <p:sp>
        <p:nvSpPr>
          <p:cNvPr id="21507" name="Text Box 3">
            <a:extLst>
              <a:ext uri="{FF2B5EF4-FFF2-40B4-BE49-F238E27FC236}">
                <a16:creationId xmlns:a16="http://schemas.microsoft.com/office/drawing/2014/main" id="{E362BAAE-1644-3AB8-0ED2-DF069BD23F14}"/>
              </a:ext>
            </a:extLst>
          </p:cNvPr>
          <p:cNvSpPr txBox="1">
            <a:spLocks noChangeArrowheads="1"/>
          </p:cNvSpPr>
          <p:nvPr/>
        </p:nvSpPr>
        <p:spPr bwMode="auto">
          <a:xfrm>
            <a:off x="381000" y="1981200"/>
            <a:ext cx="4294188"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3D data can also be derived using</a:t>
            </a:r>
          </a:p>
          <a:p>
            <a:endParaRPr lang="en-US" altLang="en-US" sz="2400">
              <a:latin typeface="Times New Roman" panose="02020603050405020304" pitchFamily="18" charset="0"/>
            </a:endParaRPr>
          </a:p>
          <a:p>
            <a:pPr>
              <a:buFontTx/>
              <a:buChar char="•"/>
            </a:pPr>
            <a:r>
              <a:rPr lang="en-US" altLang="en-US" sz="2400">
                <a:latin typeface="Times New Roman" panose="02020603050405020304" pitchFamily="18" charset="0"/>
              </a:rPr>
              <a:t>   a single camera</a:t>
            </a:r>
          </a:p>
          <a:p>
            <a:pPr>
              <a:buFontTx/>
              <a:buChar char="•"/>
            </a:pPr>
            <a:endParaRPr lang="en-US" altLang="en-US" sz="2400">
              <a:latin typeface="Times New Roman" panose="02020603050405020304" pitchFamily="18" charset="0"/>
            </a:endParaRPr>
          </a:p>
          <a:p>
            <a:pPr>
              <a:buFontTx/>
              <a:buChar char="•"/>
            </a:pPr>
            <a:r>
              <a:rPr lang="en-US" altLang="en-US" sz="2400">
                <a:latin typeface="Times New Roman" panose="02020603050405020304" pitchFamily="18" charset="0"/>
              </a:rPr>
              <a:t>   a light source that can produce</a:t>
            </a:r>
          </a:p>
          <a:p>
            <a:r>
              <a:rPr lang="en-US" altLang="en-US" sz="2400">
                <a:latin typeface="Times New Roman" panose="02020603050405020304" pitchFamily="18" charset="0"/>
              </a:rPr>
              <a:t>     stripe(s) on  the 3D object</a:t>
            </a:r>
          </a:p>
        </p:txBody>
      </p:sp>
      <p:sp>
        <p:nvSpPr>
          <p:cNvPr id="21508" name="AutoShape 4">
            <a:extLst>
              <a:ext uri="{FF2B5EF4-FFF2-40B4-BE49-F238E27FC236}">
                <a16:creationId xmlns:a16="http://schemas.microsoft.com/office/drawing/2014/main" id="{99724D5D-AF90-4A52-E774-64DAC7A5108B}"/>
              </a:ext>
            </a:extLst>
          </p:cNvPr>
          <p:cNvSpPr>
            <a:spLocks noChangeArrowheads="1"/>
          </p:cNvSpPr>
          <p:nvPr/>
        </p:nvSpPr>
        <p:spPr bwMode="auto">
          <a:xfrm>
            <a:off x="6477000" y="2057400"/>
            <a:ext cx="914400" cy="914400"/>
          </a:xfrm>
          <a:prstGeom prst="cube">
            <a:avLst>
              <a:gd name="adj" fmla="val 25000"/>
            </a:avLst>
          </a:prstGeom>
          <a:solidFill>
            <a:schemeClr val="accent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1509" name="Line 5">
            <a:extLst>
              <a:ext uri="{FF2B5EF4-FFF2-40B4-BE49-F238E27FC236}">
                <a16:creationId xmlns:a16="http://schemas.microsoft.com/office/drawing/2014/main" id="{13292DD8-C754-CC33-E328-266F9E7DD93D}"/>
              </a:ext>
            </a:extLst>
          </p:cNvPr>
          <p:cNvSpPr>
            <a:spLocks noChangeShapeType="1"/>
          </p:cNvSpPr>
          <p:nvPr/>
        </p:nvSpPr>
        <p:spPr bwMode="auto">
          <a:xfrm>
            <a:off x="3962400" y="4953000"/>
            <a:ext cx="38100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1510" name="Line 6">
            <a:extLst>
              <a:ext uri="{FF2B5EF4-FFF2-40B4-BE49-F238E27FC236}">
                <a16:creationId xmlns:a16="http://schemas.microsoft.com/office/drawing/2014/main" id="{EDFDE56E-C9A3-24D4-0DE4-2097CF749418}"/>
              </a:ext>
            </a:extLst>
          </p:cNvPr>
          <p:cNvSpPr>
            <a:spLocks noChangeShapeType="1"/>
          </p:cNvSpPr>
          <p:nvPr/>
        </p:nvSpPr>
        <p:spPr bwMode="auto">
          <a:xfrm flipV="1">
            <a:off x="3962400" y="2971800"/>
            <a:ext cx="2667000" cy="1981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1511" name="Line 7">
            <a:extLst>
              <a:ext uri="{FF2B5EF4-FFF2-40B4-BE49-F238E27FC236}">
                <a16:creationId xmlns:a16="http://schemas.microsoft.com/office/drawing/2014/main" id="{1C171656-4090-A953-293A-1DA2BC7AB035}"/>
              </a:ext>
            </a:extLst>
          </p:cNvPr>
          <p:cNvSpPr>
            <a:spLocks noChangeShapeType="1"/>
          </p:cNvSpPr>
          <p:nvPr/>
        </p:nvSpPr>
        <p:spPr bwMode="auto">
          <a:xfrm flipV="1">
            <a:off x="6629400" y="2286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1512" name="Line 8">
            <a:extLst>
              <a:ext uri="{FF2B5EF4-FFF2-40B4-BE49-F238E27FC236}">
                <a16:creationId xmlns:a16="http://schemas.microsoft.com/office/drawing/2014/main" id="{DEAA83F8-6B76-42C8-04EE-1E3C0709AE14}"/>
              </a:ext>
            </a:extLst>
          </p:cNvPr>
          <p:cNvSpPr>
            <a:spLocks noChangeShapeType="1"/>
          </p:cNvSpPr>
          <p:nvPr/>
        </p:nvSpPr>
        <p:spPr bwMode="auto">
          <a:xfrm flipV="1">
            <a:off x="6629400" y="2057400"/>
            <a:ext cx="2286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1513" name="Oval 9">
            <a:extLst>
              <a:ext uri="{FF2B5EF4-FFF2-40B4-BE49-F238E27FC236}">
                <a16:creationId xmlns:a16="http://schemas.microsoft.com/office/drawing/2014/main" id="{4F40E14D-757F-3238-4BC7-5B5F3873EAA9}"/>
              </a:ext>
            </a:extLst>
          </p:cNvPr>
          <p:cNvSpPr>
            <a:spLocks noChangeArrowheads="1"/>
          </p:cNvSpPr>
          <p:nvPr/>
        </p:nvSpPr>
        <p:spPr bwMode="auto">
          <a:xfrm>
            <a:off x="3886200" y="4800600"/>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1514" name="Oval 10">
            <a:extLst>
              <a:ext uri="{FF2B5EF4-FFF2-40B4-BE49-F238E27FC236}">
                <a16:creationId xmlns:a16="http://schemas.microsoft.com/office/drawing/2014/main" id="{298079A6-B5F9-2B97-BD80-E4D5DD00A505}"/>
              </a:ext>
            </a:extLst>
          </p:cNvPr>
          <p:cNvSpPr>
            <a:spLocks noChangeArrowheads="1"/>
          </p:cNvSpPr>
          <p:nvPr/>
        </p:nvSpPr>
        <p:spPr bwMode="auto">
          <a:xfrm>
            <a:off x="7620000" y="4876800"/>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1515" name="Line 11">
            <a:extLst>
              <a:ext uri="{FF2B5EF4-FFF2-40B4-BE49-F238E27FC236}">
                <a16:creationId xmlns:a16="http://schemas.microsoft.com/office/drawing/2014/main" id="{D344B0FE-D0CA-FFF5-C3A7-3C99934DC78B}"/>
              </a:ext>
            </a:extLst>
          </p:cNvPr>
          <p:cNvSpPr>
            <a:spLocks noChangeShapeType="1"/>
          </p:cNvSpPr>
          <p:nvPr/>
        </p:nvSpPr>
        <p:spPr bwMode="auto">
          <a:xfrm flipH="1" flipV="1">
            <a:off x="7239000" y="3886200"/>
            <a:ext cx="457200" cy="1066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1516" name="Text Box 12">
            <a:extLst>
              <a:ext uri="{FF2B5EF4-FFF2-40B4-BE49-F238E27FC236}">
                <a16:creationId xmlns:a16="http://schemas.microsoft.com/office/drawing/2014/main" id="{5588BC32-81C1-DBB9-3E32-58B4CC7BD38C}"/>
              </a:ext>
            </a:extLst>
          </p:cNvPr>
          <p:cNvSpPr txBox="1">
            <a:spLocks noChangeArrowheads="1"/>
          </p:cNvSpPr>
          <p:nvPr/>
        </p:nvSpPr>
        <p:spPr bwMode="auto">
          <a:xfrm>
            <a:off x="3565525" y="4994275"/>
            <a:ext cx="979488"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light</a:t>
            </a:r>
          </a:p>
          <a:p>
            <a:r>
              <a:rPr lang="en-US" altLang="en-US" sz="2400">
                <a:latin typeface="Times New Roman" panose="02020603050405020304" pitchFamily="18" charset="0"/>
              </a:rPr>
              <a:t>source</a:t>
            </a:r>
          </a:p>
        </p:txBody>
      </p:sp>
      <p:sp>
        <p:nvSpPr>
          <p:cNvPr id="21517" name="Text Box 13">
            <a:extLst>
              <a:ext uri="{FF2B5EF4-FFF2-40B4-BE49-F238E27FC236}">
                <a16:creationId xmlns:a16="http://schemas.microsoft.com/office/drawing/2014/main" id="{5AC0DA47-EE99-281A-D950-51F44AFC2B41}"/>
              </a:ext>
            </a:extLst>
          </p:cNvPr>
          <p:cNvSpPr txBox="1">
            <a:spLocks noChangeArrowheads="1"/>
          </p:cNvSpPr>
          <p:nvPr/>
        </p:nvSpPr>
        <p:spPr bwMode="auto">
          <a:xfrm>
            <a:off x="7451725" y="5146675"/>
            <a:ext cx="10620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camera</a:t>
            </a:r>
          </a:p>
        </p:txBody>
      </p:sp>
      <p:sp>
        <p:nvSpPr>
          <p:cNvPr id="21518" name="Text Box 14">
            <a:extLst>
              <a:ext uri="{FF2B5EF4-FFF2-40B4-BE49-F238E27FC236}">
                <a16:creationId xmlns:a16="http://schemas.microsoft.com/office/drawing/2014/main" id="{5B02EAA6-C623-0212-E218-BB4B5F4E1091}"/>
              </a:ext>
            </a:extLst>
          </p:cNvPr>
          <p:cNvSpPr txBox="1">
            <a:spLocks noChangeArrowheads="1"/>
          </p:cNvSpPr>
          <p:nvPr/>
        </p:nvSpPr>
        <p:spPr bwMode="auto">
          <a:xfrm>
            <a:off x="6858000" y="1600200"/>
            <a:ext cx="1493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light stripe</a:t>
            </a:r>
          </a:p>
        </p:txBody>
      </p:sp>
      <p:sp>
        <p:nvSpPr>
          <p:cNvPr id="2" name="Title 1">
            <a:extLst>
              <a:ext uri="{FF2B5EF4-FFF2-40B4-BE49-F238E27FC236}">
                <a16:creationId xmlns:a16="http://schemas.microsoft.com/office/drawing/2014/main" id="{E98FF3FC-00AA-0924-316F-92C7992748CD}"/>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3" name="Picture 2" descr="E:\NIET\Project\xLogo11.png.pagespeed.ic.pydHLuCQEZ.png">
            <a:extLst>
              <a:ext uri="{FF2B5EF4-FFF2-40B4-BE49-F238E27FC236}">
                <a16:creationId xmlns:a16="http://schemas.microsoft.com/office/drawing/2014/main" id="{A355FFB1-976C-6A78-DCB0-B37F410234CC}"/>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81BDBE74-9521-55F3-50BE-1E72AA7AD74A}"/>
              </a:ext>
            </a:extLst>
          </p:cNvPr>
          <p:cNvSpPr>
            <a:spLocks noGrp="1" noChangeArrowheads="1"/>
          </p:cNvSpPr>
          <p:nvPr>
            <p:ph type="title"/>
          </p:nvPr>
        </p:nvSpPr>
        <p:spPr>
          <a:xfrm>
            <a:off x="209550" y="473075"/>
            <a:ext cx="8637588" cy="1431925"/>
          </a:xfrm>
        </p:spPr>
        <p:txBody>
          <a:bodyPr/>
          <a:lstStyle/>
          <a:p>
            <a:r>
              <a:rPr lang="en-US" altLang="en-US" dirty="0"/>
              <a:t>Structured Light</a:t>
            </a:r>
            <a:br>
              <a:rPr lang="en-US" altLang="en-US" dirty="0"/>
            </a:br>
            <a:r>
              <a:rPr lang="en-US" altLang="en-US" dirty="0"/>
              <a:t>3D Computation</a:t>
            </a:r>
          </a:p>
        </p:txBody>
      </p:sp>
      <p:sp>
        <p:nvSpPr>
          <p:cNvPr id="22531" name="Text Box 3">
            <a:extLst>
              <a:ext uri="{FF2B5EF4-FFF2-40B4-BE49-F238E27FC236}">
                <a16:creationId xmlns:a16="http://schemas.microsoft.com/office/drawing/2014/main" id="{443C27D0-9BD6-EEC8-26F6-3306C13D63C0}"/>
              </a:ext>
            </a:extLst>
          </p:cNvPr>
          <p:cNvSpPr txBox="1">
            <a:spLocks noChangeArrowheads="1"/>
          </p:cNvSpPr>
          <p:nvPr/>
        </p:nvSpPr>
        <p:spPr bwMode="auto">
          <a:xfrm>
            <a:off x="381000" y="1981200"/>
            <a:ext cx="4294188"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3D data can also be derived using</a:t>
            </a:r>
          </a:p>
          <a:p>
            <a:endParaRPr lang="en-US" altLang="en-US" sz="2400">
              <a:latin typeface="Times New Roman" panose="02020603050405020304" pitchFamily="18" charset="0"/>
            </a:endParaRPr>
          </a:p>
          <a:p>
            <a:pPr>
              <a:buFontTx/>
              <a:buChar char="•"/>
            </a:pPr>
            <a:r>
              <a:rPr lang="en-US" altLang="en-US" sz="2400">
                <a:latin typeface="Times New Roman" panose="02020603050405020304" pitchFamily="18" charset="0"/>
              </a:rPr>
              <a:t>   a single camera</a:t>
            </a:r>
          </a:p>
          <a:p>
            <a:pPr>
              <a:buFontTx/>
              <a:buChar char="•"/>
            </a:pPr>
            <a:endParaRPr lang="en-US" altLang="en-US" sz="2400">
              <a:latin typeface="Times New Roman" panose="02020603050405020304" pitchFamily="18" charset="0"/>
            </a:endParaRPr>
          </a:p>
          <a:p>
            <a:pPr>
              <a:buFontTx/>
              <a:buChar char="•"/>
            </a:pPr>
            <a:r>
              <a:rPr lang="en-US" altLang="en-US" sz="2400">
                <a:latin typeface="Times New Roman" panose="02020603050405020304" pitchFamily="18" charset="0"/>
              </a:rPr>
              <a:t>   a light source that can produce</a:t>
            </a:r>
          </a:p>
          <a:p>
            <a:r>
              <a:rPr lang="en-US" altLang="en-US" sz="2400">
                <a:latin typeface="Times New Roman" panose="02020603050405020304" pitchFamily="18" charset="0"/>
              </a:rPr>
              <a:t>     stripe(s) on  the 3D object</a:t>
            </a:r>
          </a:p>
        </p:txBody>
      </p:sp>
      <p:sp>
        <p:nvSpPr>
          <p:cNvPr id="22532" name="Line 4">
            <a:extLst>
              <a:ext uri="{FF2B5EF4-FFF2-40B4-BE49-F238E27FC236}">
                <a16:creationId xmlns:a16="http://schemas.microsoft.com/office/drawing/2014/main" id="{BC267065-4E24-10D0-4277-D38930B2A48D}"/>
              </a:ext>
            </a:extLst>
          </p:cNvPr>
          <p:cNvSpPr>
            <a:spLocks noChangeShapeType="1"/>
          </p:cNvSpPr>
          <p:nvPr/>
        </p:nvSpPr>
        <p:spPr bwMode="auto">
          <a:xfrm>
            <a:off x="4572000" y="4572000"/>
            <a:ext cx="3810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2533" name="Line 5">
            <a:extLst>
              <a:ext uri="{FF2B5EF4-FFF2-40B4-BE49-F238E27FC236}">
                <a16:creationId xmlns:a16="http://schemas.microsoft.com/office/drawing/2014/main" id="{9C1DB673-3FBC-3CCB-971F-20029E22BD99}"/>
              </a:ext>
            </a:extLst>
          </p:cNvPr>
          <p:cNvSpPr>
            <a:spLocks noChangeShapeType="1"/>
          </p:cNvSpPr>
          <p:nvPr/>
        </p:nvSpPr>
        <p:spPr bwMode="auto">
          <a:xfrm flipV="1">
            <a:off x="4572000" y="2971800"/>
            <a:ext cx="2057400" cy="1600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2534" name="Text Box 6">
            <a:extLst>
              <a:ext uri="{FF2B5EF4-FFF2-40B4-BE49-F238E27FC236}">
                <a16:creationId xmlns:a16="http://schemas.microsoft.com/office/drawing/2014/main" id="{B31FBC4F-88C0-B0AA-1EF5-56272FC5791F}"/>
              </a:ext>
            </a:extLst>
          </p:cNvPr>
          <p:cNvSpPr txBox="1">
            <a:spLocks noChangeArrowheads="1"/>
          </p:cNvSpPr>
          <p:nvPr/>
        </p:nvSpPr>
        <p:spPr bwMode="auto">
          <a:xfrm>
            <a:off x="4038600" y="4419600"/>
            <a:ext cx="979488"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light</a:t>
            </a:r>
          </a:p>
          <a:p>
            <a:r>
              <a:rPr lang="en-US" altLang="en-US" sz="2400">
                <a:latin typeface="Times New Roman" panose="02020603050405020304" pitchFamily="18" charset="0"/>
              </a:rPr>
              <a:t>source</a:t>
            </a:r>
          </a:p>
        </p:txBody>
      </p:sp>
      <p:sp>
        <p:nvSpPr>
          <p:cNvPr id="22535" name="Text Box 7">
            <a:extLst>
              <a:ext uri="{FF2B5EF4-FFF2-40B4-BE49-F238E27FC236}">
                <a16:creationId xmlns:a16="http://schemas.microsoft.com/office/drawing/2014/main" id="{5AC37F02-9912-62BF-7B51-9F66B4980165}"/>
              </a:ext>
            </a:extLst>
          </p:cNvPr>
          <p:cNvSpPr txBox="1">
            <a:spLocks noChangeArrowheads="1"/>
          </p:cNvSpPr>
          <p:nvPr/>
        </p:nvSpPr>
        <p:spPr bwMode="auto">
          <a:xfrm>
            <a:off x="8077200" y="4572000"/>
            <a:ext cx="903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x axis</a:t>
            </a:r>
          </a:p>
        </p:txBody>
      </p:sp>
      <p:sp>
        <p:nvSpPr>
          <p:cNvPr id="22536" name="Line 8">
            <a:extLst>
              <a:ext uri="{FF2B5EF4-FFF2-40B4-BE49-F238E27FC236}">
                <a16:creationId xmlns:a16="http://schemas.microsoft.com/office/drawing/2014/main" id="{31E146D8-A914-8BC9-EF19-58747FFCA961}"/>
              </a:ext>
            </a:extLst>
          </p:cNvPr>
          <p:cNvSpPr>
            <a:spLocks noChangeShapeType="1"/>
          </p:cNvSpPr>
          <p:nvPr/>
        </p:nvSpPr>
        <p:spPr bwMode="auto">
          <a:xfrm flipH="1">
            <a:off x="5334000" y="5334000"/>
            <a:ext cx="1143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2537" name="Line 9">
            <a:extLst>
              <a:ext uri="{FF2B5EF4-FFF2-40B4-BE49-F238E27FC236}">
                <a16:creationId xmlns:a16="http://schemas.microsoft.com/office/drawing/2014/main" id="{EA1676AE-60B2-1B0F-8CA5-99CDFA36398E}"/>
              </a:ext>
            </a:extLst>
          </p:cNvPr>
          <p:cNvSpPr>
            <a:spLocks noChangeShapeType="1"/>
          </p:cNvSpPr>
          <p:nvPr/>
        </p:nvSpPr>
        <p:spPr bwMode="auto">
          <a:xfrm flipV="1">
            <a:off x="5943600" y="2286000"/>
            <a:ext cx="0" cy="3048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2538" name="Line 10">
            <a:extLst>
              <a:ext uri="{FF2B5EF4-FFF2-40B4-BE49-F238E27FC236}">
                <a16:creationId xmlns:a16="http://schemas.microsoft.com/office/drawing/2014/main" id="{A15479D8-1275-0061-83C4-D2523C379E89}"/>
              </a:ext>
            </a:extLst>
          </p:cNvPr>
          <p:cNvSpPr>
            <a:spLocks noChangeShapeType="1"/>
          </p:cNvSpPr>
          <p:nvPr/>
        </p:nvSpPr>
        <p:spPr bwMode="auto">
          <a:xfrm flipH="1">
            <a:off x="5638800" y="2971800"/>
            <a:ext cx="990600" cy="2362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2539" name="Text Box 11">
            <a:extLst>
              <a:ext uri="{FF2B5EF4-FFF2-40B4-BE49-F238E27FC236}">
                <a16:creationId xmlns:a16="http://schemas.microsoft.com/office/drawing/2014/main" id="{48AEAE32-47A1-61D8-6631-635ED7457E4A}"/>
              </a:ext>
            </a:extLst>
          </p:cNvPr>
          <p:cNvSpPr txBox="1">
            <a:spLocks noChangeArrowheads="1"/>
          </p:cNvSpPr>
          <p:nvPr/>
        </p:nvSpPr>
        <p:spPr bwMode="auto">
          <a:xfrm>
            <a:off x="6019800" y="4724400"/>
            <a:ext cx="260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latin typeface="Times New Roman" panose="02020603050405020304" pitchFamily="18" charset="0"/>
              </a:rPr>
              <a:t>f</a:t>
            </a:r>
          </a:p>
        </p:txBody>
      </p:sp>
      <p:sp>
        <p:nvSpPr>
          <p:cNvPr id="22540" name="Text Box 12">
            <a:extLst>
              <a:ext uri="{FF2B5EF4-FFF2-40B4-BE49-F238E27FC236}">
                <a16:creationId xmlns:a16="http://schemas.microsoft.com/office/drawing/2014/main" id="{E043A610-3BB7-F283-275B-7FB13D659F18}"/>
              </a:ext>
            </a:extLst>
          </p:cNvPr>
          <p:cNvSpPr txBox="1">
            <a:spLocks noChangeArrowheads="1"/>
          </p:cNvSpPr>
          <p:nvPr/>
        </p:nvSpPr>
        <p:spPr bwMode="auto">
          <a:xfrm>
            <a:off x="5470525" y="5295900"/>
            <a:ext cx="908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latin typeface="Times New Roman" panose="02020603050405020304" pitchFamily="18" charset="0"/>
              </a:rPr>
              <a:t>(x</a:t>
            </a:r>
            <a:r>
              <a:rPr lang="en-US" altLang="en-US">
                <a:latin typeface="Times New Roman" panose="02020603050405020304" pitchFamily="18" charset="0"/>
                <a:cs typeface="Times New Roman" panose="02020603050405020304" pitchFamily="18" charset="0"/>
              </a:rPr>
              <a:t>´,y´,f)</a:t>
            </a:r>
            <a:endParaRPr lang="en-US" altLang="en-US">
              <a:latin typeface="Times New Roman" panose="02020603050405020304" pitchFamily="18" charset="0"/>
            </a:endParaRPr>
          </a:p>
        </p:txBody>
      </p:sp>
      <p:sp>
        <p:nvSpPr>
          <p:cNvPr id="22541" name="Text Box 13">
            <a:extLst>
              <a:ext uri="{FF2B5EF4-FFF2-40B4-BE49-F238E27FC236}">
                <a16:creationId xmlns:a16="http://schemas.microsoft.com/office/drawing/2014/main" id="{D72238B6-C5D5-0B6F-113C-2139B2D25A41}"/>
              </a:ext>
            </a:extLst>
          </p:cNvPr>
          <p:cNvSpPr txBox="1">
            <a:spLocks noChangeArrowheads="1"/>
          </p:cNvSpPr>
          <p:nvPr/>
        </p:nvSpPr>
        <p:spPr bwMode="auto">
          <a:xfrm>
            <a:off x="6629400" y="2514600"/>
            <a:ext cx="10795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Times New Roman" panose="02020603050405020304" pitchFamily="18" charset="0"/>
              </a:rPr>
              <a:t>3D point</a:t>
            </a:r>
          </a:p>
          <a:p>
            <a:r>
              <a:rPr lang="en-US" altLang="en-US" sz="2000">
                <a:latin typeface="Times New Roman" panose="02020603050405020304" pitchFamily="18" charset="0"/>
              </a:rPr>
              <a:t>(x, y, z)</a:t>
            </a:r>
          </a:p>
        </p:txBody>
      </p:sp>
      <p:sp>
        <p:nvSpPr>
          <p:cNvPr id="22542" name="Text Box 14">
            <a:extLst>
              <a:ext uri="{FF2B5EF4-FFF2-40B4-BE49-F238E27FC236}">
                <a16:creationId xmlns:a16="http://schemas.microsoft.com/office/drawing/2014/main" id="{79B9BC88-A8BE-1ED1-6A0E-7F401C31EF90}"/>
              </a:ext>
            </a:extLst>
          </p:cNvPr>
          <p:cNvSpPr txBox="1">
            <a:spLocks noChangeArrowheads="1"/>
          </p:cNvSpPr>
          <p:nvPr/>
        </p:nvSpPr>
        <p:spPr bwMode="auto">
          <a:xfrm>
            <a:off x="5105400" y="4114800"/>
            <a:ext cx="3159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Times New Roman" panose="02020603050405020304" pitchFamily="18" charset="0"/>
                <a:sym typeface="Symbol" panose="05050102010706020507" pitchFamily="18" charset="2"/>
              </a:rPr>
              <a:t></a:t>
            </a:r>
            <a:endParaRPr lang="en-US" altLang="en-US" sz="2000">
              <a:latin typeface="Times New Roman" panose="02020603050405020304" pitchFamily="18" charset="0"/>
            </a:endParaRPr>
          </a:p>
        </p:txBody>
      </p:sp>
      <p:sp>
        <p:nvSpPr>
          <p:cNvPr id="22543" name="Text Box 15">
            <a:extLst>
              <a:ext uri="{FF2B5EF4-FFF2-40B4-BE49-F238E27FC236}">
                <a16:creationId xmlns:a16="http://schemas.microsoft.com/office/drawing/2014/main" id="{B312C743-37E4-9346-17B2-E52E42A10BAF}"/>
              </a:ext>
            </a:extLst>
          </p:cNvPr>
          <p:cNvSpPr txBox="1">
            <a:spLocks noChangeArrowheads="1"/>
          </p:cNvSpPr>
          <p:nvPr/>
        </p:nvSpPr>
        <p:spPr bwMode="auto">
          <a:xfrm>
            <a:off x="5181600" y="4572000"/>
            <a:ext cx="311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Times New Roman" panose="02020603050405020304" pitchFamily="18" charset="0"/>
              </a:rPr>
              <a:t>b</a:t>
            </a:r>
          </a:p>
        </p:txBody>
      </p:sp>
      <p:cxnSp>
        <p:nvCxnSpPr>
          <p:cNvPr id="22544" name="AutoShape 16">
            <a:extLst>
              <a:ext uri="{FF2B5EF4-FFF2-40B4-BE49-F238E27FC236}">
                <a16:creationId xmlns:a16="http://schemas.microsoft.com/office/drawing/2014/main" id="{633FC4AD-564E-B6EA-D729-4EFB9D6469B8}"/>
              </a:ext>
            </a:extLst>
          </p:cNvPr>
          <p:cNvCxnSpPr>
            <a:cxnSpLocks noChangeShapeType="1"/>
          </p:cNvCxnSpPr>
          <p:nvPr/>
        </p:nvCxnSpPr>
        <p:spPr bwMode="auto">
          <a:xfrm>
            <a:off x="4953000" y="4343400"/>
            <a:ext cx="304800" cy="228600"/>
          </a:xfrm>
          <a:prstGeom prst="curvedConnector3">
            <a:avLst>
              <a:gd name="adj1" fmla="val 90106"/>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545" name="Text Box 17">
            <a:extLst>
              <a:ext uri="{FF2B5EF4-FFF2-40B4-BE49-F238E27FC236}">
                <a16:creationId xmlns:a16="http://schemas.microsoft.com/office/drawing/2014/main" id="{2BCCDC45-D673-8876-899E-6BE5F0B9ECF4}"/>
              </a:ext>
            </a:extLst>
          </p:cNvPr>
          <p:cNvSpPr txBox="1">
            <a:spLocks noChangeArrowheads="1"/>
          </p:cNvSpPr>
          <p:nvPr/>
        </p:nvSpPr>
        <p:spPr bwMode="auto">
          <a:xfrm>
            <a:off x="152400" y="4876800"/>
            <a:ext cx="3878263" cy="1196975"/>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                       </a:t>
            </a:r>
            <a:r>
              <a:rPr lang="en-US" altLang="en-US" sz="2400">
                <a:solidFill>
                  <a:schemeClr val="tx2"/>
                </a:solidFill>
                <a:latin typeface="Times New Roman" panose="02020603050405020304" pitchFamily="18" charset="0"/>
              </a:rPr>
              <a:t>b</a:t>
            </a:r>
          </a:p>
          <a:p>
            <a:r>
              <a:rPr lang="en-US" altLang="en-US" sz="2400">
                <a:solidFill>
                  <a:schemeClr val="tx2"/>
                </a:solidFill>
                <a:latin typeface="Times New Roman" panose="02020603050405020304" pitchFamily="18" charset="0"/>
              </a:rPr>
              <a:t>[x y z] = --------------- [x</a:t>
            </a:r>
            <a:r>
              <a:rPr lang="en-US" altLang="en-US" sz="2400">
                <a:solidFill>
                  <a:schemeClr val="tx2"/>
                </a:solidFill>
                <a:latin typeface="Times New Roman" panose="02020603050405020304" pitchFamily="18" charset="0"/>
                <a:cs typeface="Times New Roman" panose="02020603050405020304" pitchFamily="18" charset="0"/>
              </a:rPr>
              <a:t>´ y´ f]</a:t>
            </a:r>
          </a:p>
          <a:p>
            <a:r>
              <a:rPr lang="en-US" altLang="en-US" sz="2400">
                <a:solidFill>
                  <a:schemeClr val="tx2"/>
                </a:solidFill>
                <a:latin typeface="Times New Roman" panose="02020603050405020304" pitchFamily="18" charset="0"/>
                <a:cs typeface="Times New Roman" panose="02020603050405020304" pitchFamily="18" charset="0"/>
              </a:rPr>
              <a:t>                 f cot </a:t>
            </a:r>
            <a:r>
              <a:rPr lang="en-US" altLang="en-US" sz="2400">
                <a:solidFill>
                  <a:schemeClr val="tx2"/>
                </a:solidFill>
                <a:latin typeface="Times New Roman" panose="02020603050405020304" pitchFamily="18" charset="0"/>
                <a:cs typeface="Times New Roman" panose="02020603050405020304" pitchFamily="18" charset="0"/>
                <a:sym typeface="Symbol" panose="05050102010706020507" pitchFamily="18" charset="2"/>
              </a:rPr>
              <a:t> - x´</a:t>
            </a:r>
            <a:endParaRPr lang="en-US" altLang="en-US" sz="2400">
              <a:solidFill>
                <a:schemeClr val="tx2"/>
              </a:solidFill>
              <a:latin typeface="Times New Roman" panose="02020603050405020304" pitchFamily="18" charset="0"/>
            </a:endParaRPr>
          </a:p>
        </p:txBody>
      </p:sp>
      <p:sp>
        <p:nvSpPr>
          <p:cNvPr id="22546" name="Text Box 18">
            <a:extLst>
              <a:ext uri="{FF2B5EF4-FFF2-40B4-BE49-F238E27FC236}">
                <a16:creationId xmlns:a16="http://schemas.microsoft.com/office/drawing/2014/main" id="{F8A0FEAB-885B-083C-9896-DC7F870BF7B8}"/>
              </a:ext>
            </a:extLst>
          </p:cNvPr>
          <p:cNvSpPr txBox="1">
            <a:spLocks noChangeArrowheads="1"/>
          </p:cNvSpPr>
          <p:nvPr/>
        </p:nvSpPr>
        <p:spPr bwMode="auto">
          <a:xfrm>
            <a:off x="6080125" y="4205288"/>
            <a:ext cx="8604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Times New Roman" panose="02020603050405020304" pitchFamily="18" charset="0"/>
              </a:rPr>
              <a:t>(0,0,0)</a:t>
            </a:r>
          </a:p>
        </p:txBody>
      </p:sp>
      <p:sp>
        <p:nvSpPr>
          <p:cNvPr id="22547" name="Text Box 19">
            <a:extLst>
              <a:ext uri="{FF2B5EF4-FFF2-40B4-BE49-F238E27FC236}">
                <a16:creationId xmlns:a16="http://schemas.microsoft.com/office/drawing/2014/main" id="{4458E401-8771-17DF-FA77-D16472913F00}"/>
              </a:ext>
            </a:extLst>
          </p:cNvPr>
          <p:cNvSpPr txBox="1">
            <a:spLocks noChangeArrowheads="1"/>
          </p:cNvSpPr>
          <p:nvPr/>
        </p:nvSpPr>
        <p:spPr bwMode="auto">
          <a:xfrm>
            <a:off x="365125" y="5680075"/>
            <a:ext cx="557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3D</a:t>
            </a:r>
          </a:p>
        </p:txBody>
      </p:sp>
      <p:sp>
        <p:nvSpPr>
          <p:cNvPr id="22548" name="Text Box 20">
            <a:extLst>
              <a:ext uri="{FF2B5EF4-FFF2-40B4-BE49-F238E27FC236}">
                <a16:creationId xmlns:a16="http://schemas.microsoft.com/office/drawing/2014/main" id="{A16197B8-15DA-67D9-FD97-BDA9B2541565}"/>
              </a:ext>
            </a:extLst>
          </p:cNvPr>
          <p:cNvSpPr txBox="1">
            <a:spLocks noChangeArrowheads="1"/>
          </p:cNvSpPr>
          <p:nvPr/>
        </p:nvSpPr>
        <p:spPr bwMode="auto">
          <a:xfrm>
            <a:off x="3108325" y="5603875"/>
            <a:ext cx="927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image</a:t>
            </a:r>
          </a:p>
        </p:txBody>
      </p:sp>
      <p:sp>
        <p:nvSpPr>
          <p:cNvPr id="2" name="Title 1">
            <a:extLst>
              <a:ext uri="{FF2B5EF4-FFF2-40B4-BE49-F238E27FC236}">
                <a16:creationId xmlns:a16="http://schemas.microsoft.com/office/drawing/2014/main" id="{829AA3CD-1229-FA79-D1A8-B74A5917B8C3}"/>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3" name="Picture 2" descr="E:\NIET\Project\xLogo11.png.pagespeed.ic.pydHLuCQEZ.png">
            <a:extLst>
              <a:ext uri="{FF2B5EF4-FFF2-40B4-BE49-F238E27FC236}">
                <a16:creationId xmlns:a16="http://schemas.microsoft.com/office/drawing/2014/main" id="{46AC1E32-B942-C0CC-F626-21C1B8A2B530}"/>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09131CF8-59AD-46B9-3061-297A4B8F28C9}"/>
              </a:ext>
            </a:extLst>
          </p:cNvPr>
          <p:cNvSpPr>
            <a:spLocks noGrp="1" noChangeArrowheads="1"/>
          </p:cNvSpPr>
          <p:nvPr>
            <p:ph type="title"/>
          </p:nvPr>
        </p:nvSpPr>
        <p:spPr/>
        <p:txBody>
          <a:bodyPr/>
          <a:lstStyle/>
          <a:p>
            <a:r>
              <a:rPr lang="en-US" altLang="en-US"/>
              <a:t>Depth from Multiple Light Stripes</a:t>
            </a:r>
          </a:p>
        </p:txBody>
      </p:sp>
      <p:pic>
        <p:nvPicPr>
          <p:cNvPr id="23555" name="Picture 3">
            <a:extLst>
              <a:ext uri="{FF2B5EF4-FFF2-40B4-BE49-F238E27FC236}">
                <a16:creationId xmlns:a16="http://schemas.microsoft.com/office/drawing/2014/main" id="{080682CF-CFF4-F062-1A18-B7FE563666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625" t="49219" r="18124" b="21094"/>
          <a:stretch>
            <a:fillRect/>
          </a:stretch>
        </p:blipFill>
        <p:spPr bwMode="auto">
          <a:xfrm>
            <a:off x="838200" y="2133600"/>
            <a:ext cx="74676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556" name="Text Box 4">
            <a:extLst>
              <a:ext uri="{FF2B5EF4-FFF2-40B4-BE49-F238E27FC236}">
                <a16:creationId xmlns:a16="http://schemas.microsoft.com/office/drawing/2014/main" id="{53613943-6B4C-B41A-AD31-7B510D0F5B4B}"/>
              </a:ext>
            </a:extLst>
          </p:cNvPr>
          <p:cNvSpPr txBox="1">
            <a:spLocks noChangeArrowheads="1"/>
          </p:cNvSpPr>
          <p:nvPr/>
        </p:nvSpPr>
        <p:spPr bwMode="auto">
          <a:xfrm>
            <a:off x="4860925" y="5299075"/>
            <a:ext cx="3065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tx2"/>
                </a:solidFill>
                <a:latin typeface="Times New Roman" panose="02020603050405020304" pitchFamily="18" charset="0"/>
              </a:rPr>
              <a:t>What are these objects?</a:t>
            </a:r>
          </a:p>
        </p:txBody>
      </p:sp>
      <p:sp>
        <p:nvSpPr>
          <p:cNvPr id="2" name="Title 1">
            <a:extLst>
              <a:ext uri="{FF2B5EF4-FFF2-40B4-BE49-F238E27FC236}">
                <a16:creationId xmlns:a16="http://schemas.microsoft.com/office/drawing/2014/main" id="{128687B8-F960-E32A-4291-3BA11B00801A}"/>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3" name="Picture 2" descr="E:\NIET\Project\xLogo11.png.pagespeed.ic.pydHLuCQEZ.png">
            <a:extLst>
              <a:ext uri="{FF2B5EF4-FFF2-40B4-BE49-F238E27FC236}">
                <a16:creationId xmlns:a16="http://schemas.microsoft.com/office/drawing/2014/main" id="{8BDF5451-6FDE-34D6-6DBD-3CD999D73D87}"/>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8A05B589-C85C-A804-1F7F-D9E21240B4D4}"/>
              </a:ext>
            </a:extLst>
          </p:cNvPr>
          <p:cNvSpPr>
            <a:spLocks noGrp="1" noChangeArrowheads="1"/>
          </p:cNvSpPr>
          <p:nvPr>
            <p:ph type="title"/>
          </p:nvPr>
        </p:nvSpPr>
        <p:spPr>
          <a:xfrm>
            <a:off x="152400" y="579437"/>
            <a:ext cx="8637588" cy="1431925"/>
          </a:xfrm>
        </p:spPr>
        <p:txBody>
          <a:bodyPr/>
          <a:lstStyle/>
          <a:p>
            <a:r>
              <a:rPr lang="en-US" altLang="en-US" dirty="0"/>
              <a:t>Our (former) System</a:t>
            </a:r>
            <a:br>
              <a:rPr lang="en-US" altLang="en-US" dirty="0"/>
            </a:br>
            <a:r>
              <a:rPr lang="en-US" altLang="en-US" dirty="0"/>
              <a:t>4-camera light-striping stereo</a:t>
            </a:r>
          </a:p>
        </p:txBody>
      </p:sp>
      <p:pic>
        <p:nvPicPr>
          <p:cNvPr id="24579" name="Picture 3">
            <a:extLst>
              <a:ext uri="{FF2B5EF4-FFF2-40B4-BE49-F238E27FC236}">
                <a16:creationId xmlns:a16="http://schemas.microsoft.com/office/drawing/2014/main" id="{D7D880E9-8440-18D7-202E-D31DD6D6EB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9375" t="35938" r="28749" b="24219"/>
          <a:stretch>
            <a:fillRect/>
          </a:stretch>
        </p:blipFill>
        <p:spPr bwMode="auto">
          <a:xfrm>
            <a:off x="2209800" y="1905000"/>
            <a:ext cx="51054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580" name="Text Box 4">
            <a:extLst>
              <a:ext uri="{FF2B5EF4-FFF2-40B4-BE49-F238E27FC236}">
                <a16:creationId xmlns:a16="http://schemas.microsoft.com/office/drawing/2014/main" id="{8DF8ECF9-232E-945C-4751-966C91DAB081}"/>
              </a:ext>
            </a:extLst>
          </p:cNvPr>
          <p:cNvSpPr txBox="1">
            <a:spLocks noChangeArrowheads="1"/>
          </p:cNvSpPr>
          <p:nvPr/>
        </p:nvSpPr>
        <p:spPr bwMode="auto">
          <a:xfrm>
            <a:off x="4267200" y="3325813"/>
            <a:ext cx="10985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solidFill>
                  <a:schemeClr val="bg1"/>
                </a:solidFill>
                <a:latin typeface="Times New Roman" panose="02020603050405020304" pitchFamily="18" charset="0"/>
              </a:rPr>
              <a:t>projector</a:t>
            </a:r>
          </a:p>
        </p:txBody>
      </p:sp>
      <p:sp>
        <p:nvSpPr>
          <p:cNvPr id="24581" name="Text Box 5">
            <a:extLst>
              <a:ext uri="{FF2B5EF4-FFF2-40B4-BE49-F238E27FC236}">
                <a16:creationId xmlns:a16="http://schemas.microsoft.com/office/drawing/2014/main" id="{0126A8E7-5649-17FB-6181-724C11B0AE3A}"/>
              </a:ext>
            </a:extLst>
          </p:cNvPr>
          <p:cNvSpPr txBox="1">
            <a:spLocks noChangeArrowheads="1"/>
          </p:cNvSpPr>
          <p:nvPr/>
        </p:nvSpPr>
        <p:spPr bwMode="auto">
          <a:xfrm>
            <a:off x="4343400" y="4572000"/>
            <a:ext cx="9715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solidFill>
                  <a:schemeClr val="bg1"/>
                </a:solidFill>
                <a:latin typeface="Times New Roman" panose="02020603050405020304" pitchFamily="18" charset="0"/>
              </a:rPr>
              <a:t>rotation</a:t>
            </a:r>
          </a:p>
          <a:p>
            <a:pPr algn="ctr"/>
            <a:r>
              <a:rPr lang="en-US" altLang="en-US" sz="2000">
                <a:solidFill>
                  <a:schemeClr val="bg1"/>
                </a:solidFill>
                <a:latin typeface="Times New Roman" panose="02020603050405020304" pitchFamily="18" charset="0"/>
              </a:rPr>
              <a:t>table</a:t>
            </a:r>
          </a:p>
        </p:txBody>
      </p:sp>
      <p:sp>
        <p:nvSpPr>
          <p:cNvPr id="24582" name="Text Box 6">
            <a:extLst>
              <a:ext uri="{FF2B5EF4-FFF2-40B4-BE49-F238E27FC236}">
                <a16:creationId xmlns:a16="http://schemas.microsoft.com/office/drawing/2014/main" id="{26CE3FC3-F7D3-714F-B83F-AF9E4998AC0C}"/>
              </a:ext>
            </a:extLst>
          </p:cNvPr>
          <p:cNvSpPr txBox="1">
            <a:spLocks noChangeArrowheads="1"/>
          </p:cNvSpPr>
          <p:nvPr/>
        </p:nvSpPr>
        <p:spPr bwMode="auto">
          <a:xfrm>
            <a:off x="4784725" y="2022475"/>
            <a:ext cx="1181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bg1"/>
                </a:solidFill>
                <a:latin typeface="Times New Roman" panose="02020603050405020304" pitchFamily="18" charset="0"/>
              </a:rPr>
              <a:t>cameras</a:t>
            </a:r>
          </a:p>
        </p:txBody>
      </p:sp>
      <p:sp>
        <p:nvSpPr>
          <p:cNvPr id="24583" name="Text Box 7">
            <a:extLst>
              <a:ext uri="{FF2B5EF4-FFF2-40B4-BE49-F238E27FC236}">
                <a16:creationId xmlns:a16="http://schemas.microsoft.com/office/drawing/2014/main" id="{5400CB2E-A0D1-5A87-913F-CE6E5FB7C37E}"/>
              </a:ext>
            </a:extLst>
          </p:cNvPr>
          <p:cNvSpPr txBox="1">
            <a:spLocks noChangeArrowheads="1"/>
          </p:cNvSpPr>
          <p:nvPr/>
        </p:nvSpPr>
        <p:spPr bwMode="auto">
          <a:xfrm>
            <a:off x="1143000" y="5638800"/>
            <a:ext cx="9271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400">
                <a:solidFill>
                  <a:schemeClr val="tx2"/>
                </a:solidFill>
                <a:latin typeface="Times New Roman" panose="02020603050405020304" pitchFamily="18" charset="0"/>
              </a:rPr>
              <a:t>3D</a:t>
            </a:r>
          </a:p>
          <a:p>
            <a:pPr algn="ctr"/>
            <a:r>
              <a:rPr lang="en-US" altLang="en-US" sz="2400">
                <a:solidFill>
                  <a:schemeClr val="tx2"/>
                </a:solidFill>
                <a:latin typeface="Times New Roman" panose="02020603050405020304" pitchFamily="18" charset="0"/>
              </a:rPr>
              <a:t>object</a:t>
            </a:r>
          </a:p>
        </p:txBody>
      </p:sp>
      <p:sp>
        <p:nvSpPr>
          <p:cNvPr id="24584" name="Freeform 8">
            <a:extLst>
              <a:ext uri="{FF2B5EF4-FFF2-40B4-BE49-F238E27FC236}">
                <a16:creationId xmlns:a16="http://schemas.microsoft.com/office/drawing/2014/main" id="{EA18712E-D879-A15B-591A-CEA2B9CB5656}"/>
              </a:ext>
            </a:extLst>
          </p:cNvPr>
          <p:cNvSpPr>
            <a:spLocks/>
          </p:cNvSpPr>
          <p:nvPr/>
        </p:nvSpPr>
        <p:spPr bwMode="auto">
          <a:xfrm>
            <a:off x="858838" y="5492750"/>
            <a:ext cx="1316037" cy="1165225"/>
          </a:xfrm>
          <a:custGeom>
            <a:avLst/>
            <a:gdLst>
              <a:gd name="T0" fmla="*/ 520 w 829"/>
              <a:gd name="T1" fmla="*/ 17 h 734"/>
              <a:gd name="T2" fmla="*/ 274 w 829"/>
              <a:gd name="T3" fmla="*/ 17 h 734"/>
              <a:gd name="T4" fmla="*/ 204 w 829"/>
              <a:gd name="T5" fmla="*/ 52 h 734"/>
              <a:gd name="T6" fmla="*/ 168 w 829"/>
              <a:gd name="T7" fmla="*/ 87 h 734"/>
              <a:gd name="T8" fmla="*/ 140 w 829"/>
              <a:gd name="T9" fmla="*/ 129 h 734"/>
              <a:gd name="T10" fmla="*/ 105 w 829"/>
              <a:gd name="T11" fmla="*/ 165 h 734"/>
              <a:gd name="T12" fmla="*/ 49 w 829"/>
              <a:gd name="T13" fmla="*/ 284 h 734"/>
              <a:gd name="T14" fmla="*/ 21 w 829"/>
              <a:gd name="T15" fmla="*/ 368 h 734"/>
              <a:gd name="T16" fmla="*/ 0 w 829"/>
              <a:gd name="T17" fmla="*/ 446 h 734"/>
              <a:gd name="T18" fmla="*/ 112 w 829"/>
              <a:gd name="T19" fmla="*/ 670 h 734"/>
              <a:gd name="T20" fmla="*/ 218 w 829"/>
              <a:gd name="T21" fmla="*/ 720 h 734"/>
              <a:gd name="T22" fmla="*/ 260 w 829"/>
              <a:gd name="T23" fmla="*/ 734 h 734"/>
              <a:gd name="T24" fmla="*/ 527 w 829"/>
              <a:gd name="T25" fmla="*/ 691 h 734"/>
              <a:gd name="T26" fmla="*/ 709 w 829"/>
              <a:gd name="T27" fmla="*/ 670 h 734"/>
              <a:gd name="T28" fmla="*/ 829 w 829"/>
              <a:gd name="T29" fmla="*/ 572 h 734"/>
              <a:gd name="T30" fmla="*/ 744 w 829"/>
              <a:gd name="T31" fmla="*/ 368 h 734"/>
              <a:gd name="T32" fmla="*/ 625 w 829"/>
              <a:gd name="T33" fmla="*/ 305 h 734"/>
              <a:gd name="T34" fmla="*/ 520 w 829"/>
              <a:gd name="T35" fmla="*/ 17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9" h="734">
                <a:moveTo>
                  <a:pt x="520" y="17"/>
                </a:moveTo>
                <a:cubicBezTo>
                  <a:pt x="433" y="11"/>
                  <a:pt x="359" y="0"/>
                  <a:pt x="274" y="17"/>
                </a:cubicBezTo>
                <a:cubicBezTo>
                  <a:pt x="250" y="29"/>
                  <a:pt x="229" y="44"/>
                  <a:pt x="204" y="52"/>
                </a:cubicBezTo>
                <a:cubicBezTo>
                  <a:pt x="192" y="64"/>
                  <a:pt x="177" y="73"/>
                  <a:pt x="168" y="87"/>
                </a:cubicBezTo>
                <a:cubicBezTo>
                  <a:pt x="159" y="101"/>
                  <a:pt x="152" y="117"/>
                  <a:pt x="140" y="129"/>
                </a:cubicBezTo>
                <a:cubicBezTo>
                  <a:pt x="128" y="141"/>
                  <a:pt x="112" y="150"/>
                  <a:pt x="105" y="165"/>
                </a:cubicBezTo>
                <a:cubicBezTo>
                  <a:pt x="84" y="208"/>
                  <a:pt x="76" y="243"/>
                  <a:pt x="49" y="284"/>
                </a:cubicBezTo>
                <a:cubicBezTo>
                  <a:pt x="41" y="315"/>
                  <a:pt x="39" y="341"/>
                  <a:pt x="21" y="368"/>
                </a:cubicBezTo>
                <a:cubicBezTo>
                  <a:pt x="14" y="394"/>
                  <a:pt x="6" y="420"/>
                  <a:pt x="0" y="446"/>
                </a:cubicBezTo>
                <a:cubicBezTo>
                  <a:pt x="25" y="565"/>
                  <a:pt x="21" y="607"/>
                  <a:pt x="112" y="670"/>
                </a:cubicBezTo>
                <a:cubicBezTo>
                  <a:pt x="167" y="708"/>
                  <a:pt x="146" y="696"/>
                  <a:pt x="218" y="720"/>
                </a:cubicBezTo>
                <a:cubicBezTo>
                  <a:pt x="232" y="725"/>
                  <a:pt x="260" y="734"/>
                  <a:pt x="260" y="734"/>
                </a:cubicBezTo>
                <a:cubicBezTo>
                  <a:pt x="351" y="725"/>
                  <a:pt x="436" y="700"/>
                  <a:pt x="527" y="691"/>
                </a:cubicBezTo>
                <a:cubicBezTo>
                  <a:pt x="624" y="667"/>
                  <a:pt x="564" y="678"/>
                  <a:pt x="709" y="670"/>
                </a:cubicBezTo>
                <a:cubicBezTo>
                  <a:pt x="762" y="652"/>
                  <a:pt x="804" y="622"/>
                  <a:pt x="829" y="572"/>
                </a:cubicBezTo>
                <a:cubicBezTo>
                  <a:pt x="825" y="510"/>
                  <a:pt x="821" y="393"/>
                  <a:pt x="744" y="368"/>
                </a:cubicBezTo>
                <a:cubicBezTo>
                  <a:pt x="705" y="329"/>
                  <a:pt x="677" y="315"/>
                  <a:pt x="625" y="305"/>
                </a:cubicBezTo>
                <a:cubicBezTo>
                  <a:pt x="575" y="206"/>
                  <a:pt x="658" y="58"/>
                  <a:pt x="520" y="17"/>
                </a:cubicBezTo>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4585" name="Freeform 9">
            <a:extLst>
              <a:ext uri="{FF2B5EF4-FFF2-40B4-BE49-F238E27FC236}">
                <a16:creationId xmlns:a16="http://schemas.microsoft.com/office/drawing/2014/main" id="{ACBF3410-CC48-9ACB-B132-D252BFEAD783}"/>
              </a:ext>
            </a:extLst>
          </p:cNvPr>
          <p:cNvSpPr>
            <a:spLocks/>
          </p:cNvSpPr>
          <p:nvPr/>
        </p:nvSpPr>
        <p:spPr bwMode="auto">
          <a:xfrm>
            <a:off x="1066800" y="5562600"/>
            <a:ext cx="609600" cy="990600"/>
          </a:xfrm>
          <a:custGeom>
            <a:avLst/>
            <a:gdLst>
              <a:gd name="T0" fmla="*/ 384 w 384"/>
              <a:gd name="T1" fmla="*/ 0 h 624"/>
              <a:gd name="T2" fmla="*/ 240 w 384"/>
              <a:gd name="T3" fmla="*/ 48 h 624"/>
              <a:gd name="T4" fmla="*/ 144 w 384"/>
              <a:gd name="T5" fmla="*/ 192 h 624"/>
              <a:gd name="T6" fmla="*/ 48 w 384"/>
              <a:gd name="T7" fmla="*/ 432 h 624"/>
              <a:gd name="T8" fmla="*/ 0 w 384"/>
              <a:gd name="T9" fmla="*/ 624 h 624"/>
            </a:gdLst>
            <a:ahLst/>
            <a:cxnLst>
              <a:cxn ang="0">
                <a:pos x="T0" y="T1"/>
              </a:cxn>
              <a:cxn ang="0">
                <a:pos x="T2" y="T3"/>
              </a:cxn>
              <a:cxn ang="0">
                <a:pos x="T4" y="T5"/>
              </a:cxn>
              <a:cxn ang="0">
                <a:pos x="T6" y="T7"/>
              </a:cxn>
              <a:cxn ang="0">
                <a:pos x="T8" y="T9"/>
              </a:cxn>
            </a:cxnLst>
            <a:rect l="0" t="0" r="r" b="b"/>
            <a:pathLst>
              <a:path w="384" h="624">
                <a:moveTo>
                  <a:pt x="384" y="0"/>
                </a:moveTo>
                <a:cubicBezTo>
                  <a:pt x="332" y="8"/>
                  <a:pt x="280" y="16"/>
                  <a:pt x="240" y="48"/>
                </a:cubicBezTo>
                <a:cubicBezTo>
                  <a:pt x="200" y="80"/>
                  <a:pt x="176" y="128"/>
                  <a:pt x="144" y="192"/>
                </a:cubicBezTo>
                <a:cubicBezTo>
                  <a:pt x="112" y="256"/>
                  <a:pt x="72" y="360"/>
                  <a:pt x="48" y="432"/>
                </a:cubicBezTo>
                <a:cubicBezTo>
                  <a:pt x="24" y="504"/>
                  <a:pt x="12" y="564"/>
                  <a:pt x="0" y="624"/>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 name="Title 1">
            <a:extLst>
              <a:ext uri="{FF2B5EF4-FFF2-40B4-BE49-F238E27FC236}">
                <a16:creationId xmlns:a16="http://schemas.microsoft.com/office/drawing/2014/main" id="{CA4486B4-C285-EDD5-7D14-2395A641AC4C}"/>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3" name="Picture 2" descr="E:\NIET\Project\xLogo11.png.pagespeed.ic.pydHLuCQEZ.png">
            <a:extLst>
              <a:ext uri="{FF2B5EF4-FFF2-40B4-BE49-F238E27FC236}">
                <a16:creationId xmlns:a16="http://schemas.microsoft.com/office/drawing/2014/main" id="{B5F7250F-1808-0891-D03B-E4452C62BF69}"/>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DFD2A486-3D44-EB0F-61FA-FD42F937E81F}"/>
              </a:ext>
            </a:extLst>
          </p:cNvPr>
          <p:cNvSpPr>
            <a:spLocks noGrp="1" noChangeArrowheads="1"/>
          </p:cNvSpPr>
          <p:nvPr>
            <p:ph type="title"/>
          </p:nvPr>
        </p:nvSpPr>
        <p:spPr>
          <a:xfrm>
            <a:off x="273050" y="822325"/>
            <a:ext cx="7886700" cy="1325563"/>
          </a:xfrm>
        </p:spPr>
        <p:txBody>
          <a:bodyPr>
            <a:normAutofit fontScale="90000"/>
          </a:bodyPr>
          <a:lstStyle/>
          <a:p>
            <a:r>
              <a:rPr lang="en-US" altLang="en-US" sz="3600" dirty="0"/>
              <a:t>Camera Model:  Recall there are 5 Different Frames of Reference</a:t>
            </a:r>
            <a:br>
              <a:rPr lang="en-US" altLang="en-US" sz="3600" dirty="0"/>
            </a:br>
            <a:endParaRPr lang="en-US" altLang="en-US" sz="3600" dirty="0"/>
          </a:p>
        </p:txBody>
      </p:sp>
      <p:sp>
        <p:nvSpPr>
          <p:cNvPr id="27651" name="Text Box 3">
            <a:extLst>
              <a:ext uri="{FF2B5EF4-FFF2-40B4-BE49-F238E27FC236}">
                <a16:creationId xmlns:a16="http://schemas.microsoft.com/office/drawing/2014/main" id="{971B7520-D35E-1C3B-7C78-13B219ABA5F8}"/>
              </a:ext>
            </a:extLst>
          </p:cNvPr>
          <p:cNvSpPr txBox="1">
            <a:spLocks noChangeArrowheads="1"/>
          </p:cNvSpPr>
          <p:nvPr/>
        </p:nvSpPr>
        <p:spPr bwMode="auto">
          <a:xfrm>
            <a:off x="1584325" y="2174875"/>
            <a:ext cx="1897063" cy="337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Char char="•"/>
            </a:pPr>
            <a:r>
              <a:rPr lang="en-US" altLang="en-US" sz="2400">
                <a:latin typeface="Times New Roman" panose="02020603050405020304" pitchFamily="18" charset="0"/>
              </a:rPr>
              <a:t> </a:t>
            </a:r>
            <a:r>
              <a:rPr lang="en-US" altLang="en-US" sz="2400" b="1">
                <a:latin typeface="Times New Roman" panose="02020603050405020304" pitchFamily="18" charset="0"/>
              </a:rPr>
              <a:t>Object </a:t>
            </a:r>
          </a:p>
          <a:p>
            <a:endParaRPr lang="en-US" altLang="en-US" sz="2400" b="1">
              <a:latin typeface="Times New Roman" panose="02020603050405020304" pitchFamily="18" charset="0"/>
            </a:endParaRPr>
          </a:p>
          <a:p>
            <a:pPr>
              <a:buFontTx/>
              <a:buChar char="•"/>
            </a:pPr>
            <a:r>
              <a:rPr lang="en-US" altLang="en-US" sz="2400" b="1">
                <a:latin typeface="Times New Roman" panose="02020603050405020304" pitchFamily="18" charset="0"/>
              </a:rPr>
              <a:t> World</a:t>
            </a:r>
          </a:p>
          <a:p>
            <a:endParaRPr lang="en-US" altLang="en-US" sz="2400" b="1">
              <a:latin typeface="Times New Roman" panose="02020603050405020304" pitchFamily="18" charset="0"/>
            </a:endParaRPr>
          </a:p>
          <a:p>
            <a:pPr>
              <a:buFontTx/>
              <a:buChar char="•"/>
            </a:pPr>
            <a:r>
              <a:rPr lang="en-US" altLang="en-US" sz="2400" b="1">
                <a:latin typeface="Times New Roman" panose="02020603050405020304" pitchFamily="18" charset="0"/>
              </a:rPr>
              <a:t> Camera</a:t>
            </a:r>
          </a:p>
          <a:p>
            <a:endParaRPr lang="en-US" altLang="en-US" sz="2400" b="1">
              <a:latin typeface="Times New Roman" panose="02020603050405020304" pitchFamily="18" charset="0"/>
            </a:endParaRPr>
          </a:p>
          <a:p>
            <a:pPr>
              <a:buFontTx/>
              <a:buChar char="•"/>
            </a:pPr>
            <a:r>
              <a:rPr lang="en-US" altLang="en-US" sz="2400" b="1">
                <a:latin typeface="Times New Roman" panose="02020603050405020304" pitchFamily="18" charset="0"/>
              </a:rPr>
              <a:t> Real Image</a:t>
            </a:r>
          </a:p>
          <a:p>
            <a:endParaRPr lang="en-US" altLang="en-US" sz="2400" b="1">
              <a:latin typeface="Times New Roman" panose="02020603050405020304" pitchFamily="18" charset="0"/>
            </a:endParaRPr>
          </a:p>
          <a:p>
            <a:pPr>
              <a:buFontTx/>
              <a:buChar char="•"/>
            </a:pPr>
            <a:r>
              <a:rPr lang="en-US" altLang="en-US" sz="2400" b="1">
                <a:latin typeface="Times New Roman" panose="02020603050405020304" pitchFamily="18" charset="0"/>
              </a:rPr>
              <a:t> Pixel Image</a:t>
            </a:r>
          </a:p>
        </p:txBody>
      </p:sp>
      <p:sp>
        <p:nvSpPr>
          <p:cNvPr id="27652" name="Line 4">
            <a:extLst>
              <a:ext uri="{FF2B5EF4-FFF2-40B4-BE49-F238E27FC236}">
                <a16:creationId xmlns:a16="http://schemas.microsoft.com/office/drawing/2014/main" id="{63E84BD3-F3B2-13F3-0345-4AF6B268F80E}"/>
              </a:ext>
            </a:extLst>
          </p:cNvPr>
          <p:cNvSpPr>
            <a:spLocks noChangeShapeType="1"/>
          </p:cNvSpPr>
          <p:nvPr/>
        </p:nvSpPr>
        <p:spPr bwMode="auto">
          <a:xfrm flipV="1">
            <a:off x="4419600" y="1905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7653" name="Line 5">
            <a:extLst>
              <a:ext uri="{FF2B5EF4-FFF2-40B4-BE49-F238E27FC236}">
                <a16:creationId xmlns:a16="http://schemas.microsoft.com/office/drawing/2014/main" id="{4944DB97-0576-7B50-A21F-C12EDEBAF37C}"/>
              </a:ext>
            </a:extLst>
          </p:cNvPr>
          <p:cNvSpPr>
            <a:spLocks noChangeShapeType="1"/>
          </p:cNvSpPr>
          <p:nvPr/>
        </p:nvSpPr>
        <p:spPr bwMode="auto">
          <a:xfrm flipV="1">
            <a:off x="4419600" y="2286000"/>
            <a:ext cx="8382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7654" name="Line 6">
            <a:extLst>
              <a:ext uri="{FF2B5EF4-FFF2-40B4-BE49-F238E27FC236}">
                <a16:creationId xmlns:a16="http://schemas.microsoft.com/office/drawing/2014/main" id="{18C69CAD-27A6-80B6-6987-97F97041F74D}"/>
              </a:ext>
            </a:extLst>
          </p:cNvPr>
          <p:cNvSpPr>
            <a:spLocks noChangeShapeType="1"/>
          </p:cNvSpPr>
          <p:nvPr/>
        </p:nvSpPr>
        <p:spPr bwMode="auto">
          <a:xfrm>
            <a:off x="4419600" y="2590800"/>
            <a:ext cx="1600200" cy="2057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7655" name="Line 7">
            <a:extLst>
              <a:ext uri="{FF2B5EF4-FFF2-40B4-BE49-F238E27FC236}">
                <a16:creationId xmlns:a16="http://schemas.microsoft.com/office/drawing/2014/main" id="{EEE65149-F3AC-93E7-E259-F85017EF0ABC}"/>
              </a:ext>
            </a:extLst>
          </p:cNvPr>
          <p:cNvSpPr>
            <a:spLocks noChangeShapeType="1"/>
          </p:cNvSpPr>
          <p:nvPr/>
        </p:nvSpPr>
        <p:spPr bwMode="auto">
          <a:xfrm flipV="1">
            <a:off x="6477000" y="2667000"/>
            <a:ext cx="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7656" name="Line 8">
            <a:extLst>
              <a:ext uri="{FF2B5EF4-FFF2-40B4-BE49-F238E27FC236}">
                <a16:creationId xmlns:a16="http://schemas.microsoft.com/office/drawing/2014/main" id="{7B776B5D-145B-AE50-0501-0C47C015DA07}"/>
              </a:ext>
            </a:extLst>
          </p:cNvPr>
          <p:cNvSpPr>
            <a:spLocks noChangeShapeType="1"/>
          </p:cNvSpPr>
          <p:nvPr/>
        </p:nvSpPr>
        <p:spPr bwMode="auto">
          <a:xfrm>
            <a:off x="6477000" y="4800600"/>
            <a:ext cx="1752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7657" name="Line 9">
            <a:extLst>
              <a:ext uri="{FF2B5EF4-FFF2-40B4-BE49-F238E27FC236}">
                <a16:creationId xmlns:a16="http://schemas.microsoft.com/office/drawing/2014/main" id="{8AEC59BA-CDC6-E01A-4989-D3580014A97C}"/>
              </a:ext>
            </a:extLst>
          </p:cNvPr>
          <p:cNvSpPr>
            <a:spLocks noChangeShapeType="1"/>
          </p:cNvSpPr>
          <p:nvPr/>
        </p:nvSpPr>
        <p:spPr bwMode="auto">
          <a:xfrm flipH="1">
            <a:off x="4572000" y="4800600"/>
            <a:ext cx="1905000" cy="1066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7658" name="Line 10">
            <a:extLst>
              <a:ext uri="{FF2B5EF4-FFF2-40B4-BE49-F238E27FC236}">
                <a16:creationId xmlns:a16="http://schemas.microsoft.com/office/drawing/2014/main" id="{008223CA-6DAB-2C66-23F7-971BD32E2C34}"/>
              </a:ext>
            </a:extLst>
          </p:cNvPr>
          <p:cNvSpPr>
            <a:spLocks noChangeShapeType="1"/>
          </p:cNvSpPr>
          <p:nvPr/>
        </p:nvSpPr>
        <p:spPr bwMode="auto">
          <a:xfrm flipH="1">
            <a:off x="6019800" y="5562600"/>
            <a:ext cx="457200" cy="2286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7659" name="Line 11">
            <a:extLst>
              <a:ext uri="{FF2B5EF4-FFF2-40B4-BE49-F238E27FC236}">
                <a16:creationId xmlns:a16="http://schemas.microsoft.com/office/drawing/2014/main" id="{88224C6A-67C9-E28C-2CAD-34AC818CD3A3}"/>
              </a:ext>
            </a:extLst>
          </p:cNvPr>
          <p:cNvSpPr>
            <a:spLocks noChangeShapeType="1"/>
          </p:cNvSpPr>
          <p:nvPr/>
        </p:nvSpPr>
        <p:spPr bwMode="auto">
          <a:xfrm flipH="1" flipV="1">
            <a:off x="5943600" y="5638800"/>
            <a:ext cx="3048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7660" name="Line 12">
            <a:extLst>
              <a:ext uri="{FF2B5EF4-FFF2-40B4-BE49-F238E27FC236}">
                <a16:creationId xmlns:a16="http://schemas.microsoft.com/office/drawing/2014/main" id="{797DC665-489F-8719-843F-5A74208695D5}"/>
              </a:ext>
            </a:extLst>
          </p:cNvPr>
          <p:cNvSpPr>
            <a:spLocks noChangeShapeType="1"/>
          </p:cNvSpPr>
          <p:nvPr/>
        </p:nvSpPr>
        <p:spPr bwMode="auto">
          <a:xfrm flipV="1">
            <a:off x="6248400" y="5410200"/>
            <a:ext cx="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7661" name="Line 13">
            <a:extLst>
              <a:ext uri="{FF2B5EF4-FFF2-40B4-BE49-F238E27FC236}">
                <a16:creationId xmlns:a16="http://schemas.microsoft.com/office/drawing/2014/main" id="{45D6A7B6-16FB-7513-1FE1-04832C840BD3}"/>
              </a:ext>
            </a:extLst>
          </p:cNvPr>
          <p:cNvSpPr>
            <a:spLocks noChangeShapeType="1"/>
          </p:cNvSpPr>
          <p:nvPr/>
        </p:nvSpPr>
        <p:spPr bwMode="auto">
          <a:xfrm flipV="1">
            <a:off x="6248400" y="5867400"/>
            <a:ext cx="9906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7662" name="Line 14">
            <a:extLst>
              <a:ext uri="{FF2B5EF4-FFF2-40B4-BE49-F238E27FC236}">
                <a16:creationId xmlns:a16="http://schemas.microsoft.com/office/drawing/2014/main" id="{89F89098-2278-4B49-9B1A-10239010FF2B}"/>
              </a:ext>
            </a:extLst>
          </p:cNvPr>
          <p:cNvSpPr>
            <a:spLocks noChangeShapeType="1"/>
          </p:cNvSpPr>
          <p:nvPr/>
        </p:nvSpPr>
        <p:spPr bwMode="auto">
          <a:xfrm>
            <a:off x="4419600" y="2590800"/>
            <a:ext cx="2057400" cy="29718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7663" name="Line 15">
            <a:extLst>
              <a:ext uri="{FF2B5EF4-FFF2-40B4-BE49-F238E27FC236}">
                <a16:creationId xmlns:a16="http://schemas.microsoft.com/office/drawing/2014/main" id="{A5B3FAD5-D3BB-759F-F6EC-17299E1C2FA9}"/>
              </a:ext>
            </a:extLst>
          </p:cNvPr>
          <p:cNvSpPr>
            <a:spLocks noChangeShapeType="1"/>
          </p:cNvSpPr>
          <p:nvPr/>
        </p:nvSpPr>
        <p:spPr bwMode="auto">
          <a:xfrm>
            <a:off x="6477000" y="5562600"/>
            <a:ext cx="304800" cy="4572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7664" name="Line 16">
            <a:extLst>
              <a:ext uri="{FF2B5EF4-FFF2-40B4-BE49-F238E27FC236}">
                <a16:creationId xmlns:a16="http://schemas.microsoft.com/office/drawing/2014/main" id="{9C46BB2F-3A78-8F34-D610-F5DA43E31A20}"/>
              </a:ext>
            </a:extLst>
          </p:cNvPr>
          <p:cNvSpPr>
            <a:spLocks noChangeShapeType="1"/>
          </p:cNvSpPr>
          <p:nvPr/>
        </p:nvSpPr>
        <p:spPr bwMode="auto">
          <a:xfrm flipH="1">
            <a:off x="6248400" y="5562600"/>
            <a:ext cx="2286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7665" name="Line 17">
            <a:extLst>
              <a:ext uri="{FF2B5EF4-FFF2-40B4-BE49-F238E27FC236}">
                <a16:creationId xmlns:a16="http://schemas.microsoft.com/office/drawing/2014/main" id="{6A95B890-586E-CAA2-56B5-E3C2D7914FA6}"/>
              </a:ext>
            </a:extLst>
          </p:cNvPr>
          <p:cNvSpPr>
            <a:spLocks noChangeShapeType="1"/>
          </p:cNvSpPr>
          <p:nvPr/>
        </p:nvSpPr>
        <p:spPr bwMode="auto">
          <a:xfrm flipV="1">
            <a:off x="4648200" y="2667000"/>
            <a:ext cx="8382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7666" name="Line 18">
            <a:extLst>
              <a:ext uri="{FF2B5EF4-FFF2-40B4-BE49-F238E27FC236}">
                <a16:creationId xmlns:a16="http://schemas.microsoft.com/office/drawing/2014/main" id="{E73843FE-D8E1-9AF9-B2A6-4AA821BF3182}"/>
              </a:ext>
            </a:extLst>
          </p:cNvPr>
          <p:cNvSpPr>
            <a:spLocks noChangeShapeType="1"/>
          </p:cNvSpPr>
          <p:nvPr/>
        </p:nvSpPr>
        <p:spPr bwMode="auto">
          <a:xfrm>
            <a:off x="5334000" y="2743200"/>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7667" name="Line 19">
            <a:extLst>
              <a:ext uri="{FF2B5EF4-FFF2-40B4-BE49-F238E27FC236}">
                <a16:creationId xmlns:a16="http://schemas.microsoft.com/office/drawing/2014/main" id="{747B578B-CE0C-A8D7-7CE5-6D00D628C6F0}"/>
              </a:ext>
            </a:extLst>
          </p:cNvPr>
          <p:cNvSpPr>
            <a:spLocks noChangeShapeType="1"/>
          </p:cNvSpPr>
          <p:nvPr/>
        </p:nvSpPr>
        <p:spPr bwMode="auto">
          <a:xfrm flipH="1">
            <a:off x="4648200" y="3505200"/>
            <a:ext cx="6858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7668" name="Line 20">
            <a:extLst>
              <a:ext uri="{FF2B5EF4-FFF2-40B4-BE49-F238E27FC236}">
                <a16:creationId xmlns:a16="http://schemas.microsoft.com/office/drawing/2014/main" id="{AC65AC07-FDE9-F117-5F06-EAC66AF9842F}"/>
              </a:ext>
            </a:extLst>
          </p:cNvPr>
          <p:cNvSpPr>
            <a:spLocks noChangeShapeType="1"/>
          </p:cNvSpPr>
          <p:nvPr/>
        </p:nvSpPr>
        <p:spPr bwMode="auto">
          <a:xfrm>
            <a:off x="4648200" y="2971800"/>
            <a:ext cx="0" cy="1066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7669" name="Line 21">
            <a:extLst>
              <a:ext uri="{FF2B5EF4-FFF2-40B4-BE49-F238E27FC236}">
                <a16:creationId xmlns:a16="http://schemas.microsoft.com/office/drawing/2014/main" id="{10C2BD7A-4CFC-75C3-482C-A37D14F5493B}"/>
              </a:ext>
            </a:extLst>
          </p:cNvPr>
          <p:cNvSpPr>
            <a:spLocks noChangeShapeType="1"/>
          </p:cNvSpPr>
          <p:nvPr/>
        </p:nvSpPr>
        <p:spPr bwMode="auto">
          <a:xfrm flipV="1">
            <a:off x="4953000" y="2971800"/>
            <a:ext cx="8382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7670" name="Line 22">
            <a:extLst>
              <a:ext uri="{FF2B5EF4-FFF2-40B4-BE49-F238E27FC236}">
                <a16:creationId xmlns:a16="http://schemas.microsoft.com/office/drawing/2014/main" id="{4A6C3800-39C9-0CAB-F43C-695138F9578E}"/>
              </a:ext>
            </a:extLst>
          </p:cNvPr>
          <p:cNvSpPr>
            <a:spLocks noChangeShapeType="1"/>
          </p:cNvSpPr>
          <p:nvPr/>
        </p:nvSpPr>
        <p:spPr bwMode="auto">
          <a:xfrm flipV="1">
            <a:off x="4953000" y="2667000"/>
            <a:ext cx="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7671" name="Line 23">
            <a:extLst>
              <a:ext uri="{FF2B5EF4-FFF2-40B4-BE49-F238E27FC236}">
                <a16:creationId xmlns:a16="http://schemas.microsoft.com/office/drawing/2014/main" id="{1F02D7AE-47BA-C5F8-65E5-500F6E43D278}"/>
              </a:ext>
            </a:extLst>
          </p:cNvPr>
          <p:cNvSpPr>
            <a:spLocks noChangeShapeType="1"/>
          </p:cNvSpPr>
          <p:nvPr/>
        </p:nvSpPr>
        <p:spPr bwMode="auto">
          <a:xfrm flipH="1">
            <a:off x="4648200" y="3200400"/>
            <a:ext cx="533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7672" name="Oval 24">
            <a:extLst>
              <a:ext uri="{FF2B5EF4-FFF2-40B4-BE49-F238E27FC236}">
                <a16:creationId xmlns:a16="http://schemas.microsoft.com/office/drawing/2014/main" id="{474BA919-9A1D-7F37-BCCD-6D3ED068A4F8}"/>
              </a:ext>
            </a:extLst>
          </p:cNvPr>
          <p:cNvSpPr>
            <a:spLocks noChangeArrowheads="1"/>
          </p:cNvSpPr>
          <p:nvPr/>
        </p:nvSpPr>
        <p:spPr bwMode="auto">
          <a:xfrm>
            <a:off x="6400800" y="5486400"/>
            <a:ext cx="152400" cy="1524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7673" name="Oval 25">
            <a:extLst>
              <a:ext uri="{FF2B5EF4-FFF2-40B4-BE49-F238E27FC236}">
                <a16:creationId xmlns:a16="http://schemas.microsoft.com/office/drawing/2014/main" id="{0BE5520C-D016-2346-6EE6-720FC873DC71}"/>
              </a:ext>
            </a:extLst>
          </p:cNvPr>
          <p:cNvSpPr>
            <a:spLocks noChangeArrowheads="1"/>
          </p:cNvSpPr>
          <p:nvPr/>
        </p:nvSpPr>
        <p:spPr bwMode="auto">
          <a:xfrm>
            <a:off x="4876800" y="3276600"/>
            <a:ext cx="76200"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7674" name="Text Box 26">
            <a:extLst>
              <a:ext uri="{FF2B5EF4-FFF2-40B4-BE49-F238E27FC236}">
                <a16:creationId xmlns:a16="http://schemas.microsoft.com/office/drawing/2014/main" id="{69E038D6-8A24-B150-B1EE-210D79D50A81}"/>
              </a:ext>
            </a:extLst>
          </p:cNvPr>
          <p:cNvSpPr txBox="1">
            <a:spLocks noChangeArrowheads="1"/>
          </p:cNvSpPr>
          <p:nvPr/>
        </p:nvSpPr>
        <p:spPr bwMode="auto">
          <a:xfrm>
            <a:off x="4479925" y="1538288"/>
            <a:ext cx="423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Times New Roman" panose="02020603050405020304" pitchFamily="18" charset="0"/>
              </a:rPr>
              <a:t>yc</a:t>
            </a:r>
          </a:p>
        </p:txBody>
      </p:sp>
      <p:sp>
        <p:nvSpPr>
          <p:cNvPr id="27675" name="Text Box 27">
            <a:extLst>
              <a:ext uri="{FF2B5EF4-FFF2-40B4-BE49-F238E27FC236}">
                <a16:creationId xmlns:a16="http://schemas.microsoft.com/office/drawing/2014/main" id="{621CA296-EE5F-BA8D-4D14-EEEE65B2CF4D}"/>
              </a:ext>
            </a:extLst>
          </p:cNvPr>
          <p:cNvSpPr txBox="1">
            <a:spLocks noChangeArrowheads="1"/>
          </p:cNvSpPr>
          <p:nvPr/>
        </p:nvSpPr>
        <p:spPr bwMode="auto">
          <a:xfrm>
            <a:off x="5394325" y="2071688"/>
            <a:ext cx="423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Times New Roman" panose="02020603050405020304" pitchFamily="18" charset="0"/>
              </a:rPr>
              <a:t>xc</a:t>
            </a:r>
          </a:p>
        </p:txBody>
      </p:sp>
      <p:sp>
        <p:nvSpPr>
          <p:cNvPr id="27676" name="Text Box 28">
            <a:extLst>
              <a:ext uri="{FF2B5EF4-FFF2-40B4-BE49-F238E27FC236}">
                <a16:creationId xmlns:a16="http://schemas.microsoft.com/office/drawing/2014/main" id="{62EF7D5A-8CC0-610E-3DF9-58DF498345DC}"/>
              </a:ext>
            </a:extLst>
          </p:cNvPr>
          <p:cNvSpPr txBox="1">
            <a:spLocks noChangeArrowheads="1"/>
          </p:cNvSpPr>
          <p:nvPr/>
        </p:nvSpPr>
        <p:spPr bwMode="auto">
          <a:xfrm>
            <a:off x="6003925" y="4510088"/>
            <a:ext cx="4095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Times New Roman" panose="02020603050405020304" pitchFamily="18" charset="0"/>
              </a:rPr>
              <a:t>zc</a:t>
            </a:r>
          </a:p>
        </p:txBody>
      </p:sp>
      <p:sp>
        <p:nvSpPr>
          <p:cNvPr id="27677" name="Text Box 29">
            <a:extLst>
              <a:ext uri="{FF2B5EF4-FFF2-40B4-BE49-F238E27FC236}">
                <a16:creationId xmlns:a16="http://schemas.microsoft.com/office/drawing/2014/main" id="{7936B2D2-356F-A338-A005-9F215A7C312B}"/>
              </a:ext>
            </a:extLst>
          </p:cNvPr>
          <p:cNvSpPr txBox="1">
            <a:spLocks noChangeArrowheads="1"/>
          </p:cNvSpPr>
          <p:nvPr/>
        </p:nvSpPr>
        <p:spPr bwMode="auto">
          <a:xfrm>
            <a:off x="6461125" y="2224088"/>
            <a:ext cx="481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Times New Roman" panose="02020603050405020304" pitchFamily="18" charset="0"/>
              </a:rPr>
              <a:t>zw</a:t>
            </a:r>
          </a:p>
        </p:txBody>
      </p:sp>
      <p:sp>
        <p:nvSpPr>
          <p:cNvPr id="27678" name="Text Box 30">
            <a:extLst>
              <a:ext uri="{FF2B5EF4-FFF2-40B4-BE49-F238E27FC236}">
                <a16:creationId xmlns:a16="http://schemas.microsoft.com/office/drawing/2014/main" id="{94157568-89D5-A4B8-F8A0-B68DA67B08EA}"/>
              </a:ext>
            </a:extLst>
          </p:cNvPr>
          <p:cNvSpPr txBox="1">
            <a:spLocks noChangeArrowheads="1"/>
          </p:cNvSpPr>
          <p:nvPr/>
        </p:nvSpPr>
        <p:spPr bwMode="auto">
          <a:xfrm>
            <a:off x="4022725" y="2327275"/>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C</a:t>
            </a:r>
          </a:p>
        </p:txBody>
      </p:sp>
      <p:sp>
        <p:nvSpPr>
          <p:cNvPr id="27679" name="Text Box 31">
            <a:extLst>
              <a:ext uri="{FF2B5EF4-FFF2-40B4-BE49-F238E27FC236}">
                <a16:creationId xmlns:a16="http://schemas.microsoft.com/office/drawing/2014/main" id="{84886AD5-151D-1A73-FBA0-1B533DFA59C6}"/>
              </a:ext>
            </a:extLst>
          </p:cNvPr>
          <p:cNvSpPr txBox="1">
            <a:spLocks noChangeArrowheads="1"/>
          </p:cNvSpPr>
          <p:nvPr/>
        </p:nvSpPr>
        <p:spPr bwMode="auto">
          <a:xfrm>
            <a:off x="6613525" y="4232275"/>
            <a:ext cx="471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W</a:t>
            </a:r>
          </a:p>
        </p:txBody>
      </p:sp>
      <p:sp>
        <p:nvSpPr>
          <p:cNvPr id="27680" name="Text Box 32">
            <a:extLst>
              <a:ext uri="{FF2B5EF4-FFF2-40B4-BE49-F238E27FC236}">
                <a16:creationId xmlns:a16="http://schemas.microsoft.com/office/drawing/2014/main" id="{7742D8F0-50A5-219D-AC81-E0BDBC9EDA6D}"/>
              </a:ext>
            </a:extLst>
          </p:cNvPr>
          <p:cNvSpPr txBox="1">
            <a:spLocks noChangeArrowheads="1"/>
          </p:cNvSpPr>
          <p:nvPr/>
        </p:nvSpPr>
        <p:spPr bwMode="auto">
          <a:xfrm>
            <a:off x="8289925" y="4586288"/>
            <a:ext cx="495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Times New Roman" panose="02020603050405020304" pitchFamily="18" charset="0"/>
              </a:rPr>
              <a:t>yw</a:t>
            </a:r>
          </a:p>
        </p:txBody>
      </p:sp>
      <p:sp>
        <p:nvSpPr>
          <p:cNvPr id="27681" name="Text Box 33">
            <a:extLst>
              <a:ext uri="{FF2B5EF4-FFF2-40B4-BE49-F238E27FC236}">
                <a16:creationId xmlns:a16="http://schemas.microsoft.com/office/drawing/2014/main" id="{60265B83-4579-3C59-C655-E54DFD6DF177}"/>
              </a:ext>
            </a:extLst>
          </p:cNvPr>
          <p:cNvSpPr txBox="1">
            <a:spLocks noChangeArrowheads="1"/>
          </p:cNvSpPr>
          <p:nvPr/>
        </p:nvSpPr>
        <p:spPr bwMode="auto">
          <a:xfrm>
            <a:off x="4251325" y="5805488"/>
            <a:ext cx="495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Times New Roman" panose="02020603050405020304" pitchFamily="18" charset="0"/>
              </a:rPr>
              <a:t>xw</a:t>
            </a:r>
          </a:p>
        </p:txBody>
      </p:sp>
      <p:sp>
        <p:nvSpPr>
          <p:cNvPr id="27682" name="Text Box 34">
            <a:extLst>
              <a:ext uri="{FF2B5EF4-FFF2-40B4-BE49-F238E27FC236}">
                <a16:creationId xmlns:a16="http://schemas.microsoft.com/office/drawing/2014/main" id="{8D269C43-AD2A-BE91-522C-00E7AE47A85A}"/>
              </a:ext>
            </a:extLst>
          </p:cNvPr>
          <p:cNvSpPr txBox="1">
            <a:spLocks noChangeArrowheads="1"/>
          </p:cNvSpPr>
          <p:nvPr/>
        </p:nvSpPr>
        <p:spPr bwMode="auto">
          <a:xfrm>
            <a:off x="6537325" y="5222875"/>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latin typeface="Times New Roman" panose="02020603050405020304" pitchFamily="18" charset="0"/>
              </a:rPr>
              <a:t>A</a:t>
            </a:r>
          </a:p>
        </p:txBody>
      </p:sp>
      <p:sp>
        <p:nvSpPr>
          <p:cNvPr id="27683" name="Text Box 35">
            <a:extLst>
              <a:ext uri="{FF2B5EF4-FFF2-40B4-BE49-F238E27FC236}">
                <a16:creationId xmlns:a16="http://schemas.microsoft.com/office/drawing/2014/main" id="{A50A962E-23F3-FD33-1452-B9DEF95C5963}"/>
              </a:ext>
            </a:extLst>
          </p:cNvPr>
          <p:cNvSpPr txBox="1">
            <a:spLocks noChangeArrowheads="1"/>
          </p:cNvSpPr>
          <p:nvPr/>
        </p:nvSpPr>
        <p:spPr bwMode="auto">
          <a:xfrm>
            <a:off x="4632325" y="3165475"/>
            <a:ext cx="319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latin typeface="Times New Roman" panose="02020603050405020304" pitchFamily="18" charset="0"/>
              </a:rPr>
              <a:t>a</a:t>
            </a:r>
          </a:p>
        </p:txBody>
      </p:sp>
      <p:sp>
        <p:nvSpPr>
          <p:cNvPr id="27684" name="Text Box 36">
            <a:extLst>
              <a:ext uri="{FF2B5EF4-FFF2-40B4-BE49-F238E27FC236}">
                <a16:creationId xmlns:a16="http://schemas.microsoft.com/office/drawing/2014/main" id="{FF4D666B-F924-A837-A22E-B8C2EF9289EB}"/>
              </a:ext>
            </a:extLst>
          </p:cNvPr>
          <p:cNvSpPr txBox="1">
            <a:spLocks noChangeArrowheads="1"/>
          </p:cNvSpPr>
          <p:nvPr/>
        </p:nvSpPr>
        <p:spPr bwMode="auto">
          <a:xfrm>
            <a:off x="5775325" y="2757488"/>
            <a:ext cx="395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Times New Roman" panose="02020603050405020304" pitchFamily="18" charset="0"/>
              </a:rPr>
              <a:t>xf</a:t>
            </a:r>
          </a:p>
        </p:txBody>
      </p:sp>
      <p:sp>
        <p:nvSpPr>
          <p:cNvPr id="27685" name="Text Box 37">
            <a:extLst>
              <a:ext uri="{FF2B5EF4-FFF2-40B4-BE49-F238E27FC236}">
                <a16:creationId xmlns:a16="http://schemas.microsoft.com/office/drawing/2014/main" id="{BF621FB8-364D-2045-68BA-609A7AEE63E1}"/>
              </a:ext>
            </a:extLst>
          </p:cNvPr>
          <p:cNvSpPr txBox="1">
            <a:spLocks noChangeArrowheads="1"/>
          </p:cNvSpPr>
          <p:nvPr/>
        </p:nvSpPr>
        <p:spPr bwMode="auto">
          <a:xfrm>
            <a:off x="4784725" y="2300288"/>
            <a:ext cx="395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Times New Roman" panose="02020603050405020304" pitchFamily="18" charset="0"/>
              </a:rPr>
              <a:t>yf</a:t>
            </a:r>
          </a:p>
        </p:txBody>
      </p:sp>
      <p:sp>
        <p:nvSpPr>
          <p:cNvPr id="27686" name="Line 38">
            <a:extLst>
              <a:ext uri="{FF2B5EF4-FFF2-40B4-BE49-F238E27FC236}">
                <a16:creationId xmlns:a16="http://schemas.microsoft.com/office/drawing/2014/main" id="{E8E87F7C-2E4B-11CB-1F01-2525CF8FF0E6}"/>
              </a:ext>
            </a:extLst>
          </p:cNvPr>
          <p:cNvSpPr>
            <a:spLocks noChangeShapeType="1"/>
          </p:cNvSpPr>
          <p:nvPr/>
        </p:nvSpPr>
        <p:spPr bwMode="auto">
          <a:xfrm flipV="1">
            <a:off x="6248400" y="6019800"/>
            <a:ext cx="533400" cy="1524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7687" name="Line 39">
            <a:extLst>
              <a:ext uri="{FF2B5EF4-FFF2-40B4-BE49-F238E27FC236}">
                <a16:creationId xmlns:a16="http://schemas.microsoft.com/office/drawing/2014/main" id="{42FAADEF-8ACD-9B26-07E0-02518AEA7771}"/>
              </a:ext>
            </a:extLst>
          </p:cNvPr>
          <p:cNvSpPr>
            <a:spLocks noChangeShapeType="1"/>
          </p:cNvSpPr>
          <p:nvPr/>
        </p:nvSpPr>
        <p:spPr bwMode="auto">
          <a:xfrm flipH="1" flipV="1">
            <a:off x="6019800" y="5791200"/>
            <a:ext cx="228600" cy="3810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7688" name="Text Box 40">
            <a:extLst>
              <a:ext uri="{FF2B5EF4-FFF2-40B4-BE49-F238E27FC236}">
                <a16:creationId xmlns:a16="http://schemas.microsoft.com/office/drawing/2014/main" id="{529AA0D4-429E-F6B2-38BF-E070F37A07A7}"/>
              </a:ext>
            </a:extLst>
          </p:cNvPr>
          <p:cNvSpPr txBox="1">
            <a:spLocks noChangeArrowheads="1"/>
          </p:cNvSpPr>
          <p:nvPr/>
        </p:nvSpPr>
        <p:spPr bwMode="auto">
          <a:xfrm>
            <a:off x="7315200" y="558641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latin typeface="Times New Roman" panose="02020603050405020304" pitchFamily="18" charset="0"/>
              </a:rPr>
              <a:t>xp</a:t>
            </a:r>
          </a:p>
        </p:txBody>
      </p:sp>
      <p:sp>
        <p:nvSpPr>
          <p:cNvPr id="27689" name="Text Box 41">
            <a:extLst>
              <a:ext uri="{FF2B5EF4-FFF2-40B4-BE49-F238E27FC236}">
                <a16:creationId xmlns:a16="http://schemas.microsoft.com/office/drawing/2014/main" id="{CA98D89F-F74F-A47F-1D47-76D88C380CC2}"/>
              </a:ext>
            </a:extLst>
          </p:cNvPr>
          <p:cNvSpPr txBox="1">
            <a:spLocks noChangeArrowheads="1"/>
          </p:cNvSpPr>
          <p:nvPr/>
        </p:nvSpPr>
        <p:spPr bwMode="auto">
          <a:xfrm>
            <a:off x="5622925" y="52959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latin typeface="Times New Roman" panose="02020603050405020304" pitchFamily="18" charset="0"/>
              </a:rPr>
              <a:t>yp</a:t>
            </a:r>
          </a:p>
        </p:txBody>
      </p:sp>
      <p:sp>
        <p:nvSpPr>
          <p:cNvPr id="27690" name="Text Box 42">
            <a:extLst>
              <a:ext uri="{FF2B5EF4-FFF2-40B4-BE49-F238E27FC236}">
                <a16:creationId xmlns:a16="http://schemas.microsoft.com/office/drawing/2014/main" id="{97C44B95-1328-2E26-4838-795B23CBA58B}"/>
              </a:ext>
            </a:extLst>
          </p:cNvPr>
          <p:cNvSpPr txBox="1">
            <a:spLocks noChangeArrowheads="1"/>
          </p:cNvSpPr>
          <p:nvPr/>
        </p:nvSpPr>
        <p:spPr bwMode="auto">
          <a:xfrm>
            <a:off x="6003925" y="5143500"/>
            <a:ext cx="400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latin typeface="Times New Roman" panose="02020603050405020304" pitchFamily="18" charset="0"/>
              </a:rPr>
              <a:t>zp</a:t>
            </a:r>
          </a:p>
        </p:txBody>
      </p:sp>
      <p:sp>
        <p:nvSpPr>
          <p:cNvPr id="27691" name="Text Box 43">
            <a:extLst>
              <a:ext uri="{FF2B5EF4-FFF2-40B4-BE49-F238E27FC236}">
                <a16:creationId xmlns:a16="http://schemas.microsoft.com/office/drawing/2014/main" id="{057F663A-1470-2565-4346-5F66B670CDFD}"/>
              </a:ext>
            </a:extLst>
          </p:cNvPr>
          <p:cNvSpPr txBox="1">
            <a:spLocks noChangeArrowheads="1"/>
          </p:cNvSpPr>
          <p:nvPr/>
        </p:nvSpPr>
        <p:spPr bwMode="auto">
          <a:xfrm>
            <a:off x="6934200" y="4953000"/>
            <a:ext cx="10287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solidFill>
                  <a:srgbClr val="FF0000"/>
                </a:solidFill>
                <a:latin typeface="Times New Roman" panose="02020603050405020304" pitchFamily="18" charset="0"/>
              </a:rPr>
              <a:t>pyramid</a:t>
            </a:r>
          </a:p>
          <a:p>
            <a:pPr algn="ctr"/>
            <a:r>
              <a:rPr lang="en-US" altLang="en-US" sz="2000">
                <a:solidFill>
                  <a:srgbClr val="FF0000"/>
                </a:solidFill>
                <a:latin typeface="Times New Roman" panose="02020603050405020304" pitchFamily="18" charset="0"/>
              </a:rPr>
              <a:t>object</a:t>
            </a:r>
          </a:p>
        </p:txBody>
      </p:sp>
      <p:sp>
        <p:nvSpPr>
          <p:cNvPr id="27692" name="Text Box 44">
            <a:extLst>
              <a:ext uri="{FF2B5EF4-FFF2-40B4-BE49-F238E27FC236}">
                <a16:creationId xmlns:a16="http://schemas.microsoft.com/office/drawing/2014/main" id="{B74E6944-68D2-53A1-5DFF-0644F16F72ED}"/>
              </a:ext>
            </a:extLst>
          </p:cNvPr>
          <p:cNvSpPr txBox="1">
            <a:spLocks noChangeArrowheads="1"/>
          </p:cNvSpPr>
          <p:nvPr/>
        </p:nvSpPr>
        <p:spPr bwMode="auto">
          <a:xfrm>
            <a:off x="3657600" y="3124200"/>
            <a:ext cx="8032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solidFill>
                  <a:srgbClr val="FF0000"/>
                </a:solidFill>
                <a:latin typeface="Times New Roman" panose="02020603050405020304" pitchFamily="18" charset="0"/>
              </a:rPr>
              <a:t>image</a:t>
            </a:r>
          </a:p>
        </p:txBody>
      </p:sp>
      <p:sp>
        <p:nvSpPr>
          <p:cNvPr id="2" name="Title 1">
            <a:extLst>
              <a:ext uri="{FF2B5EF4-FFF2-40B4-BE49-F238E27FC236}">
                <a16:creationId xmlns:a16="http://schemas.microsoft.com/office/drawing/2014/main" id="{F3D72425-A18F-CD61-8865-49CE48A70B1A}"/>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3" name="Picture 2" descr="E:\NIET\Project\xLogo11.png.pagespeed.ic.pydHLuCQEZ.png">
            <a:extLst>
              <a:ext uri="{FF2B5EF4-FFF2-40B4-BE49-F238E27FC236}">
                <a16:creationId xmlns:a16="http://schemas.microsoft.com/office/drawing/2014/main" id="{4F046954-8C60-5245-4D5F-DFAAB890512E}"/>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D4217E48-B2D4-1307-C5F3-369508E16895}"/>
              </a:ext>
            </a:extLst>
          </p:cNvPr>
          <p:cNvSpPr>
            <a:spLocks noGrp="1" noChangeArrowheads="1"/>
          </p:cNvSpPr>
          <p:nvPr>
            <p:ph type="title"/>
          </p:nvPr>
        </p:nvSpPr>
        <p:spPr>
          <a:xfrm>
            <a:off x="609601" y="503239"/>
            <a:ext cx="7905749" cy="1187450"/>
          </a:xfrm>
        </p:spPr>
        <p:txBody>
          <a:bodyPr/>
          <a:lstStyle/>
          <a:p>
            <a:r>
              <a:rPr lang="en-US" altLang="en-US" sz="3600" dirty="0"/>
              <a:t>Rigid Body Transformations in 3D</a:t>
            </a:r>
          </a:p>
        </p:txBody>
      </p:sp>
      <p:sp>
        <p:nvSpPr>
          <p:cNvPr id="28675" name="Line 3">
            <a:extLst>
              <a:ext uri="{FF2B5EF4-FFF2-40B4-BE49-F238E27FC236}">
                <a16:creationId xmlns:a16="http://schemas.microsoft.com/office/drawing/2014/main" id="{B3BAC64F-EC37-C016-690A-CCC5735BDDDF}"/>
              </a:ext>
            </a:extLst>
          </p:cNvPr>
          <p:cNvSpPr>
            <a:spLocks noChangeShapeType="1"/>
          </p:cNvSpPr>
          <p:nvPr/>
        </p:nvSpPr>
        <p:spPr bwMode="auto">
          <a:xfrm flipV="1">
            <a:off x="6477000" y="2667000"/>
            <a:ext cx="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8676" name="Line 4">
            <a:extLst>
              <a:ext uri="{FF2B5EF4-FFF2-40B4-BE49-F238E27FC236}">
                <a16:creationId xmlns:a16="http://schemas.microsoft.com/office/drawing/2014/main" id="{BB3F588D-CB93-5F5E-7305-756BD1492769}"/>
              </a:ext>
            </a:extLst>
          </p:cNvPr>
          <p:cNvSpPr>
            <a:spLocks noChangeShapeType="1"/>
          </p:cNvSpPr>
          <p:nvPr/>
        </p:nvSpPr>
        <p:spPr bwMode="auto">
          <a:xfrm>
            <a:off x="6477000" y="4800600"/>
            <a:ext cx="1752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8677" name="Line 5">
            <a:extLst>
              <a:ext uri="{FF2B5EF4-FFF2-40B4-BE49-F238E27FC236}">
                <a16:creationId xmlns:a16="http://schemas.microsoft.com/office/drawing/2014/main" id="{8DF103D9-5725-0781-A7AA-059DF2E67DA6}"/>
              </a:ext>
            </a:extLst>
          </p:cNvPr>
          <p:cNvSpPr>
            <a:spLocks noChangeShapeType="1"/>
          </p:cNvSpPr>
          <p:nvPr/>
        </p:nvSpPr>
        <p:spPr bwMode="auto">
          <a:xfrm flipH="1">
            <a:off x="4572000" y="4800600"/>
            <a:ext cx="1905000" cy="1066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8678" name="Line 6">
            <a:extLst>
              <a:ext uri="{FF2B5EF4-FFF2-40B4-BE49-F238E27FC236}">
                <a16:creationId xmlns:a16="http://schemas.microsoft.com/office/drawing/2014/main" id="{AE1F3DA5-6C56-88AA-0E68-E753A17C556B}"/>
              </a:ext>
            </a:extLst>
          </p:cNvPr>
          <p:cNvSpPr>
            <a:spLocks noChangeShapeType="1"/>
          </p:cNvSpPr>
          <p:nvPr/>
        </p:nvSpPr>
        <p:spPr bwMode="auto">
          <a:xfrm flipH="1">
            <a:off x="6019800" y="5562600"/>
            <a:ext cx="457200" cy="2286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8679" name="Line 7">
            <a:extLst>
              <a:ext uri="{FF2B5EF4-FFF2-40B4-BE49-F238E27FC236}">
                <a16:creationId xmlns:a16="http://schemas.microsoft.com/office/drawing/2014/main" id="{080B1B75-6B95-88C8-FEC9-307F5DF0A92C}"/>
              </a:ext>
            </a:extLst>
          </p:cNvPr>
          <p:cNvSpPr>
            <a:spLocks noChangeShapeType="1"/>
          </p:cNvSpPr>
          <p:nvPr/>
        </p:nvSpPr>
        <p:spPr bwMode="auto">
          <a:xfrm>
            <a:off x="6477000" y="5562600"/>
            <a:ext cx="304800" cy="4572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8680" name="Line 8">
            <a:extLst>
              <a:ext uri="{FF2B5EF4-FFF2-40B4-BE49-F238E27FC236}">
                <a16:creationId xmlns:a16="http://schemas.microsoft.com/office/drawing/2014/main" id="{A79DFCD1-0C6C-0518-7CC0-1000504980E8}"/>
              </a:ext>
            </a:extLst>
          </p:cNvPr>
          <p:cNvSpPr>
            <a:spLocks noChangeShapeType="1"/>
          </p:cNvSpPr>
          <p:nvPr/>
        </p:nvSpPr>
        <p:spPr bwMode="auto">
          <a:xfrm flipH="1">
            <a:off x="6248400" y="5562600"/>
            <a:ext cx="2286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8681" name="Text Box 9">
            <a:extLst>
              <a:ext uri="{FF2B5EF4-FFF2-40B4-BE49-F238E27FC236}">
                <a16:creationId xmlns:a16="http://schemas.microsoft.com/office/drawing/2014/main" id="{ED72D60C-9D44-3C22-6584-A0580E4E5092}"/>
              </a:ext>
            </a:extLst>
          </p:cNvPr>
          <p:cNvSpPr txBox="1">
            <a:spLocks noChangeArrowheads="1"/>
          </p:cNvSpPr>
          <p:nvPr/>
        </p:nvSpPr>
        <p:spPr bwMode="auto">
          <a:xfrm>
            <a:off x="4479925" y="1538288"/>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000">
              <a:latin typeface="Times New Roman" panose="02020603050405020304" pitchFamily="18" charset="0"/>
            </a:endParaRPr>
          </a:p>
        </p:txBody>
      </p:sp>
      <p:sp>
        <p:nvSpPr>
          <p:cNvPr id="28682" name="Text Box 10">
            <a:extLst>
              <a:ext uri="{FF2B5EF4-FFF2-40B4-BE49-F238E27FC236}">
                <a16:creationId xmlns:a16="http://schemas.microsoft.com/office/drawing/2014/main" id="{9D8F882C-9C10-807D-292B-5A44F42F31EB}"/>
              </a:ext>
            </a:extLst>
          </p:cNvPr>
          <p:cNvSpPr txBox="1">
            <a:spLocks noChangeArrowheads="1"/>
          </p:cNvSpPr>
          <p:nvPr/>
        </p:nvSpPr>
        <p:spPr bwMode="auto">
          <a:xfrm>
            <a:off x="6461125" y="2224088"/>
            <a:ext cx="481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Times New Roman" panose="02020603050405020304" pitchFamily="18" charset="0"/>
              </a:rPr>
              <a:t>zw</a:t>
            </a:r>
          </a:p>
        </p:txBody>
      </p:sp>
      <p:sp>
        <p:nvSpPr>
          <p:cNvPr id="28683" name="Text Box 11">
            <a:extLst>
              <a:ext uri="{FF2B5EF4-FFF2-40B4-BE49-F238E27FC236}">
                <a16:creationId xmlns:a16="http://schemas.microsoft.com/office/drawing/2014/main" id="{A931E478-F08D-3098-E20A-B42C944CFA0B}"/>
              </a:ext>
            </a:extLst>
          </p:cNvPr>
          <p:cNvSpPr txBox="1">
            <a:spLocks noChangeArrowheads="1"/>
          </p:cNvSpPr>
          <p:nvPr/>
        </p:nvSpPr>
        <p:spPr bwMode="auto">
          <a:xfrm>
            <a:off x="6613525" y="4232275"/>
            <a:ext cx="471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W</a:t>
            </a:r>
          </a:p>
        </p:txBody>
      </p:sp>
      <p:sp>
        <p:nvSpPr>
          <p:cNvPr id="28684" name="Text Box 12">
            <a:extLst>
              <a:ext uri="{FF2B5EF4-FFF2-40B4-BE49-F238E27FC236}">
                <a16:creationId xmlns:a16="http://schemas.microsoft.com/office/drawing/2014/main" id="{9014DD89-3D05-5B44-48F6-957D6EC6EA83}"/>
              </a:ext>
            </a:extLst>
          </p:cNvPr>
          <p:cNvSpPr txBox="1">
            <a:spLocks noChangeArrowheads="1"/>
          </p:cNvSpPr>
          <p:nvPr/>
        </p:nvSpPr>
        <p:spPr bwMode="auto">
          <a:xfrm>
            <a:off x="8289925" y="4586288"/>
            <a:ext cx="495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Times New Roman" panose="02020603050405020304" pitchFamily="18" charset="0"/>
              </a:rPr>
              <a:t>yw</a:t>
            </a:r>
          </a:p>
        </p:txBody>
      </p:sp>
      <p:sp>
        <p:nvSpPr>
          <p:cNvPr id="28685" name="Text Box 13">
            <a:extLst>
              <a:ext uri="{FF2B5EF4-FFF2-40B4-BE49-F238E27FC236}">
                <a16:creationId xmlns:a16="http://schemas.microsoft.com/office/drawing/2014/main" id="{22F8B2BA-330C-4EBF-CEB2-62991BB18488}"/>
              </a:ext>
            </a:extLst>
          </p:cNvPr>
          <p:cNvSpPr txBox="1">
            <a:spLocks noChangeArrowheads="1"/>
          </p:cNvSpPr>
          <p:nvPr/>
        </p:nvSpPr>
        <p:spPr bwMode="auto">
          <a:xfrm>
            <a:off x="4251325" y="5805488"/>
            <a:ext cx="495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Times New Roman" panose="02020603050405020304" pitchFamily="18" charset="0"/>
              </a:rPr>
              <a:t>xw</a:t>
            </a:r>
          </a:p>
        </p:txBody>
      </p:sp>
      <p:sp>
        <p:nvSpPr>
          <p:cNvPr id="28686" name="Line 14">
            <a:extLst>
              <a:ext uri="{FF2B5EF4-FFF2-40B4-BE49-F238E27FC236}">
                <a16:creationId xmlns:a16="http://schemas.microsoft.com/office/drawing/2014/main" id="{446B3F50-FED0-545A-0B71-7AC5F31FE7F2}"/>
              </a:ext>
            </a:extLst>
          </p:cNvPr>
          <p:cNvSpPr>
            <a:spLocks noChangeShapeType="1"/>
          </p:cNvSpPr>
          <p:nvPr/>
        </p:nvSpPr>
        <p:spPr bwMode="auto">
          <a:xfrm flipV="1">
            <a:off x="6248400" y="6019800"/>
            <a:ext cx="533400" cy="1524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8687" name="Line 15">
            <a:extLst>
              <a:ext uri="{FF2B5EF4-FFF2-40B4-BE49-F238E27FC236}">
                <a16:creationId xmlns:a16="http://schemas.microsoft.com/office/drawing/2014/main" id="{1086E0E4-0B42-FA2C-ACEC-A4BD0A05972C}"/>
              </a:ext>
            </a:extLst>
          </p:cNvPr>
          <p:cNvSpPr>
            <a:spLocks noChangeShapeType="1"/>
          </p:cNvSpPr>
          <p:nvPr/>
        </p:nvSpPr>
        <p:spPr bwMode="auto">
          <a:xfrm flipH="1" flipV="1">
            <a:off x="6019800" y="5791200"/>
            <a:ext cx="228600" cy="3810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8688" name="Text Box 16">
            <a:extLst>
              <a:ext uri="{FF2B5EF4-FFF2-40B4-BE49-F238E27FC236}">
                <a16:creationId xmlns:a16="http://schemas.microsoft.com/office/drawing/2014/main" id="{DC1EEA6D-58E6-324B-4CCB-A891FF038EEF}"/>
              </a:ext>
            </a:extLst>
          </p:cNvPr>
          <p:cNvSpPr txBox="1">
            <a:spLocks noChangeArrowheads="1"/>
          </p:cNvSpPr>
          <p:nvPr/>
        </p:nvSpPr>
        <p:spPr bwMode="auto">
          <a:xfrm>
            <a:off x="7010400" y="5105400"/>
            <a:ext cx="1725613"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solidFill>
                  <a:srgbClr val="FF0000"/>
                </a:solidFill>
                <a:latin typeface="Times New Roman" panose="02020603050405020304" pitchFamily="18" charset="0"/>
              </a:rPr>
              <a:t>instance of the </a:t>
            </a:r>
          </a:p>
          <a:p>
            <a:pPr algn="ctr"/>
            <a:r>
              <a:rPr lang="en-US" altLang="en-US" sz="2000">
                <a:solidFill>
                  <a:srgbClr val="FF0000"/>
                </a:solidFill>
                <a:latin typeface="Times New Roman" panose="02020603050405020304" pitchFamily="18" charset="0"/>
              </a:rPr>
              <a:t>object in the</a:t>
            </a:r>
          </a:p>
          <a:p>
            <a:pPr algn="ctr"/>
            <a:r>
              <a:rPr lang="en-US" altLang="en-US" sz="2000">
                <a:solidFill>
                  <a:srgbClr val="FF0000"/>
                </a:solidFill>
                <a:latin typeface="Times New Roman" panose="02020603050405020304" pitchFamily="18" charset="0"/>
              </a:rPr>
              <a:t>world</a:t>
            </a:r>
          </a:p>
        </p:txBody>
      </p:sp>
      <p:sp>
        <p:nvSpPr>
          <p:cNvPr id="28689" name="Line 17">
            <a:extLst>
              <a:ext uri="{FF2B5EF4-FFF2-40B4-BE49-F238E27FC236}">
                <a16:creationId xmlns:a16="http://schemas.microsoft.com/office/drawing/2014/main" id="{76DD66DB-FDA5-9897-8BA6-084CC3BC8F3C}"/>
              </a:ext>
            </a:extLst>
          </p:cNvPr>
          <p:cNvSpPr>
            <a:spLocks noChangeShapeType="1"/>
          </p:cNvSpPr>
          <p:nvPr/>
        </p:nvSpPr>
        <p:spPr bwMode="auto">
          <a:xfrm flipV="1">
            <a:off x="2362200" y="2667000"/>
            <a:ext cx="838200" cy="10668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8690" name="Line 18">
            <a:extLst>
              <a:ext uri="{FF2B5EF4-FFF2-40B4-BE49-F238E27FC236}">
                <a16:creationId xmlns:a16="http://schemas.microsoft.com/office/drawing/2014/main" id="{4D2CC0B6-72CA-2639-F63F-D277B9780157}"/>
              </a:ext>
            </a:extLst>
          </p:cNvPr>
          <p:cNvSpPr>
            <a:spLocks noChangeShapeType="1"/>
          </p:cNvSpPr>
          <p:nvPr/>
        </p:nvSpPr>
        <p:spPr bwMode="auto">
          <a:xfrm>
            <a:off x="3200400" y="2667000"/>
            <a:ext cx="228600" cy="10668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8691" name="Line 19">
            <a:extLst>
              <a:ext uri="{FF2B5EF4-FFF2-40B4-BE49-F238E27FC236}">
                <a16:creationId xmlns:a16="http://schemas.microsoft.com/office/drawing/2014/main" id="{765156D5-08F3-82BC-5407-43C07FDC70E1}"/>
              </a:ext>
            </a:extLst>
          </p:cNvPr>
          <p:cNvSpPr>
            <a:spLocks noChangeShapeType="1"/>
          </p:cNvSpPr>
          <p:nvPr/>
        </p:nvSpPr>
        <p:spPr bwMode="auto">
          <a:xfrm>
            <a:off x="3200400" y="2667000"/>
            <a:ext cx="533400" cy="7620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8692" name="Line 20">
            <a:extLst>
              <a:ext uri="{FF2B5EF4-FFF2-40B4-BE49-F238E27FC236}">
                <a16:creationId xmlns:a16="http://schemas.microsoft.com/office/drawing/2014/main" id="{3F2A48A0-914D-81C2-87D5-92960B0AFCCF}"/>
              </a:ext>
            </a:extLst>
          </p:cNvPr>
          <p:cNvSpPr>
            <a:spLocks noChangeShapeType="1"/>
          </p:cNvSpPr>
          <p:nvPr/>
        </p:nvSpPr>
        <p:spPr bwMode="auto">
          <a:xfrm>
            <a:off x="2362200" y="3733800"/>
            <a:ext cx="10668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8693" name="Line 21">
            <a:extLst>
              <a:ext uri="{FF2B5EF4-FFF2-40B4-BE49-F238E27FC236}">
                <a16:creationId xmlns:a16="http://schemas.microsoft.com/office/drawing/2014/main" id="{AC951ABE-B1A8-76E2-FEC7-A3F12AC401DA}"/>
              </a:ext>
            </a:extLst>
          </p:cNvPr>
          <p:cNvSpPr>
            <a:spLocks noChangeShapeType="1"/>
          </p:cNvSpPr>
          <p:nvPr/>
        </p:nvSpPr>
        <p:spPr bwMode="auto">
          <a:xfrm flipV="1">
            <a:off x="3429000" y="3429000"/>
            <a:ext cx="304800" cy="3048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8694" name="Line 22">
            <a:extLst>
              <a:ext uri="{FF2B5EF4-FFF2-40B4-BE49-F238E27FC236}">
                <a16:creationId xmlns:a16="http://schemas.microsoft.com/office/drawing/2014/main" id="{B76B3A82-E777-9991-D03B-A4DCB2EADBD1}"/>
              </a:ext>
            </a:extLst>
          </p:cNvPr>
          <p:cNvSpPr>
            <a:spLocks noChangeShapeType="1"/>
          </p:cNvSpPr>
          <p:nvPr/>
        </p:nvSpPr>
        <p:spPr bwMode="auto">
          <a:xfrm flipV="1">
            <a:off x="2362200" y="1981200"/>
            <a:ext cx="0" cy="1752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8695" name="Line 23">
            <a:extLst>
              <a:ext uri="{FF2B5EF4-FFF2-40B4-BE49-F238E27FC236}">
                <a16:creationId xmlns:a16="http://schemas.microsoft.com/office/drawing/2014/main" id="{6FA09A5B-3D30-F9B2-2884-E4886285C956}"/>
              </a:ext>
            </a:extLst>
          </p:cNvPr>
          <p:cNvSpPr>
            <a:spLocks noChangeShapeType="1"/>
          </p:cNvSpPr>
          <p:nvPr/>
        </p:nvSpPr>
        <p:spPr bwMode="auto">
          <a:xfrm>
            <a:off x="3429000" y="3733800"/>
            <a:ext cx="762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8696" name="Line 24">
            <a:extLst>
              <a:ext uri="{FF2B5EF4-FFF2-40B4-BE49-F238E27FC236}">
                <a16:creationId xmlns:a16="http://schemas.microsoft.com/office/drawing/2014/main" id="{C15249AC-A9A6-5FF0-EB0E-A89F99BE1012}"/>
              </a:ext>
            </a:extLst>
          </p:cNvPr>
          <p:cNvSpPr>
            <a:spLocks noChangeShapeType="1"/>
          </p:cNvSpPr>
          <p:nvPr/>
        </p:nvSpPr>
        <p:spPr bwMode="auto">
          <a:xfrm flipH="1">
            <a:off x="1371600" y="3733800"/>
            <a:ext cx="9906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8697" name="Text Box 25">
            <a:extLst>
              <a:ext uri="{FF2B5EF4-FFF2-40B4-BE49-F238E27FC236}">
                <a16:creationId xmlns:a16="http://schemas.microsoft.com/office/drawing/2014/main" id="{56406D19-45F0-EE35-649B-D14CD0B47B9C}"/>
              </a:ext>
            </a:extLst>
          </p:cNvPr>
          <p:cNvSpPr txBox="1">
            <a:spLocks noChangeArrowheads="1"/>
          </p:cNvSpPr>
          <p:nvPr/>
        </p:nvSpPr>
        <p:spPr bwMode="auto">
          <a:xfrm>
            <a:off x="3429000" y="1981200"/>
            <a:ext cx="203517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400">
                <a:solidFill>
                  <a:schemeClr val="tx2"/>
                </a:solidFill>
                <a:latin typeface="Times New Roman" panose="02020603050405020304" pitchFamily="18" charset="0"/>
              </a:rPr>
              <a:t>pyramid model</a:t>
            </a:r>
          </a:p>
          <a:p>
            <a:pPr algn="ctr"/>
            <a:r>
              <a:rPr lang="en-US" altLang="en-US" sz="2400">
                <a:solidFill>
                  <a:schemeClr val="tx2"/>
                </a:solidFill>
                <a:latin typeface="Times New Roman" panose="02020603050405020304" pitchFamily="18" charset="0"/>
              </a:rPr>
              <a:t>in its own</a:t>
            </a:r>
          </a:p>
          <a:p>
            <a:pPr algn="ctr"/>
            <a:r>
              <a:rPr lang="en-US" altLang="en-US" sz="2400">
                <a:solidFill>
                  <a:schemeClr val="tx2"/>
                </a:solidFill>
                <a:latin typeface="Times New Roman" panose="02020603050405020304" pitchFamily="18" charset="0"/>
              </a:rPr>
              <a:t>model space</a:t>
            </a:r>
          </a:p>
        </p:txBody>
      </p:sp>
      <p:sp>
        <p:nvSpPr>
          <p:cNvPr id="28698" name="Text Box 26">
            <a:extLst>
              <a:ext uri="{FF2B5EF4-FFF2-40B4-BE49-F238E27FC236}">
                <a16:creationId xmlns:a16="http://schemas.microsoft.com/office/drawing/2014/main" id="{2B69352C-795E-F88B-805B-65778E823EC2}"/>
              </a:ext>
            </a:extLst>
          </p:cNvPr>
          <p:cNvSpPr txBox="1">
            <a:spLocks noChangeArrowheads="1"/>
          </p:cNvSpPr>
          <p:nvPr/>
        </p:nvSpPr>
        <p:spPr bwMode="auto">
          <a:xfrm>
            <a:off x="4327525" y="3519488"/>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Times New Roman" panose="02020603050405020304" pitchFamily="18" charset="0"/>
              </a:rPr>
              <a:t>xp</a:t>
            </a:r>
          </a:p>
        </p:txBody>
      </p:sp>
      <p:sp>
        <p:nvSpPr>
          <p:cNvPr id="28699" name="Text Box 27">
            <a:extLst>
              <a:ext uri="{FF2B5EF4-FFF2-40B4-BE49-F238E27FC236}">
                <a16:creationId xmlns:a16="http://schemas.microsoft.com/office/drawing/2014/main" id="{8777505D-1F2F-89F9-7FCC-1C0C255281A8}"/>
              </a:ext>
            </a:extLst>
          </p:cNvPr>
          <p:cNvSpPr txBox="1">
            <a:spLocks noChangeArrowheads="1"/>
          </p:cNvSpPr>
          <p:nvPr/>
        </p:nvSpPr>
        <p:spPr bwMode="auto">
          <a:xfrm>
            <a:off x="1279525" y="4281488"/>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Times New Roman" panose="02020603050405020304" pitchFamily="18" charset="0"/>
              </a:rPr>
              <a:t>yp</a:t>
            </a:r>
          </a:p>
        </p:txBody>
      </p:sp>
      <p:sp>
        <p:nvSpPr>
          <p:cNvPr id="28700" name="Text Box 28">
            <a:extLst>
              <a:ext uri="{FF2B5EF4-FFF2-40B4-BE49-F238E27FC236}">
                <a16:creationId xmlns:a16="http://schemas.microsoft.com/office/drawing/2014/main" id="{040F9C7D-CBB5-DBBD-5DFD-4ECED0E57DA4}"/>
              </a:ext>
            </a:extLst>
          </p:cNvPr>
          <p:cNvSpPr txBox="1">
            <a:spLocks noChangeArrowheads="1"/>
          </p:cNvSpPr>
          <p:nvPr/>
        </p:nvSpPr>
        <p:spPr bwMode="auto">
          <a:xfrm>
            <a:off x="2422525" y="1766888"/>
            <a:ext cx="423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Times New Roman" panose="02020603050405020304" pitchFamily="18" charset="0"/>
              </a:rPr>
              <a:t>zp</a:t>
            </a:r>
          </a:p>
        </p:txBody>
      </p:sp>
      <p:sp>
        <p:nvSpPr>
          <p:cNvPr id="28701" name="Line 29">
            <a:extLst>
              <a:ext uri="{FF2B5EF4-FFF2-40B4-BE49-F238E27FC236}">
                <a16:creationId xmlns:a16="http://schemas.microsoft.com/office/drawing/2014/main" id="{A08CDBCE-9B1A-F948-61BB-AB60BC4A52B7}"/>
              </a:ext>
            </a:extLst>
          </p:cNvPr>
          <p:cNvSpPr>
            <a:spLocks noChangeShapeType="1"/>
          </p:cNvSpPr>
          <p:nvPr/>
        </p:nvSpPr>
        <p:spPr bwMode="auto">
          <a:xfrm>
            <a:off x="3200400" y="3962400"/>
            <a:ext cx="2819400" cy="1524000"/>
          </a:xfrm>
          <a:prstGeom prst="line">
            <a:avLst/>
          </a:prstGeom>
          <a:noFill/>
          <a:ln w="9525">
            <a:solidFill>
              <a:srgbClr val="000099"/>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8702" name="Text Box 30">
            <a:extLst>
              <a:ext uri="{FF2B5EF4-FFF2-40B4-BE49-F238E27FC236}">
                <a16:creationId xmlns:a16="http://schemas.microsoft.com/office/drawing/2014/main" id="{40C7165B-7B0D-64F3-7A67-CAD8F61AE523}"/>
              </a:ext>
            </a:extLst>
          </p:cNvPr>
          <p:cNvSpPr txBox="1">
            <a:spLocks noChangeArrowheads="1"/>
          </p:cNvSpPr>
          <p:nvPr/>
        </p:nvSpPr>
        <p:spPr bwMode="auto">
          <a:xfrm>
            <a:off x="2955925" y="4433888"/>
            <a:ext cx="10414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solidFill>
                  <a:srgbClr val="000099"/>
                </a:solidFill>
                <a:latin typeface="Times New Roman" panose="02020603050405020304" pitchFamily="18" charset="0"/>
              </a:rPr>
              <a:t>rotate</a:t>
            </a:r>
          </a:p>
          <a:p>
            <a:r>
              <a:rPr lang="en-US" altLang="en-US" sz="2000">
                <a:solidFill>
                  <a:srgbClr val="000099"/>
                </a:solidFill>
                <a:latin typeface="Times New Roman" panose="02020603050405020304" pitchFamily="18" charset="0"/>
              </a:rPr>
              <a:t>translate</a:t>
            </a:r>
          </a:p>
          <a:p>
            <a:r>
              <a:rPr lang="en-US" altLang="en-US" sz="2000">
                <a:solidFill>
                  <a:srgbClr val="000099"/>
                </a:solidFill>
                <a:latin typeface="Times New Roman" panose="02020603050405020304" pitchFamily="18" charset="0"/>
              </a:rPr>
              <a:t>scale</a:t>
            </a:r>
          </a:p>
        </p:txBody>
      </p:sp>
      <p:sp>
        <p:nvSpPr>
          <p:cNvPr id="2" name="Title 1">
            <a:extLst>
              <a:ext uri="{FF2B5EF4-FFF2-40B4-BE49-F238E27FC236}">
                <a16:creationId xmlns:a16="http://schemas.microsoft.com/office/drawing/2014/main" id="{BE23C8CF-4FB5-EB9E-946A-291132A92068}"/>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3" name="Picture 2" descr="E:\NIET\Project\xLogo11.png.pagespeed.ic.pydHLuCQEZ.png">
            <a:extLst>
              <a:ext uri="{FF2B5EF4-FFF2-40B4-BE49-F238E27FC236}">
                <a16:creationId xmlns:a16="http://schemas.microsoft.com/office/drawing/2014/main" id="{76DE46C5-462F-2CBC-6D36-8823D8609E24}"/>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104F1423-481E-A0E6-2E71-769160CEC631}"/>
              </a:ext>
            </a:extLst>
          </p:cNvPr>
          <p:cNvSpPr>
            <a:spLocks noGrp="1" noChangeArrowheads="1"/>
          </p:cNvSpPr>
          <p:nvPr>
            <p:ph type="title"/>
          </p:nvPr>
        </p:nvSpPr>
        <p:spPr/>
        <p:txBody>
          <a:bodyPr/>
          <a:lstStyle/>
          <a:p>
            <a:r>
              <a:rPr lang="en-US" altLang="en-US"/>
              <a:t>Translation and Scaling in 3D</a:t>
            </a:r>
          </a:p>
        </p:txBody>
      </p:sp>
      <p:pic>
        <p:nvPicPr>
          <p:cNvPr id="29699" name="Picture 3">
            <a:extLst>
              <a:ext uri="{FF2B5EF4-FFF2-40B4-BE49-F238E27FC236}">
                <a16:creationId xmlns:a16="http://schemas.microsoft.com/office/drawing/2014/main" id="{54A7C0CE-D0AD-7067-A04F-1EF9BB50F2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1875" t="44531" r="22501" b="41406"/>
          <a:stretch>
            <a:fillRect/>
          </a:stretch>
        </p:blipFill>
        <p:spPr bwMode="auto">
          <a:xfrm>
            <a:off x="2590800" y="2133600"/>
            <a:ext cx="43434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0" name="Picture 4">
            <a:extLst>
              <a:ext uri="{FF2B5EF4-FFF2-40B4-BE49-F238E27FC236}">
                <a16:creationId xmlns:a16="http://schemas.microsoft.com/office/drawing/2014/main" id="{2A661CE3-3C2A-5472-9DE7-F23C032331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9375" t="53125" r="18124" b="32813"/>
          <a:stretch>
            <a:fillRect/>
          </a:stretch>
        </p:blipFill>
        <p:spPr bwMode="auto">
          <a:xfrm>
            <a:off x="1981200" y="4495800"/>
            <a:ext cx="64008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a:extLst>
              <a:ext uri="{FF2B5EF4-FFF2-40B4-BE49-F238E27FC236}">
                <a16:creationId xmlns:a16="http://schemas.microsoft.com/office/drawing/2014/main" id="{587D9A8D-C8A5-3D52-4D85-FE447ADBB360}"/>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3" name="Picture 2" descr="E:\NIET\Project\xLogo11.png.pagespeed.ic.pydHLuCQEZ.png">
            <a:extLst>
              <a:ext uri="{FF2B5EF4-FFF2-40B4-BE49-F238E27FC236}">
                <a16:creationId xmlns:a16="http://schemas.microsoft.com/office/drawing/2014/main" id="{A1165EAF-76D9-6523-7332-1D51F6066792}"/>
              </a:ext>
            </a:extLst>
          </p:cNvPr>
          <p:cNvPicPr>
            <a:picLocks noChangeAspect="1" noChangeArrowheads="1"/>
          </p:cNvPicPr>
          <p:nvPr/>
        </p:nvPicPr>
        <p:blipFill>
          <a:blip r:embed="rId4"/>
          <a:srcRect/>
          <a:stretch>
            <a:fillRect/>
          </a:stretch>
        </p:blipFill>
        <p:spPr bwMode="auto">
          <a:xfrm>
            <a:off x="0" y="0"/>
            <a:ext cx="1447800" cy="817163"/>
          </a:xfrm>
          <a:prstGeom prst="rect">
            <a:avLst/>
          </a:prstGeom>
          <a:noFill/>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3D904E14-9614-E43F-803E-BE86728FB656}"/>
              </a:ext>
            </a:extLst>
          </p:cNvPr>
          <p:cNvSpPr>
            <a:spLocks noGrp="1" noChangeArrowheads="1"/>
          </p:cNvSpPr>
          <p:nvPr>
            <p:ph type="title"/>
          </p:nvPr>
        </p:nvSpPr>
        <p:spPr/>
        <p:txBody>
          <a:bodyPr/>
          <a:lstStyle/>
          <a:p>
            <a:r>
              <a:rPr lang="en-US" altLang="en-US"/>
              <a:t>Rotation in 3D is about an axis</a:t>
            </a:r>
          </a:p>
        </p:txBody>
      </p:sp>
      <p:sp>
        <p:nvSpPr>
          <p:cNvPr id="30723" name="Line 3">
            <a:extLst>
              <a:ext uri="{FF2B5EF4-FFF2-40B4-BE49-F238E27FC236}">
                <a16:creationId xmlns:a16="http://schemas.microsoft.com/office/drawing/2014/main" id="{10B1BE2F-1D4A-E414-8E5F-592D70346CE6}"/>
              </a:ext>
            </a:extLst>
          </p:cNvPr>
          <p:cNvSpPr>
            <a:spLocks noChangeShapeType="1"/>
          </p:cNvSpPr>
          <p:nvPr/>
        </p:nvSpPr>
        <p:spPr bwMode="auto">
          <a:xfrm flipV="1">
            <a:off x="2895600" y="1828800"/>
            <a:ext cx="0" cy="1676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0724" name="Line 4">
            <a:extLst>
              <a:ext uri="{FF2B5EF4-FFF2-40B4-BE49-F238E27FC236}">
                <a16:creationId xmlns:a16="http://schemas.microsoft.com/office/drawing/2014/main" id="{C6AA2A7D-007D-E76A-88AC-7FEA9A644041}"/>
              </a:ext>
            </a:extLst>
          </p:cNvPr>
          <p:cNvSpPr>
            <a:spLocks noChangeShapeType="1"/>
          </p:cNvSpPr>
          <p:nvPr/>
        </p:nvSpPr>
        <p:spPr bwMode="auto">
          <a:xfrm>
            <a:off x="2895600" y="3505200"/>
            <a:ext cx="2057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0725" name="Line 5">
            <a:extLst>
              <a:ext uri="{FF2B5EF4-FFF2-40B4-BE49-F238E27FC236}">
                <a16:creationId xmlns:a16="http://schemas.microsoft.com/office/drawing/2014/main" id="{B32B5D73-293F-D3DB-13B2-2E0294071BDA}"/>
              </a:ext>
            </a:extLst>
          </p:cNvPr>
          <p:cNvSpPr>
            <a:spLocks noChangeShapeType="1"/>
          </p:cNvSpPr>
          <p:nvPr/>
        </p:nvSpPr>
        <p:spPr bwMode="auto">
          <a:xfrm flipH="1">
            <a:off x="1905000" y="3505200"/>
            <a:ext cx="990600" cy="6096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0726" name="Text Box 6">
            <a:extLst>
              <a:ext uri="{FF2B5EF4-FFF2-40B4-BE49-F238E27FC236}">
                <a16:creationId xmlns:a16="http://schemas.microsoft.com/office/drawing/2014/main" id="{63692BEF-FCF0-627D-30D7-3505FFEE147F}"/>
              </a:ext>
            </a:extLst>
          </p:cNvPr>
          <p:cNvSpPr txBox="1">
            <a:spLocks noChangeArrowheads="1"/>
          </p:cNvSpPr>
          <p:nvPr/>
        </p:nvSpPr>
        <p:spPr bwMode="auto">
          <a:xfrm>
            <a:off x="1600200" y="388620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x</a:t>
            </a:r>
          </a:p>
        </p:txBody>
      </p:sp>
      <p:sp>
        <p:nvSpPr>
          <p:cNvPr id="30727" name="Text Box 7">
            <a:extLst>
              <a:ext uri="{FF2B5EF4-FFF2-40B4-BE49-F238E27FC236}">
                <a16:creationId xmlns:a16="http://schemas.microsoft.com/office/drawing/2014/main" id="{9E5AB5C6-5BFD-0C31-0CD0-0753ADA87BF0}"/>
              </a:ext>
            </a:extLst>
          </p:cNvPr>
          <p:cNvSpPr txBox="1">
            <a:spLocks noChangeArrowheads="1"/>
          </p:cNvSpPr>
          <p:nvPr/>
        </p:nvSpPr>
        <p:spPr bwMode="auto">
          <a:xfrm>
            <a:off x="5013325" y="331787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y</a:t>
            </a:r>
          </a:p>
        </p:txBody>
      </p:sp>
      <p:sp>
        <p:nvSpPr>
          <p:cNvPr id="30728" name="Text Box 8">
            <a:extLst>
              <a:ext uri="{FF2B5EF4-FFF2-40B4-BE49-F238E27FC236}">
                <a16:creationId xmlns:a16="http://schemas.microsoft.com/office/drawing/2014/main" id="{53EE6408-D00E-A3E6-05D3-437CC9EBDFB4}"/>
              </a:ext>
            </a:extLst>
          </p:cNvPr>
          <p:cNvSpPr txBox="1">
            <a:spLocks noChangeArrowheads="1"/>
          </p:cNvSpPr>
          <p:nvPr/>
        </p:nvSpPr>
        <p:spPr bwMode="auto">
          <a:xfrm>
            <a:off x="2590800" y="1600200"/>
            <a:ext cx="319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z</a:t>
            </a:r>
          </a:p>
        </p:txBody>
      </p:sp>
      <p:sp>
        <p:nvSpPr>
          <p:cNvPr id="30729" name="Line 9">
            <a:extLst>
              <a:ext uri="{FF2B5EF4-FFF2-40B4-BE49-F238E27FC236}">
                <a16:creationId xmlns:a16="http://schemas.microsoft.com/office/drawing/2014/main" id="{13A25755-E992-F8F2-26A9-B70C0327207C}"/>
              </a:ext>
            </a:extLst>
          </p:cNvPr>
          <p:cNvSpPr>
            <a:spLocks noChangeShapeType="1"/>
          </p:cNvSpPr>
          <p:nvPr/>
        </p:nvSpPr>
        <p:spPr bwMode="auto">
          <a:xfrm flipV="1">
            <a:off x="2895600" y="2895600"/>
            <a:ext cx="1752600" cy="609600"/>
          </a:xfrm>
          <a:prstGeom prst="line">
            <a:avLst/>
          </a:prstGeom>
          <a:noFill/>
          <a:ln w="9525">
            <a:solidFill>
              <a:srgbClr val="000099"/>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0730" name="Line 10">
            <a:extLst>
              <a:ext uri="{FF2B5EF4-FFF2-40B4-BE49-F238E27FC236}">
                <a16:creationId xmlns:a16="http://schemas.microsoft.com/office/drawing/2014/main" id="{5144910F-3B5F-B1A8-9FF7-34C856D7FEFA}"/>
              </a:ext>
            </a:extLst>
          </p:cNvPr>
          <p:cNvSpPr>
            <a:spLocks noChangeShapeType="1"/>
          </p:cNvSpPr>
          <p:nvPr/>
        </p:nvSpPr>
        <p:spPr bwMode="auto">
          <a:xfrm flipH="1" flipV="1">
            <a:off x="2286000" y="1981200"/>
            <a:ext cx="609600" cy="1524000"/>
          </a:xfrm>
          <a:prstGeom prst="line">
            <a:avLst/>
          </a:prstGeom>
          <a:noFill/>
          <a:ln w="9525">
            <a:solidFill>
              <a:srgbClr val="000099"/>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0731" name="Text Box 11">
            <a:extLst>
              <a:ext uri="{FF2B5EF4-FFF2-40B4-BE49-F238E27FC236}">
                <a16:creationId xmlns:a16="http://schemas.microsoft.com/office/drawing/2014/main" id="{E40DB018-147E-7353-B0D7-4DF3533D1872}"/>
              </a:ext>
            </a:extLst>
          </p:cNvPr>
          <p:cNvSpPr txBox="1">
            <a:spLocks noChangeArrowheads="1"/>
          </p:cNvSpPr>
          <p:nvPr/>
        </p:nvSpPr>
        <p:spPr bwMode="auto">
          <a:xfrm>
            <a:off x="3886200" y="3124200"/>
            <a:ext cx="3159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Times New Roman" panose="02020603050405020304" pitchFamily="18" charset="0"/>
                <a:sym typeface="Symbol" panose="05050102010706020507" pitchFamily="18" charset="2"/>
              </a:rPr>
              <a:t></a:t>
            </a:r>
            <a:endParaRPr lang="en-US" altLang="en-US" sz="2000">
              <a:latin typeface="Times New Roman" panose="02020603050405020304" pitchFamily="18" charset="0"/>
            </a:endParaRPr>
          </a:p>
        </p:txBody>
      </p:sp>
      <p:sp>
        <p:nvSpPr>
          <p:cNvPr id="30732" name="Text Box 12">
            <a:extLst>
              <a:ext uri="{FF2B5EF4-FFF2-40B4-BE49-F238E27FC236}">
                <a16:creationId xmlns:a16="http://schemas.microsoft.com/office/drawing/2014/main" id="{250DECFF-B5DD-2AC6-176F-158DC138828C}"/>
              </a:ext>
            </a:extLst>
          </p:cNvPr>
          <p:cNvSpPr txBox="1">
            <a:spLocks noChangeArrowheads="1"/>
          </p:cNvSpPr>
          <p:nvPr/>
        </p:nvSpPr>
        <p:spPr bwMode="auto">
          <a:xfrm>
            <a:off x="5546725" y="2708275"/>
            <a:ext cx="25177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400">
                <a:latin typeface="Times New Roman" panose="02020603050405020304" pitchFamily="18" charset="0"/>
              </a:rPr>
              <a:t>rotation by angle </a:t>
            </a:r>
            <a:r>
              <a:rPr lang="en-US" altLang="en-US" sz="2000">
                <a:latin typeface="Times New Roman" panose="02020603050405020304" pitchFamily="18" charset="0"/>
                <a:sym typeface="Symbol" panose="05050102010706020507" pitchFamily="18" charset="2"/>
              </a:rPr>
              <a:t> </a:t>
            </a:r>
          </a:p>
          <a:p>
            <a:pPr algn="ctr"/>
            <a:r>
              <a:rPr lang="en-US" altLang="en-US" sz="2000">
                <a:latin typeface="Times New Roman" panose="02020603050405020304" pitchFamily="18" charset="0"/>
                <a:sym typeface="Symbol" panose="05050102010706020507" pitchFamily="18" charset="2"/>
              </a:rPr>
              <a:t>about the x axis</a:t>
            </a:r>
            <a:r>
              <a:rPr lang="en-US" altLang="en-US" sz="2400">
                <a:latin typeface="Times New Roman" panose="02020603050405020304" pitchFamily="18" charset="0"/>
              </a:rPr>
              <a:t> </a:t>
            </a:r>
          </a:p>
        </p:txBody>
      </p:sp>
      <p:sp>
        <p:nvSpPr>
          <p:cNvPr id="30733" name="Text Box 13">
            <a:extLst>
              <a:ext uri="{FF2B5EF4-FFF2-40B4-BE49-F238E27FC236}">
                <a16:creationId xmlns:a16="http://schemas.microsoft.com/office/drawing/2014/main" id="{5F5D63BD-4046-86E1-33C2-5AAF9FC278D2}"/>
              </a:ext>
            </a:extLst>
          </p:cNvPr>
          <p:cNvSpPr txBox="1">
            <a:spLocks noChangeArrowheads="1"/>
          </p:cNvSpPr>
          <p:nvPr/>
        </p:nvSpPr>
        <p:spPr bwMode="auto">
          <a:xfrm>
            <a:off x="3057525" y="4156075"/>
            <a:ext cx="608013"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400">
                <a:latin typeface="Times New Roman" panose="02020603050405020304" pitchFamily="18" charset="0"/>
              </a:rPr>
              <a:t>Px</a:t>
            </a:r>
            <a:r>
              <a:rPr lang="en-US" altLang="en-US" sz="2400">
                <a:latin typeface="Times New Roman" panose="02020603050405020304" pitchFamily="18" charset="0"/>
                <a:cs typeface="Times New Roman" panose="02020603050405020304" pitchFamily="18" charset="0"/>
              </a:rPr>
              <a:t>´</a:t>
            </a:r>
            <a:endParaRPr lang="en-US" altLang="en-US" sz="2400">
              <a:latin typeface="Times New Roman" panose="02020603050405020304" pitchFamily="18" charset="0"/>
            </a:endParaRPr>
          </a:p>
          <a:p>
            <a:pPr algn="ctr"/>
            <a:r>
              <a:rPr lang="en-US" altLang="en-US" sz="2400">
                <a:latin typeface="Times New Roman" panose="02020603050405020304" pitchFamily="18" charset="0"/>
              </a:rPr>
              <a:t>Py</a:t>
            </a:r>
            <a:r>
              <a:rPr lang="en-US" altLang="en-US" sz="2400">
                <a:latin typeface="Times New Roman" panose="02020603050405020304" pitchFamily="18" charset="0"/>
                <a:cs typeface="Times New Roman" panose="02020603050405020304" pitchFamily="18" charset="0"/>
              </a:rPr>
              <a:t>´</a:t>
            </a:r>
            <a:endParaRPr lang="en-US" altLang="en-US" sz="2400">
              <a:latin typeface="Times New Roman" panose="02020603050405020304" pitchFamily="18" charset="0"/>
            </a:endParaRPr>
          </a:p>
          <a:p>
            <a:pPr algn="ctr"/>
            <a:r>
              <a:rPr lang="en-US" altLang="en-US" sz="2400">
                <a:latin typeface="Times New Roman" panose="02020603050405020304" pitchFamily="18" charset="0"/>
              </a:rPr>
              <a:t>Pz</a:t>
            </a:r>
            <a:r>
              <a:rPr lang="en-US" altLang="en-US" sz="2400">
                <a:latin typeface="Times New Roman" panose="02020603050405020304" pitchFamily="18" charset="0"/>
                <a:cs typeface="Times New Roman" panose="02020603050405020304" pitchFamily="18" charset="0"/>
              </a:rPr>
              <a:t>´</a:t>
            </a:r>
            <a:endParaRPr lang="en-US" altLang="en-US" sz="2400">
              <a:latin typeface="Times New Roman" panose="02020603050405020304" pitchFamily="18" charset="0"/>
            </a:endParaRPr>
          </a:p>
          <a:p>
            <a:pPr algn="ctr"/>
            <a:r>
              <a:rPr lang="en-US" altLang="en-US" sz="2400">
                <a:latin typeface="Times New Roman" panose="02020603050405020304" pitchFamily="18" charset="0"/>
              </a:rPr>
              <a:t>1</a:t>
            </a:r>
          </a:p>
        </p:txBody>
      </p:sp>
      <p:sp>
        <p:nvSpPr>
          <p:cNvPr id="30734" name="Text Box 14">
            <a:extLst>
              <a:ext uri="{FF2B5EF4-FFF2-40B4-BE49-F238E27FC236}">
                <a16:creationId xmlns:a16="http://schemas.microsoft.com/office/drawing/2014/main" id="{18500B5F-E7D1-393E-1E61-7075BE38D03B}"/>
              </a:ext>
            </a:extLst>
          </p:cNvPr>
          <p:cNvSpPr txBox="1">
            <a:spLocks noChangeArrowheads="1"/>
          </p:cNvSpPr>
          <p:nvPr/>
        </p:nvSpPr>
        <p:spPr bwMode="auto">
          <a:xfrm>
            <a:off x="4495800" y="4114800"/>
            <a:ext cx="247015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1     0         0        0</a:t>
            </a:r>
          </a:p>
          <a:p>
            <a:r>
              <a:rPr lang="en-US" altLang="en-US" sz="2400">
                <a:latin typeface="Times New Roman" panose="02020603050405020304" pitchFamily="18" charset="0"/>
              </a:rPr>
              <a:t>0  cos </a:t>
            </a:r>
            <a:r>
              <a:rPr lang="en-US" altLang="en-US" sz="2000">
                <a:latin typeface="Times New Roman" panose="02020603050405020304" pitchFamily="18" charset="0"/>
                <a:sym typeface="Symbol" panose="05050102010706020507" pitchFamily="18" charset="2"/>
              </a:rPr>
              <a:t>    - sin      </a:t>
            </a:r>
            <a:r>
              <a:rPr lang="en-US" altLang="en-US" sz="2400">
                <a:latin typeface="Times New Roman" panose="02020603050405020304" pitchFamily="18" charset="0"/>
                <a:sym typeface="Symbol" panose="05050102010706020507" pitchFamily="18" charset="2"/>
              </a:rPr>
              <a:t>0</a:t>
            </a:r>
            <a:endParaRPr lang="en-US" altLang="en-US" sz="2000">
              <a:latin typeface="Times New Roman" panose="02020603050405020304" pitchFamily="18" charset="0"/>
            </a:endParaRPr>
          </a:p>
          <a:p>
            <a:r>
              <a:rPr lang="en-US" altLang="en-US" sz="2400">
                <a:latin typeface="Times New Roman" panose="02020603050405020304" pitchFamily="18" charset="0"/>
              </a:rPr>
              <a:t>0   sin </a:t>
            </a:r>
            <a:r>
              <a:rPr lang="en-US" altLang="en-US" sz="2000">
                <a:latin typeface="Times New Roman" panose="02020603050405020304" pitchFamily="18" charset="0"/>
                <a:sym typeface="Symbol" panose="05050102010706020507" pitchFamily="18" charset="2"/>
              </a:rPr>
              <a:t></a:t>
            </a:r>
            <a:r>
              <a:rPr lang="en-US" altLang="en-US" sz="2400">
                <a:latin typeface="Times New Roman" panose="02020603050405020304" pitchFamily="18" charset="0"/>
                <a:sym typeface="Symbol" panose="05050102010706020507" pitchFamily="18" charset="2"/>
              </a:rPr>
              <a:t>    cos </a:t>
            </a:r>
            <a:r>
              <a:rPr lang="en-US" altLang="en-US" sz="2000">
                <a:latin typeface="Times New Roman" panose="02020603050405020304" pitchFamily="18" charset="0"/>
                <a:sym typeface="Symbol" panose="05050102010706020507" pitchFamily="18" charset="2"/>
              </a:rPr>
              <a:t>    </a:t>
            </a:r>
            <a:r>
              <a:rPr lang="en-US" altLang="en-US" sz="2400">
                <a:latin typeface="Times New Roman" panose="02020603050405020304" pitchFamily="18" charset="0"/>
                <a:sym typeface="Symbol" panose="05050102010706020507" pitchFamily="18" charset="2"/>
              </a:rPr>
              <a:t>0</a:t>
            </a:r>
            <a:endParaRPr lang="en-US" altLang="en-US" sz="2000">
              <a:latin typeface="Times New Roman" panose="02020603050405020304" pitchFamily="18" charset="0"/>
            </a:endParaRPr>
          </a:p>
          <a:p>
            <a:r>
              <a:rPr lang="en-US" altLang="en-US" sz="2400">
                <a:latin typeface="Times New Roman" panose="02020603050405020304" pitchFamily="18" charset="0"/>
              </a:rPr>
              <a:t>0     0          0       1</a:t>
            </a:r>
          </a:p>
        </p:txBody>
      </p:sp>
      <p:sp>
        <p:nvSpPr>
          <p:cNvPr id="30735" name="Text Box 15">
            <a:extLst>
              <a:ext uri="{FF2B5EF4-FFF2-40B4-BE49-F238E27FC236}">
                <a16:creationId xmlns:a16="http://schemas.microsoft.com/office/drawing/2014/main" id="{AF6D5E90-B603-5548-AA4C-F81E08154353}"/>
              </a:ext>
            </a:extLst>
          </p:cNvPr>
          <p:cNvSpPr txBox="1">
            <a:spLocks noChangeArrowheads="1"/>
          </p:cNvSpPr>
          <p:nvPr/>
        </p:nvSpPr>
        <p:spPr bwMode="auto">
          <a:xfrm>
            <a:off x="7772400" y="4038600"/>
            <a:ext cx="506413"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Px</a:t>
            </a:r>
          </a:p>
          <a:p>
            <a:r>
              <a:rPr lang="en-US" altLang="en-US" sz="2400">
                <a:latin typeface="Times New Roman" panose="02020603050405020304" pitchFamily="18" charset="0"/>
              </a:rPr>
              <a:t>Py</a:t>
            </a:r>
          </a:p>
          <a:p>
            <a:r>
              <a:rPr lang="en-US" altLang="en-US" sz="2400">
                <a:latin typeface="Times New Roman" panose="02020603050405020304" pitchFamily="18" charset="0"/>
              </a:rPr>
              <a:t>Pz</a:t>
            </a:r>
          </a:p>
          <a:p>
            <a:r>
              <a:rPr lang="en-US" altLang="en-US" sz="2400">
                <a:latin typeface="Times New Roman" panose="02020603050405020304" pitchFamily="18" charset="0"/>
              </a:rPr>
              <a:t>1</a:t>
            </a:r>
          </a:p>
        </p:txBody>
      </p:sp>
      <p:sp>
        <p:nvSpPr>
          <p:cNvPr id="30736" name="AutoShape 16">
            <a:extLst>
              <a:ext uri="{FF2B5EF4-FFF2-40B4-BE49-F238E27FC236}">
                <a16:creationId xmlns:a16="http://schemas.microsoft.com/office/drawing/2014/main" id="{1C5F91C8-3BE2-1CE6-1ED8-FE78B9C2CD6D}"/>
              </a:ext>
            </a:extLst>
          </p:cNvPr>
          <p:cNvSpPr>
            <a:spLocks/>
          </p:cNvSpPr>
          <p:nvPr/>
        </p:nvSpPr>
        <p:spPr bwMode="auto">
          <a:xfrm>
            <a:off x="3581400" y="4114800"/>
            <a:ext cx="76200" cy="1524000"/>
          </a:xfrm>
          <a:prstGeom prst="rightBracket">
            <a:avLst>
              <a:gd name="adj" fmla="val 16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0737" name="AutoShape 17">
            <a:extLst>
              <a:ext uri="{FF2B5EF4-FFF2-40B4-BE49-F238E27FC236}">
                <a16:creationId xmlns:a16="http://schemas.microsoft.com/office/drawing/2014/main" id="{0589F456-767E-61EE-E201-5E2B91A108D0}"/>
              </a:ext>
            </a:extLst>
          </p:cNvPr>
          <p:cNvSpPr>
            <a:spLocks/>
          </p:cNvSpPr>
          <p:nvPr/>
        </p:nvSpPr>
        <p:spPr bwMode="auto">
          <a:xfrm>
            <a:off x="2895600" y="4114800"/>
            <a:ext cx="76200" cy="1524000"/>
          </a:xfrm>
          <a:prstGeom prst="leftBracket">
            <a:avLst>
              <a:gd name="adj" fmla="val 16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0738" name="AutoShape 18">
            <a:extLst>
              <a:ext uri="{FF2B5EF4-FFF2-40B4-BE49-F238E27FC236}">
                <a16:creationId xmlns:a16="http://schemas.microsoft.com/office/drawing/2014/main" id="{2A85A54C-26C4-8C23-30F7-1216558AC50C}"/>
              </a:ext>
            </a:extLst>
          </p:cNvPr>
          <p:cNvSpPr>
            <a:spLocks/>
          </p:cNvSpPr>
          <p:nvPr/>
        </p:nvSpPr>
        <p:spPr bwMode="auto">
          <a:xfrm>
            <a:off x="4419600" y="4114800"/>
            <a:ext cx="76200" cy="1524000"/>
          </a:xfrm>
          <a:prstGeom prst="leftBracket">
            <a:avLst>
              <a:gd name="adj" fmla="val 16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0739" name="AutoShape 19">
            <a:extLst>
              <a:ext uri="{FF2B5EF4-FFF2-40B4-BE49-F238E27FC236}">
                <a16:creationId xmlns:a16="http://schemas.microsoft.com/office/drawing/2014/main" id="{F1BC5750-2671-1E13-87BA-B601CECAF899}"/>
              </a:ext>
            </a:extLst>
          </p:cNvPr>
          <p:cNvSpPr>
            <a:spLocks/>
          </p:cNvSpPr>
          <p:nvPr/>
        </p:nvSpPr>
        <p:spPr bwMode="auto">
          <a:xfrm>
            <a:off x="7620000" y="4114800"/>
            <a:ext cx="76200" cy="1524000"/>
          </a:xfrm>
          <a:prstGeom prst="leftBracket">
            <a:avLst>
              <a:gd name="adj" fmla="val 16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0740" name="AutoShape 20">
            <a:extLst>
              <a:ext uri="{FF2B5EF4-FFF2-40B4-BE49-F238E27FC236}">
                <a16:creationId xmlns:a16="http://schemas.microsoft.com/office/drawing/2014/main" id="{C9CAF55A-F697-5B7F-2AF5-72E348FD317D}"/>
              </a:ext>
            </a:extLst>
          </p:cNvPr>
          <p:cNvSpPr>
            <a:spLocks/>
          </p:cNvSpPr>
          <p:nvPr/>
        </p:nvSpPr>
        <p:spPr bwMode="auto">
          <a:xfrm>
            <a:off x="7086600" y="4114800"/>
            <a:ext cx="76200" cy="1524000"/>
          </a:xfrm>
          <a:prstGeom prst="rightBracket">
            <a:avLst>
              <a:gd name="adj" fmla="val 16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0741" name="AutoShape 21">
            <a:extLst>
              <a:ext uri="{FF2B5EF4-FFF2-40B4-BE49-F238E27FC236}">
                <a16:creationId xmlns:a16="http://schemas.microsoft.com/office/drawing/2014/main" id="{A8FB6287-83F5-ABDF-E8B8-9418812022A4}"/>
              </a:ext>
            </a:extLst>
          </p:cNvPr>
          <p:cNvSpPr>
            <a:spLocks/>
          </p:cNvSpPr>
          <p:nvPr/>
        </p:nvSpPr>
        <p:spPr bwMode="auto">
          <a:xfrm>
            <a:off x="8305800" y="4114800"/>
            <a:ext cx="76200" cy="1524000"/>
          </a:xfrm>
          <a:prstGeom prst="rightBracket">
            <a:avLst>
              <a:gd name="adj" fmla="val 16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0742" name="Text Box 22">
            <a:extLst>
              <a:ext uri="{FF2B5EF4-FFF2-40B4-BE49-F238E27FC236}">
                <a16:creationId xmlns:a16="http://schemas.microsoft.com/office/drawing/2014/main" id="{CFEF4BF6-974F-7D0C-29B7-F841A69191B9}"/>
              </a:ext>
            </a:extLst>
          </p:cNvPr>
          <p:cNvSpPr txBox="1">
            <a:spLocks noChangeArrowheads="1"/>
          </p:cNvSpPr>
          <p:nvPr/>
        </p:nvSpPr>
        <p:spPr bwMode="auto">
          <a:xfrm>
            <a:off x="3886200" y="4724400"/>
            <a:ext cx="35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a:t>
            </a:r>
          </a:p>
        </p:txBody>
      </p:sp>
      <p:sp>
        <p:nvSpPr>
          <p:cNvPr id="2" name="Title 1">
            <a:extLst>
              <a:ext uri="{FF2B5EF4-FFF2-40B4-BE49-F238E27FC236}">
                <a16:creationId xmlns:a16="http://schemas.microsoft.com/office/drawing/2014/main" id="{2C00E703-A06A-C55B-6168-DE6E0F437C05}"/>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3" name="Picture 2" descr="E:\NIET\Project\xLogo11.png.pagespeed.ic.pydHLuCQEZ.png">
            <a:extLst>
              <a:ext uri="{FF2B5EF4-FFF2-40B4-BE49-F238E27FC236}">
                <a16:creationId xmlns:a16="http://schemas.microsoft.com/office/drawing/2014/main" id="{ADBA2626-A5A7-D1A6-17F8-FA2D970A0C0B}"/>
              </a:ext>
            </a:extLst>
          </p:cNvPr>
          <p:cNvPicPr>
            <a:picLocks noChangeAspect="1" noChangeArrowheads="1"/>
          </p:cNvPicPr>
          <p:nvPr/>
        </p:nvPicPr>
        <p:blipFill>
          <a:blip r:embed="rId2"/>
          <a:srcRect/>
          <a:stretch>
            <a:fillRect/>
          </a:stretch>
        </p:blipFill>
        <p:spPr bwMode="auto">
          <a:xfrm>
            <a:off x="0" y="1"/>
            <a:ext cx="1447800" cy="762000"/>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2895600" y="6356350"/>
            <a:ext cx="4419600" cy="365125"/>
          </a:xfrm>
        </p:spPr>
        <p:txBody>
          <a:bodyPr/>
          <a:lstStyle/>
          <a:p>
            <a:pPr>
              <a:defRPr/>
            </a:pPr>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a:t>
            </a:fld>
            <a:endParaRPr lang="en-US" dirty="0"/>
          </a:p>
        </p:txBody>
      </p:sp>
      <p:sp>
        <p:nvSpPr>
          <p:cNvPr id="9" name="Title 1"/>
          <p:cNvSpPr txBox="1">
            <a:spLocks/>
          </p:cNvSpPr>
          <p:nvPr/>
        </p:nvSpPr>
        <p:spPr>
          <a:xfrm>
            <a:off x="1600200" y="1"/>
            <a:ext cx="75438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3200" b="1" dirty="0"/>
              <a:t>UNIT-V</a:t>
            </a:r>
            <a:endParaRPr lang="en-US" sz="3200" b="1" dirty="0">
              <a:solidFill>
                <a:schemeClr val="tx1"/>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7A9FF7AF-256B-4FAE-8C83-E5E9D30A5C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
        <p:nvSpPr>
          <p:cNvPr id="8" name="TextBox 7">
            <a:extLst>
              <a:ext uri="{FF2B5EF4-FFF2-40B4-BE49-F238E27FC236}">
                <a16:creationId xmlns:a16="http://schemas.microsoft.com/office/drawing/2014/main" id="{067567D3-B65B-4752-8952-9BA2BB96D648}"/>
              </a:ext>
            </a:extLst>
          </p:cNvPr>
          <p:cNvSpPr txBox="1"/>
          <p:nvPr/>
        </p:nvSpPr>
        <p:spPr>
          <a:xfrm>
            <a:off x="1463040" y="1067772"/>
            <a:ext cx="7071360" cy="523220"/>
          </a:xfrm>
          <a:prstGeom prst="rect">
            <a:avLst/>
          </a:prstGeom>
          <a:gradFill>
            <a:gsLst>
              <a:gs pos="0">
                <a:schemeClr val="accent6">
                  <a:shade val="51000"/>
                  <a:satMod val="130000"/>
                  <a:lumMod val="95000"/>
                </a:schemeClr>
              </a:gs>
              <a:gs pos="80000">
                <a:schemeClr val="accent6">
                  <a:shade val="93000"/>
                  <a:satMod val="130000"/>
                </a:schemeClr>
              </a:gs>
              <a:gs pos="100000">
                <a:schemeClr val="accent6">
                  <a:shade val="94000"/>
                  <a:satMod val="135000"/>
                </a:schemeClr>
              </a:gs>
            </a:gsLst>
          </a:gradFill>
          <a:ln/>
          <a:effectLst>
            <a:outerShdw blurRad="40000" dist="23000" dir="5400000" rotWithShape="0">
              <a:srgbClr val="000000">
                <a:alpha val="35000"/>
              </a:srgbClr>
            </a:outerShdw>
            <a:softEdge rad="76200"/>
          </a:effectLst>
        </p:spPr>
        <p:style>
          <a:lnRef idx="0">
            <a:schemeClr val="accent6"/>
          </a:lnRef>
          <a:fillRef idx="3">
            <a:schemeClr val="accent6"/>
          </a:fillRef>
          <a:effectRef idx="3">
            <a:schemeClr val="accent6"/>
          </a:effectRef>
          <a:fontRef idx="minor">
            <a:schemeClr val="lt1"/>
          </a:fontRef>
        </p:style>
        <p:txBody>
          <a:bodyPr wrap="square">
            <a:spAutoFit/>
          </a:bodyPr>
          <a:lstStyle/>
          <a:p>
            <a:pPr fontAlgn="base"/>
            <a:r>
              <a:rPr lang="en-IN" sz="2800" b="1" dirty="0"/>
              <a:t>UNIT-V: </a:t>
            </a:r>
            <a:r>
              <a:rPr lang="en-US" sz="2800" b="1" dirty="0"/>
              <a:t> </a:t>
            </a:r>
            <a:r>
              <a:rPr lang="en-GB" sz="2800" b="1" dirty="0"/>
              <a:t>Visualization and Generative Models</a:t>
            </a:r>
            <a:r>
              <a:rPr lang="en-GB" sz="2800" dirty="0"/>
              <a:t> </a:t>
            </a:r>
            <a:endParaRPr lang="en-IN" sz="2800" dirty="0"/>
          </a:p>
        </p:txBody>
      </p:sp>
      <p:graphicFrame>
        <p:nvGraphicFramePr>
          <p:cNvPr id="10" name="Diagram 9">
            <a:extLst>
              <a:ext uri="{FF2B5EF4-FFF2-40B4-BE49-F238E27FC236}">
                <a16:creationId xmlns:a16="http://schemas.microsoft.com/office/drawing/2014/main" id="{5BD0C95D-4009-4941-AFEE-6336F152559B}"/>
              </a:ext>
            </a:extLst>
          </p:cNvPr>
          <p:cNvGraphicFramePr/>
          <p:nvPr>
            <p:extLst>
              <p:ext uri="{D42A27DB-BD31-4B8C-83A1-F6EECF244321}">
                <p14:modId xmlns:p14="http://schemas.microsoft.com/office/powerpoint/2010/main" val="1108321299"/>
              </p:ext>
            </p:extLst>
          </p:nvPr>
        </p:nvGraphicFramePr>
        <p:xfrm>
          <a:off x="228600" y="2133600"/>
          <a:ext cx="8839200" cy="3194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86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Graphic spid="10" grpId="0">
        <p:bldAsOne/>
      </p:bldGraphic>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28E9F8A2-4DBE-3483-24C7-7EB991B3872E}"/>
              </a:ext>
            </a:extLst>
          </p:cNvPr>
          <p:cNvSpPr>
            <a:spLocks noGrp="1" noChangeArrowheads="1"/>
          </p:cNvSpPr>
          <p:nvPr>
            <p:ph type="title"/>
          </p:nvPr>
        </p:nvSpPr>
        <p:spPr/>
        <p:txBody>
          <a:bodyPr/>
          <a:lstStyle/>
          <a:p>
            <a:r>
              <a:rPr lang="en-US" altLang="en-US"/>
              <a:t>Rotation about Arbitrary Axis</a:t>
            </a:r>
          </a:p>
        </p:txBody>
      </p:sp>
      <p:sp>
        <p:nvSpPr>
          <p:cNvPr id="31747" name="Text Box 3">
            <a:extLst>
              <a:ext uri="{FF2B5EF4-FFF2-40B4-BE49-F238E27FC236}">
                <a16:creationId xmlns:a16="http://schemas.microsoft.com/office/drawing/2014/main" id="{7BA7714C-2F37-8815-4A16-F493BF34132F}"/>
              </a:ext>
            </a:extLst>
          </p:cNvPr>
          <p:cNvSpPr txBox="1">
            <a:spLocks noChangeArrowheads="1"/>
          </p:cNvSpPr>
          <p:nvPr/>
        </p:nvSpPr>
        <p:spPr bwMode="auto">
          <a:xfrm>
            <a:off x="3048000" y="4572000"/>
            <a:ext cx="608013"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400">
                <a:latin typeface="Times New Roman" panose="02020603050405020304" pitchFamily="18" charset="0"/>
              </a:rPr>
              <a:t>Px</a:t>
            </a:r>
            <a:r>
              <a:rPr lang="en-US" altLang="en-US" sz="2400">
                <a:latin typeface="Times New Roman" panose="02020603050405020304" pitchFamily="18" charset="0"/>
                <a:cs typeface="Times New Roman" panose="02020603050405020304" pitchFamily="18" charset="0"/>
              </a:rPr>
              <a:t>´</a:t>
            </a:r>
            <a:endParaRPr lang="en-US" altLang="en-US" sz="2400">
              <a:latin typeface="Times New Roman" panose="02020603050405020304" pitchFamily="18" charset="0"/>
            </a:endParaRPr>
          </a:p>
          <a:p>
            <a:pPr algn="ctr"/>
            <a:r>
              <a:rPr lang="en-US" altLang="en-US" sz="2400">
                <a:latin typeface="Times New Roman" panose="02020603050405020304" pitchFamily="18" charset="0"/>
              </a:rPr>
              <a:t>Py</a:t>
            </a:r>
            <a:r>
              <a:rPr lang="en-US" altLang="en-US" sz="2400">
                <a:latin typeface="Times New Roman" panose="02020603050405020304" pitchFamily="18" charset="0"/>
                <a:cs typeface="Times New Roman" panose="02020603050405020304" pitchFamily="18" charset="0"/>
              </a:rPr>
              <a:t>´</a:t>
            </a:r>
            <a:endParaRPr lang="en-US" altLang="en-US" sz="2400">
              <a:latin typeface="Times New Roman" panose="02020603050405020304" pitchFamily="18" charset="0"/>
            </a:endParaRPr>
          </a:p>
          <a:p>
            <a:pPr algn="ctr"/>
            <a:r>
              <a:rPr lang="en-US" altLang="en-US" sz="2400">
                <a:latin typeface="Times New Roman" panose="02020603050405020304" pitchFamily="18" charset="0"/>
              </a:rPr>
              <a:t>Pz</a:t>
            </a:r>
            <a:r>
              <a:rPr lang="en-US" altLang="en-US" sz="2400">
                <a:latin typeface="Times New Roman" panose="02020603050405020304" pitchFamily="18" charset="0"/>
                <a:cs typeface="Times New Roman" panose="02020603050405020304" pitchFamily="18" charset="0"/>
              </a:rPr>
              <a:t>´</a:t>
            </a:r>
            <a:endParaRPr lang="en-US" altLang="en-US" sz="2400">
              <a:latin typeface="Times New Roman" panose="02020603050405020304" pitchFamily="18" charset="0"/>
            </a:endParaRPr>
          </a:p>
          <a:p>
            <a:pPr algn="ctr"/>
            <a:r>
              <a:rPr lang="en-US" altLang="en-US" sz="2400">
                <a:latin typeface="Times New Roman" panose="02020603050405020304" pitchFamily="18" charset="0"/>
              </a:rPr>
              <a:t>1</a:t>
            </a:r>
          </a:p>
        </p:txBody>
      </p:sp>
      <p:sp>
        <p:nvSpPr>
          <p:cNvPr id="31748" name="Text Box 4">
            <a:extLst>
              <a:ext uri="{FF2B5EF4-FFF2-40B4-BE49-F238E27FC236}">
                <a16:creationId xmlns:a16="http://schemas.microsoft.com/office/drawing/2014/main" id="{5BF4DDEA-1200-F28A-1C8A-8CC7C5C90AC2}"/>
              </a:ext>
            </a:extLst>
          </p:cNvPr>
          <p:cNvSpPr txBox="1">
            <a:spLocks noChangeArrowheads="1"/>
          </p:cNvSpPr>
          <p:nvPr/>
        </p:nvSpPr>
        <p:spPr bwMode="auto">
          <a:xfrm>
            <a:off x="4495800" y="4648200"/>
            <a:ext cx="2503488"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latin typeface="Times New Roman" panose="02020603050405020304" pitchFamily="18" charset="0"/>
              </a:rPr>
              <a:t>r11   r12   r13     tx</a:t>
            </a:r>
          </a:p>
          <a:p>
            <a:r>
              <a:rPr lang="en-US" altLang="en-US" sz="2400">
                <a:solidFill>
                  <a:srgbClr val="FF0000"/>
                </a:solidFill>
                <a:latin typeface="Times New Roman" panose="02020603050405020304" pitchFamily="18" charset="0"/>
              </a:rPr>
              <a:t>r21   r22   r23  </a:t>
            </a:r>
            <a:r>
              <a:rPr lang="en-US" altLang="en-US" sz="2000">
                <a:solidFill>
                  <a:srgbClr val="FF0000"/>
                </a:solidFill>
                <a:latin typeface="Times New Roman" panose="02020603050405020304" pitchFamily="18" charset="0"/>
                <a:sym typeface="Symbol" panose="05050102010706020507" pitchFamily="18" charset="2"/>
              </a:rPr>
              <a:t>    </a:t>
            </a:r>
            <a:r>
              <a:rPr lang="en-US" altLang="en-US" sz="2400">
                <a:solidFill>
                  <a:srgbClr val="FF0000"/>
                </a:solidFill>
                <a:latin typeface="Times New Roman" panose="02020603050405020304" pitchFamily="18" charset="0"/>
                <a:sym typeface="Symbol" panose="05050102010706020507" pitchFamily="18" charset="2"/>
              </a:rPr>
              <a:t>ty</a:t>
            </a:r>
            <a:endParaRPr lang="en-US" altLang="en-US" sz="2000">
              <a:solidFill>
                <a:srgbClr val="FF0000"/>
              </a:solidFill>
              <a:latin typeface="Times New Roman" panose="02020603050405020304" pitchFamily="18" charset="0"/>
            </a:endParaRPr>
          </a:p>
          <a:p>
            <a:r>
              <a:rPr lang="en-US" altLang="en-US" sz="2400">
                <a:solidFill>
                  <a:srgbClr val="FF0000"/>
                </a:solidFill>
                <a:latin typeface="Times New Roman" panose="02020603050405020304" pitchFamily="18" charset="0"/>
              </a:rPr>
              <a:t>r31   r32   r33    </a:t>
            </a:r>
            <a:r>
              <a:rPr lang="en-US" altLang="en-US" sz="2000">
                <a:solidFill>
                  <a:srgbClr val="FF0000"/>
                </a:solidFill>
                <a:latin typeface="Times New Roman" panose="02020603050405020304" pitchFamily="18" charset="0"/>
                <a:sym typeface="Symbol" panose="05050102010706020507" pitchFamily="18" charset="2"/>
              </a:rPr>
              <a:t> </a:t>
            </a:r>
            <a:r>
              <a:rPr lang="en-US" altLang="en-US" sz="2400">
                <a:solidFill>
                  <a:srgbClr val="FF0000"/>
                </a:solidFill>
                <a:latin typeface="Times New Roman" panose="02020603050405020304" pitchFamily="18" charset="0"/>
                <a:sym typeface="Symbol" panose="05050102010706020507" pitchFamily="18" charset="2"/>
              </a:rPr>
              <a:t>tz</a:t>
            </a:r>
            <a:endParaRPr lang="en-US" altLang="en-US" sz="2000">
              <a:solidFill>
                <a:srgbClr val="FF0000"/>
              </a:solidFill>
              <a:latin typeface="Times New Roman" panose="02020603050405020304" pitchFamily="18" charset="0"/>
            </a:endParaRPr>
          </a:p>
          <a:p>
            <a:r>
              <a:rPr lang="en-US" altLang="en-US" sz="2400">
                <a:solidFill>
                  <a:srgbClr val="FF0000"/>
                </a:solidFill>
                <a:latin typeface="Times New Roman" panose="02020603050405020304" pitchFamily="18" charset="0"/>
              </a:rPr>
              <a:t>0     0          0       1</a:t>
            </a:r>
          </a:p>
        </p:txBody>
      </p:sp>
      <p:sp>
        <p:nvSpPr>
          <p:cNvPr id="31749" name="Text Box 5">
            <a:extLst>
              <a:ext uri="{FF2B5EF4-FFF2-40B4-BE49-F238E27FC236}">
                <a16:creationId xmlns:a16="http://schemas.microsoft.com/office/drawing/2014/main" id="{DE108811-76D3-902E-3834-9A38B3CBBF99}"/>
              </a:ext>
            </a:extLst>
          </p:cNvPr>
          <p:cNvSpPr txBox="1">
            <a:spLocks noChangeArrowheads="1"/>
          </p:cNvSpPr>
          <p:nvPr/>
        </p:nvSpPr>
        <p:spPr bwMode="auto">
          <a:xfrm>
            <a:off x="7696200" y="4572000"/>
            <a:ext cx="506413"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Px</a:t>
            </a:r>
          </a:p>
          <a:p>
            <a:r>
              <a:rPr lang="en-US" altLang="en-US" sz="2400">
                <a:latin typeface="Times New Roman" panose="02020603050405020304" pitchFamily="18" charset="0"/>
              </a:rPr>
              <a:t>Py</a:t>
            </a:r>
          </a:p>
          <a:p>
            <a:r>
              <a:rPr lang="en-US" altLang="en-US" sz="2400">
                <a:latin typeface="Times New Roman" panose="02020603050405020304" pitchFamily="18" charset="0"/>
              </a:rPr>
              <a:t>Pz</a:t>
            </a:r>
          </a:p>
          <a:p>
            <a:r>
              <a:rPr lang="en-US" altLang="en-US" sz="2400">
                <a:latin typeface="Times New Roman" panose="02020603050405020304" pitchFamily="18" charset="0"/>
              </a:rPr>
              <a:t>1</a:t>
            </a:r>
          </a:p>
        </p:txBody>
      </p:sp>
      <p:sp>
        <p:nvSpPr>
          <p:cNvPr id="31750" name="AutoShape 6">
            <a:extLst>
              <a:ext uri="{FF2B5EF4-FFF2-40B4-BE49-F238E27FC236}">
                <a16:creationId xmlns:a16="http://schemas.microsoft.com/office/drawing/2014/main" id="{096D7A7C-72B3-CC65-C480-3456FC990586}"/>
              </a:ext>
            </a:extLst>
          </p:cNvPr>
          <p:cNvSpPr>
            <a:spLocks/>
          </p:cNvSpPr>
          <p:nvPr/>
        </p:nvSpPr>
        <p:spPr bwMode="auto">
          <a:xfrm>
            <a:off x="3581400" y="4648200"/>
            <a:ext cx="76200" cy="1524000"/>
          </a:xfrm>
          <a:prstGeom prst="rightBracket">
            <a:avLst>
              <a:gd name="adj" fmla="val 16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1751" name="AutoShape 7">
            <a:extLst>
              <a:ext uri="{FF2B5EF4-FFF2-40B4-BE49-F238E27FC236}">
                <a16:creationId xmlns:a16="http://schemas.microsoft.com/office/drawing/2014/main" id="{47620F48-31A8-3215-FD9B-9AB913D367D9}"/>
              </a:ext>
            </a:extLst>
          </p:cNvPr>
          <p:cNvSpPr>
            <a:spLocks/>
          </p:cNvSpPr>
          <p:nvPr/>
        </p:nvSpPr>
        <p:spPr bwMode="auto">
          <a:xfrm>
            <a:off x="2895600" y="4648200"/>
            <a:ext cx="76200" cy="1524000"/>
          </a:xfrm>
          <a:prstGeom prst="leftBracket">
            <a:avLst>
              <a:gd name="adj" fmla="val 16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1752" name="AutoShape 8">
            <a:extLst>
              <a:ext uri="{FF2B5EF4-FFF2-40B4-BE49-F238E27FC236}">
                <a16:creationId xmlns:a16="http://schemas.microsoft.com/office/drawing/2014/main" id="{619E659A-B267-5219-6DB3-802E89E1A03A}"/>
              </a:ext>
            </a:extLst>
          </p:cNvPr>
          <p:cNvSpPr>
            <a:spLocks/>
          </p:cNvSpPr>
          <p:nvPr/>
        </p:nvSpPr>
        <p:spPr bwMode="auto">
          <a:xfrm>
            <a:off x="4419600" y="4572000"/>
            <a:ext cx="76200" cy="1524000"/>
          </a:xfrm>
          <a:prstGeom prst="leftBracket">
            <a:avLst>
              <a:gd name="adj" fmla="val 166667"/>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1753" name="AutoShape 9">
            <a:extLst>
              <a:ext uri="{FF2B5EF4-FFF2-40B4-BE49-F238E27FC236}">
                <a16:creationId xmlns:a16="http://schemas.microsoft.com/office/drawing/2014/main" id="{32C3E5D0-8D4D-EABA-A371-8A7FBA00C455}"/>
              </a:ext>
            </a:extLst>
          </p:cNvPr>
          <p:cNvSpPr>
            <a:spLocks/>
          </p:cNvSpPr>
          <p:nvPr/>
        </p:nvSpPr>
        <p:spPr bwMode="auto">
          <a:xfrm>
            <a:off x="7620000" y="4495800"/>
            <a:ext cx="76200" cy="1524000"/>
          </a:xfrm>
          <a:prstGeom prst="leftBracket">
            <a:avLst>
              <a:gd name="adj" fmla="val 16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1754" name="AutoShape 10">
            <a:extLst>
              <a:ext uri="{FF2B5EF4-FFF2-40B4-BE49-F238E27FC236}">
                <a16:creationId xmlns:a16="http://schemas.microsoft.com/office/drawing/2014/main" id="{8EC95DCE-0270-7F02-0ED4-DDC1C26A056E}"/>
              </a:ext>
            </a:extLst>
          </p:cNvPr>
          <p:cNvSpPr>
            <a:spLocks/>
          </p:cNvSpPr>
          <p:nvPr/>
        </p:nvSpPr>
        <p:spPr bwMode="auto">
          <a:xfrm>
            <a:off x="7010400" y="4572000"/>
            <a:ext cx="76200" cy="1524000"/>
          </a:xfrm>
          <a:prstGeom prst="rightBracket">
            <a:avLst>
              <a:gd name="adj" fmla="val 166667"/>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1755" name="AutoShape 11">
            <a:extLst>
              <a:ext uri="{FF2B5EF4-FFF2-40B4-BE49-F238E27FC236}">
                <a16:creationId xmlns:a16="http://schemas.microsoft.com/office/drawing/2014/main" id="{1A755A5B-CD4A-7D2F-31EE-AC75F016411A}"/>
              </a:ext>
            </a:extLst>
          </p:cNvPr>
          <p:cNvSpPr>
            <a:spLocks/>
          </p:cNvSpPr>
          <p:nvPr/>
        </p:nvSpPr>
        <p:spPr bwMode="auto">
          <a:xfrm>
            <a:off x="8153400" y="4495800"/>
            <a:ext cx="76200" cy="1524000"/>
          </a:xfrm>
          <a:prstGeom prst="rightBracket">
            <a:avLst>
              <a:gd name="adj" fmla="val 16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1756" name="Text Box 12">
            <a:extLst>
              <a:ext uri="{FF2B5EF4-FFF2-40B4-BE49-F238E27FC236}">
                <a16:creationId xmlns:a16="http://schemas.microsoft.com/office/drawing/2014/main" id="{576B2181-B094-4C7B-28FA-2288600E6B2B}"/>
              </a:ext>
            </a:extLst>
          </p:cNvPr>
          <p:cNvSpPr txBox="1">
            <a:spLocks noChangeArrowheads="1"/>
          </p:cNvSpPr>
          <p:nvPr/>
        </p:nvSpPr>
        <p:spPr bwMode="auto">
          <a:xfrm>
            <a:off x="3886200" y="5105400"/>
            <a:ext cx="35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a:t>
            </a:r>
          </a:p>
        </p:txBody>
      </p:sp>
      <p:sp>
        <p:nvSpPr>
          <p:cNvPr id="31757" name="Line 13">
            <a:extLst>
              <a:ext uri="{FF2B5EF4-FFF2-40B4-BE49-F238E27FC236}">
                <a16:creationId xmlns:a16="http://schemas.microsoft.com/office/drawing/2014/main" id="{445E14BB-9DED-AFD6-AFA3-340D3F1DB3F1}"/>
              </a:ext>
            </a:extLst>
          </p:cNvPr>
          <p:cNvSpPr>
            <a:spLocks noChangeShapeType="1"/>
          </p:cNvSpPr>
          <p:nvPr/>
        </p:nvSpPr>
        <p:spPr bwMode="auto">
          <a:xfrm flipV="1">
            <a:off x="1828800" y="1752600"/>
            <a:ext cx="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1758" name="Line 14">
            <a:extLst>
              <a:ext uri="{FF2B5EF4-FFF2-40B4-BE49-F238E27FC236}">
                <a16:creationId xmlns:a16="http://schemas.microsoft.com/office/drawing/2014/main" id="{59FCD9E3-4DBA-FA74-8E55-62FCD1A52B30}"/>
              </a:ext>
            </a:extLst>
          </p:cNvPr>
          <p:cNvSpPr>
            <a:spLocks noChangeShapeType="1"/>
          </p:cNvSpPr>
          <p:nvPr/>
        </p:nvSpPr>
        <p:spPr bwMode="auto">
          <a:xfrm>
            <a:off x="1828800" y="2667000"/>
            <a:ext cx="838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1759" name="Line 15">
            <a:extLst>
              <a:ext uri="{FF2B5EF4-FFF2-40B4-BE49-F238E27FC236}">
                <a16:creationId xmlns:a16="http://schemas.microsoft.com/office/drawing/2014/main" id="{98A94BF3-0F3F-5613-DEE7-D944FBF717E4}"/>
              </a:ext>
            </a:extLst>
          </p:cNvPr>
          <p:cNvSpPr>
            <a:spLocks noChangeShapeType="1"/>
          </p:cNvSpPr>
          <p:nvPr/>
        </p:nvSpPr>
        <p:spPr bwMode="auto">
          <a:xfrm flipH="1">
            <a:off x="1295400" y="2667000"/>
            <a:ext cx="5334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1760" name="Line 16">
            <a:extLst>
              <a:ext uri="{FF2B5EF4-FFF2-40B4-BE49-F238E27FC236}">
                <a16:creationId xmlns:a16="http://schemas.microsoft.com/office/drawing/2014/main" id="{648595D6-B409-CA38-CD78-1CE53029FE91}"/>
              </a:ext>
            </a:extLst>
          </p:cNvPr>
          <p:cNvSpPr>
            <a:spLocks noChangeShapeType="1"/>
          </p:cNvSpPr>
          <p:nvPr/>
        </p:nvSpPr>
        <p:spPr bwMode="auto">
          <a:xfrm flipV="1">
            <a:off x="3733800" y="1752600"/>
            <a:ext cx="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1761" name="Line 17">
            <a:extLst>
              <a:ext uri="{FF2B5EF4-FFF2-40B4-BE49-F238E27FC236}">
                <a16:creationId xmlns:a16="http://schemas.microsoft.com/office/drawing/2014/main" id="{A0C28E95-EEBF-5F6F-E3CD-A9C2AC54BC68}"/>
              </a:ext>
            </a:extLst>
          </p:cNvPr>
          <p:cNvSpPr>
            <a:spLocks noChangeShapeType="1"/>
          </p:cNvSpPr>
          <p:nvPr/>
        </p:nvSpPr>
        <p:spPr bwMode="auto">
          <a:xfrm flipV="1">
            <a:off x="6096000" y="1676400"/>
            <a:ext cx="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1762" name="Line 18">
            <a:extLst>
              <a:ext uri="{FF2B5EF4-FFF2-40B4-BE49-F238E27FC236}">
                <a16:creationId xmlns:a16="http://schemas.microsoft.com/office/drawing/2014/main" id="{17F06430-8477-D4FC-3DC2-0470FC2C94E3}"/>
              </a:ext>
            </a:extLst>
          </p:cNvPr>
          <p:cNvSpPr>
            <a:spLocks noChangeShapeType="1"/>
          </p:cNvSpPr>
          <p:nvPr/>
        </p:nvSpPr>
        <p:spPr bwMode="auto">
          <a:xfrm flipV="1">
            <a:off x="8153400" y="1676400"/>
            <a:ext cx="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1763" name="Line 19">
            <a:extLst>
              <a:ext uri="{FF2B5EF4-FFF2-40B4-BE49-F238E27FC236}">
                <a16:creationId xmlns:a16="http://schemas.microsoft.com/office/drawing/2014/main" id="{4D9DB6AE-D48D-5487-F3AD-DCD2CC052256}"/>
              </a:ext>
            </a:extLst>
          </p:cNvPr>
          <p:cNvSpPr>
            <a:spLocks noChangeShapeType="1"/>
          </p:cNvSpPr>
          <p:nvPr/>
        </p:nvSpPr>
        <p:spPr bwMode="auto">
          <a:xfrm>
            <a:off x="3733800" y="2667000"/>
            <a:ext cx="838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1764" name="Line 20">
            <a:extLst>
              <a:ext uri="{FF2B5EF4-FFF2-40B4-BE49-F238E27FC236}">
                <a16:creationId xmlns:a16="http://schemas.microsoft.com/office/drawing/2014/main" id="{89CD6944-DDFB-307E-74B7-938D13653FE3}"/>
              </a:ext>
            </a:extLst>
          </p:cNvPr>
          <p:cNvSpPr>
            <a:spLocks noChangeShapeType="1"/>
          </p:cNvSpPr>
          <p:nvPr/>
        </p:nvSpPr>
        <p:spPr bwMode="auto">
          <a:xfrm>
            <a:off x="6096000" y="2590800"/>
            <a:ext cx="838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1765" name="Line 21">
            <a:extLst>
              <a:ext uri="{FF2B5EF4-FFF2-40B4-BE49-F238E27FC236}">
                <a16:creationId xmlns:a16="http://schemas.microsoft.com/office/drawing/2014/main" id="{F7D27DAF-96F1-3B85-88B5-D7E241C041D4}"/>
              </a:ext>
            </a:extLst>
          </p:cNvPr>
          <p:cNvSpPr>
            <a:spLocks noChangeShapeType="1"/>
          </p:cNvSpPr>
          <p:nvPr/>
        </p:nvSpPr>
        <p:spPr bwMode="auto">
          <a:xfrm>
            <a:off x="8153400" y="2590800"/>
            <a:ext cx="838200" cy="0"/>
          </a:xfrm>
          <a:prstGeom prst="line">
            <a:avLst/>
          </a:prstGeom>
          <a:noFill/>
          <a:ln w="952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1766" name="Line 22">
            <a:extLst>
              <a:ext uri="{FF2B5EF4-FFF2-40B4-BE49-F238E27FC236}">
                <a16:creationId xmlns:a16="http://schemas.microsoft.com/office/drawing/2014/main" id="{808F57B9-D84A-7F5A-328A-67E9612DE09E}"/>
              </a:ext>
            </a:extLst>
          </p:cNvPr>
          <p:cNvSpPr>
            <a:spLocks noChangeShapeType="1"/>
          </p:cNvSpPr>
          <p:nvPr/>
        </p:nvSpPr>
        <p:spPr bwMode="auto">
          <a:xfrm flipH="1">
            <a:off x="3200400" y="2667000"/>
            <a:ext cx="5334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1767" name="Line 23">
            <a:extLst>
              <a:ext uri="{FF2B5EF4-FFF2-40B4-BE49-F238E27FC236}">
                <a16:creationId xmlns:a16="http://schemas.microsoft.com/office/drawing/2014/main" id="{BA8EA68D-2A04-0958-003B-BA3B9CEF0347}"/>
              </a:ext>
            </a:extLst>
          </p:cNvPr>
          <p:cNvSpPr>
            <a:spLocks noChangeShapeType="1"/>
          </p:cNvSpPr>
          <p:nvPr/>
        </p:nvSpPr>
        <p:spPr bwMode="auto">
          <a:xfrm flipH="1">
            <a:off x="5562600" y="2590800"/>
            <a:ext cx="5334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1768" name="Line 24">
            <a:extLst>
              <a:ext uri="{FF2B5EF4-FFF2-40B4-BE49-F238E27FC236}">
                <a16:creationId xmlns:a16="http://schemas.microsoft.com/office/drawing/2014/main" id="{93306C98-60A2-4AEF-5069-A678F592EE0E}"/>
              </a:ext>
            </a:extLst>
          </p:cNvPr>
          <p:cNvSpPr>
            <a:spLocks noChangeShapeType="1"/>
          </p:cNvSpPr>
          <p:nvPr/>
        </p:nvSpPr>
        <p:spPr bwMode="auto">
          <a:xfrm flipH="1">
            <a:off x="7620000" y="2590800"/>
            <a:ext cx="5334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1769" name="Line 25">
            <a:extLst>
              <a:ext uri="{FF2B5EF4-FFF2-40B4-BE49-F238E27FC236}">
                <a16:creationId xmlns:a16="http://schemas.microsoft.com/office/drawing/2014/main" id="{444FFD59-6F37-63E0-5EAB-D8B911AC4F15}"/>
              </a:ext>
            </a:extLst>
          </p:cNvPr>
          <p:cNvSpPr>
            <a:spLocks noChangeShapeType="1"/>
          </p:cNvSpPr>
          <p:nvPr/>
        </p:nvSpPr>
        <p:spPr bwMode="auto">
          <a:xfrm flipV="1">
            <a:off x="1981200" y="1981200"/>
            <a:ext cx="609600" cy="30480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1770" name="Line 26">
            <a:extLst>
              <a:ext uri="{FF2B5EF4-FFF2-40B4-BE49-F238E27FC236}">
                <a16:creationId xmlns:a16="http://schemas.microsoft.com/office/drawing/2014/main" id="{56C4A6A3-1C39-A3EA-6F2F-03A81C2A1B6F}"/>
              </a:ext>
            </a:extLst>
          </p:cNvPr>
          <p:cNvSpPr>
            <a:spLocks noChangeShapeType="1"/>
          </p:cNvSpPr>
          <p:nvPr/>
        </p:nvSpPr>
        <p:spPr bwMode="auto">
          <a:xfrm flipH="1">
            <a:off x="1828800" y="2286000"/>
            <a:ext cx="152400" cy="3810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1771" name="Text Box 27">
            <a:extLst>
              <a:ext uri="{FF2B5EF4-FFF2-40B4-BE49-F238E27FC236}">
                <a16:creationId xmlns:a16="http://schemas.microsoft.com/office/drawing/2014/main" id="{B4B7B321-0B75-836B-DFD5-B667597CEDD8}"/>
              </a:ext>
            </a:extLst>
          </p:cNvPr>
          <p:cNvSpPr txBox="1">
            <a:spLocks noChangeArrowheads="1"/>
          </p:cNvSpPr>
          <p:nvPr/>
        </p:nvSpPr>
        <p:spPr bwMode="auto">
          <a:xfrm>
            <a:off x="2895600" y="2057400"/>
            <a:ext cx="339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Times New Roman" panose="02020603050405020304" pitchFamily="18" charset="0"/>
              </a:rPr>
              <a:t>T</a:t>
            </a:r>
          </a:p>
        </p:txBody>
      </p:sp>
      <p:sp>
        <p:nvSpPr>
          <p:cNvPr id="31772" name="Line 28">
            <a:extLst>
              <a:ext uri="{FF2B5EF4-FFF2-40B4-BE49-F238E27FC236}">
                <a16:creationId xmlns:a16="http://schemas.microsoft.com/office/drawing/2014/main" id="{31C7E1AE-75FD-4A58-9519-830740C98DB1}"/>
              </a:ext>
            </a:extLst>
          </p:cNvPr>
          <p:cNvSpPr>
            <a:spLocks noChangeShapeType="1"/>
          </p:cNvSpPr>
          <p:nvPr/>
        </p:nvSpPr>
        <p:spPr bwMode="auto">
          <a:xfrm flipV="1">
            <a:off x="3733800" y="2362200"/>
            <a:ext cx="609600" cy="30480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1773" name="Text Box 29">
            <a:extLst>
              <a:ext uri="{FF2B5EF4-FFF2-40B4-BE49-F238E27FC236}">
                <a16:creationId xmlns:a16="http://schemas.microsoft.com/office/drawing/2014/main" id="{C640BCA5-A918-5524-D4B6-F0A2B648A933}"/>
              </a:ext>
            </a:extLst>
          </p:cNvPr>
          <p:cNvSpPr txBox="1">
            <a:spLocks noChangeArrowheads="1"/>
          </p:cNvSpPr>
          <p:nvPr/>
        </p:nvSpPr>
        <p:spPr bwMode="auto">
          <a:xfrm>
            <a:off x="4953000" y="1981200"/>
            <a:ext cx="481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Times New Roman" panose="02020603050405020304" pitchFamily="18" charset="0"/>
              </a:rPr>
              <a:t>R1</a:t>
            </a:r>
          </a:p>
        </p:txBody>
      </p:sp>
      <p:sp>
        <p:nvSpPr>
          <p:cNvPr id="31774" name="Line 30">
            <a:extLst>
              <a:ext uri="{FF2B5EF4-FFF2-40B4-BE49-F238E27FC236}">
                <a16:creationId xmlns:a16="http://schemas.microsoft.com/office/drawing/2014/main" id="{7BFFD8D9-A909-F618-6C85-A0C3E0D4987A}"/>
              </a:ext>
            </a:extLst>
          </p:cNvPr>
          <p:cNvSpPr>
            <a:spLocks noChangeShapeType="1"/>
          </p:cNvSpPr>
          <p:nvPr/>
        </p:nvSpPr>
        <p:spPr bwMode="auto">
          <a:xfrm>
            <a:off x="6096000" y="2590800"/>
            <a:ext cx="533400" cy="30480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1775" name="Text Box 31">
            <a:extLst>
              <a:ext uri="{FF2B5EF4-FFF2-40B4-BE49-F238E27FC236}">
                <a16:creationId xmlns:a16="http://schemas.microsoft.com/office/drawing/2014/main" id="{5B34297E-1D02-4A70-D599-B437DC2F8CB8}"/>
              </a:ext>
            </a:extLst>
          </p:cNvPr>
          <p:cNvSpPr txBox="1">
            <a:spLocks noChangeArrowheads="1"/>
          </p:cNvSpPr>
          <p:nvPr/>
        </p:nvSpPr>
        <p:spPr bwMode="auto">
          <a:xfrm>
            <a:off x="7086600" y="1981200"/>
            <a:ext cx="481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Times New Roman" panose="02020603050405020304" pitchFamily="18" charset="0"/>
              </a:rPr>
              <a:t>R2</a:t>
            </a:r>
            <a:endParaRPr lang="en-US" altLang="en-US" sz="2400">
              <a:latin typeface="Times New Roman" panose="02020603050405020304" pitchFamily="18" charset="0"/>
            </a:endParaRPr>
          </a:p>
        </p:txBody>
      </p:sp>
      <p:sp>
        <p:nvSpPr>
          <p:cNvPr id="31776" name="Line 32">
            <a:extLst>
              <a:ext uri="{FF2B5EF4-FFF2-40B4-BE49-F238E27FC236}">
                <a16:creationId xmlns:a16="http://schemas.microsoft.com/office/drawing/2014/main" id="{373A4A3D-D6EB-6C95-6547-B24DEB81BE60}"/>
              </a:ext>
            </a:extLst>
          </p:cNvPr>
          <p:cNvSpPr>
            <a:spLocks noChangeShapeType="1"/>
          </p:cNvSpPr>
          <p:nvPr/>
        </p:nvSpPr>
        <p:spPr bwMode="auto">
          <a:xfrm>
            <a:off x="8153400" y="2590800"/>
            <a:ext cx="609600"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1777" name="Text Box 33">
            <a:extLst>
              <a:ext uri="{FF2B5EF4-FFF2-40B4-BE49-F238E27FC236}">
                <a16:creationId xmlns:a16="http://schemas.microsoft.com/office/drawing/2014/main" id="{AF91392A-A939-BBD8-6F39-F8F5EE5D0328}"/>
              </a:ext>
            </a:extLst>
          </p:cNvPr>
          <p:cNvSpPr txBox="1">
            <a:spLocks noChangeArrowheads="1"/>
          </p:cNvSpPr>
          <p:nvPr/>
        </p:nvSpPr>
        <p:spPr bwMode="auto">
          <a:xfrm>
            <a:off x="1355725" y="3241675"/>
            <a:ext cx="701675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One translation and two rotations to line it up with a</a:t>
            </a:r>
          </a:p>
          <a:p>
            <a:r>
              <a:rPr lang="en-US" altLang="en-US" sz="2400">
                <a:latin typeface="Times New Roman" panose="02020603050405020304" pitchFamily="18" charset="0"/>
              </a:rPr>
              <a:t>major axis. Now rotate it about that axis.  Then apply</a:t>
            </a:r>
          </a:p>
          <a:p>
            <a:r>
              <a:rPr lang="en-US" altLang="en-US" sz="2400">
                <a:latin typeface="Times New Roman" panose="02020603050405020304" pitchFamily="18" charset="0"/>
              </a:rPr>
              <a:t>the reverse transformations (R2, R1, T) to move it back.</a:t>
            </a:r>
          </a:p>
        </p:txBody>
      </p:sp>
      <p:sp>
        <p:nvSpPr>
          <p:cNvPr id="31778" name="Line 34">
            <a:extLst>
              <a:ext uri="{FF2B5EF4-FFF2-40B4-BE49-F238E27FC236}">
                <a16:creationId xmlns:a16="http://schemas.microsoft.com/office/drawing/2014/main" id="{9154209A-1599-F112-834A-F8E51F959D7D}"/>
              </a:ext>
            </a:extLst>
          </p:cNvPr>
          <p:cNvSpPr>
            <a:spLocks noChangeShapeType="1"/>
          </p:cNvSpPr>
          <p:nvPr/>
        </p:nvSpPr>
        <p:spPr bwMode="auto">
          <a:xfrm>
            <a:off x="2971800" y="2438400"/>
            <a:ext cx="228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1779" name="Line 35">
            <a:extLst>
              <a:ext uri="{FF2B5EF4-FFF2-40B4-BE49-F238E27FC236}">
                <a16:creationId xmlns:a16="http://schemas.microsoft.com/office/drawing/2014/main" id="{E83A0BF1-75CF-8BAA-09F7-BC43480C24D0}"/>
              </a:ext>
            </a:extLst>
          </p:cNvPr>
          <p:cNvSpPr>
            <a:spLocks noChangeShapeType="1"/>
          </p:cNvSpPr>
          <p:nvPr/>
        </p:nvSpPr>
        <p:spPr bwMode="auto">
          <a:xfrm>
            <a:off x="5029200" y="2362200"/>
            <a:ext cx="381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1780" name="Line 36">
            <a:extLst>
              <a:ext uri="{FF2B5EF4-FFF2-40B4-BE49-F238E27FC236}">
                <a16:creationId xmlns:a16="http://schemas.microsoft.com/office/drawing/2014/main" id="{F6AB659C-932B-8C90-1362-B99C24AC96F9}"/>
              </a:ext>
            </a:extLst>
          </p:cNvPr>
          <p:cNvSpPr>
            <a:spLocks noChangeShapeType="1"/>
          </p:cNvSpPr>
          <p:nvPr/>
        </p:nvSpPr>
        <p:spPr bwMode="auto">
          <a:xfrm>
            <a:off x="7162800" y="2362200"/>
            <a:ext cx="381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 name="Title 1">
            <a:extLst>
              <a:ext uri="{FF2B5EF4-FFF2-40B4-BE49-F238E27FC236}">
                <a16:creationId xmlns:a16="http://schemas.microsoft.com/office/drawing/2014/main" id="{0141466F-731B-7752-BA95-1B6FF849B11F}"/>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3" name="Picture 2" descr="E:\NIET\Project\xLogo11.png.pagespeed.ic.pydHLuCQEZ.png">
            <a:extLst>
              <a:ext uri="{FF2B5EF4-FFF2-40B4-BE49-F238E27FC236}">
                <a16:creationId xmlns:a16="http://schemas.microsoft.com/office/drawing/2014/main" id="{8BAE933C-E9B2-7644-CBE8-64DD26EC04E8}"/>
              </a:ext>
            </a:extLst>
          </p:cNvPr>
          <p:cNvPicPr>
            <a:picLocks noChangeAspect="1" noChangeArrowheads="1"/>
          </p:cNvPicPr>
          <p:nvPr/>
        </p:nvPicPr>
        <p:blipFill>
          <a:blip r:embed="rId2"/>
          <a:srcRect/>
          <a:stretch>
            <a:fillRect/>
          </a:stretch>
        </p:blipFill>
        <p:spPr bwMode="auto">
          <a:xfrm>
            <a:off x="0" y="0"/>
            <a:ext cx="1447800" cy="685799"/>
          </a:xfrm>
          <a:prstGeom prst="rect">
            <a:avLst/>
          </a:prstGeom>
          <a:noFill/>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3C30C783-2977-3C70-5266-0703BF834836}"/>
              </a:ext>
            </a:extLst>
          </p:cNvPr>
          <p:cNvSpPr>
            <a:spLocks noGrp="1" noChangeArrowheads="1"/>
          </p:cNvSpPr>
          <p:nvPr>
            <p:ph type="title"/>
          </p:nvPr>
        </p:nvSpPr>
        <p:spPr/>
        <p:txBody>
          <a:bodyPr/>
          <a:lstStyle/>
          <a:p>
            <a:r>
              <a:rPr lang="en-US" altLang="en-US"/>
              <a:t>The Camera Model</a:t>
            </a:r>
          </a:p>
        </p:txBody>
      </p:sp>
      <p:sp>
        <p:nvSpPr>
          <p:cNvPr id="32771" name="Text Box 3">
            <a:extLst>
              <a:ext uri="{FF2B5EF4-FFF2-40B4-BE49-F238E27FC236}">
                <a16:creationId xmlns:a16="http://schemas.microsoft.com/office/drawing/2014/main" id="{0BFCBA04-A25F-CF92-8A63-505E323A0BC8}"/>
              </a:ext>
            </a:extLst>
          </p:cNvPr>
          <p:cNvSpPr txBox="1">
            <a:spLocks noChangeArrowheads="1"/>
          </p:cNvSpPr>
          <p:nvPr/>
        </p:nvSpPr>
        <p:spPr bwMode="auto">
          <a:xfrm>
            <a:off x="1584325" y="1793875"/>
            <a:ext cx="7019925" cy="457200"/>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000099"/>
                </a:solidFill>
                <a:latin typeface="Times New Roman" panose="02020603050405020304" pitchFamily="18" charset="0"/>
              </a:rPr>
              <a:t>How do we get an image point IP from a world point P?</a:t>
            </a:r>
          </a:p>
        </p:txBody>
      </p:sp>
      <p:sp>
        <p:nvSpPr>
          <p:cNvPr id="32772" name="Text Box 4">
            <a:extLst>
              <a:ext uri="{FF2B5EF4-FFF2-40B4-BE49-F238E27FC236}">
                <a16:creationId xmlns:a16="http://schemas.microsoft.com/office/drawing/2014/main" id="{BC6037B6-D534-13BB-A15F-D039BDBEFF48}"/>
              </a:ext>
            </a:extLst>
          </p:cNvPr>
          <p:cNvSpPr txBox="1">
            <a:spLocks noChangeArrowheads="1"/>
          </p:cNvSpPr>
          <p:nvPr/>
        </p:nvSpPr>
        <p:spPr bwMode="auto">
          <a:xfrm>
            <a:off x="4495800" y="3048000"/>
            <a:ext cx="26289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latin typeface="Times New Roman" panose="02020603050405020304" pitchFamily="18" charset="0"/>
              </a:rPr>
              <a:t>c11   c12   c13   c14</a:t>
            </a:r>
          </a:p>
          <a:p>
            <a:r>
              <a:rPr lang="en-US" altLang="en-US" sz="2400">
                <a:solidFill>
                  <a:srgbClr val="FF0000"/>
                </a:solidFill>
                <a:latin typeface="Times New Roman" panose="02020603050405020304" pitchFamily="18" charset="0"/>
              </a:rPr>
              <a:t>c21   c22   c23  </a:t>
            </a:r>
            <a:r>
              <a:rPr lang="en-US" altLang="en-US" sz="2000">
                <a:solidFill>
                  <a:srgbClr val="FF0000"/>
                </a:solidFill>
                <a:latin typeface="Times New Roman" panose="02020603050405020304" pitchFamily="18" charset="0"/>
                <a:sym typeface="Symbol" panose="05050102010706020507" pitchFamily="18" charset="2"/>
              </a:rPr>
              <a:t>  c24</a:t>
            </a:r>
            <a:endParaRPr lang="en-US" altLang="en-US" sz="2000">
              <a:solidFill>
                <a:srgbClr val="FF0000"/>
              </a:solidFill>
              <a:latin typeface="Times New Roman" panose="02020603050405020304" pitchFamily="18" charset="0"/>
            </a:endParaRPr>
          </a:p>
          <a:p>
            <a:r>
              <a:rPr lang="en-US" altLang="en-US" sz="2400">
                <a:solidFill>
                  <a:srgbClr val="FF0000"/>
                </a:solidFill>
                <a:latin typeface="Times New Roman" panose="02020603050405020304" pitchFamily="18" charset="0"/>
              </a:rPr>
              <a:t>c31   c32   c33     </a:t>
            </a:r>
            <a:r>
              <a:rPr lang="en-US" altLang="en-US" sz="2000">
                <a:solidFill>
                  <a:srgbClr val="FF0000"/>
                </a:solidFill>
                <a:latin typeface="Times New Roman" panose="02020603050405020304" pitchFamily="18" charset="0"/>
                <a:sym typeface="Symbol" panose="05050102010706020507" pitchFamily="18" charset="2"/>
              </a:rPr>
              <a:t> </a:t>
            </a:r>
            <a:r>
              <a:rPr lang="en-US" altLang="en-US" sz="2400">
                <a:solidFill>
                  <a:srgbClr val="FF0000"/>
                </a:solidFill>
                <a:latin typeface="Times New Roman" panose="02020603050405020304" pitchFamily="18" charset="0"/>
                <a:sym typeface="Symbol" panose="05050102010706020507" pitchFamily="18" charset="2"/>
              </a:rPr>
              <a:t>1</a:t>
            </a:r>
            <a:endParaRPr lang="en-US" altLang="en-US" sz="2400">
              <a:latin typeface="Times New Roman" panose="02020603050405020304" pitchFamily="18" charset="0"/>
            </a:endParaRPr>
          </a:p>
        </p:txBody>
      </p:sp>
      <p:sp>
        <p:nvSpPr>
          <p:cNvPr id="32773" name="Text Box 5">
            <a:extLst>
              <a:ext uri="{FF2B5EF4-FFF2-40B4-BE49-F238E27FC236}">
                <a16:creationId xmlns:a16="http://schemas.microsoft.com/office/drawing/2014/main" id="{E7AB3878-14BF-9B55-83B9-1F3A512C1BD5}"/>
              </a:ext>
            </a:extLst>
          </p:cNvPr>
          <p:cNvSpPr txBox="1">
            <a:spLocks noChangeArrowheads="1"/>
          </p:cNvSpPr>
          <p:nvPr/>
        </p:nvSpPr>
        <p:spPr bwMode="auto">
          <a:xfrm>
            <a:off x="2879725" y="3089275"/>
            <a:ext cx="76835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400">
                <a:latin typeface="Times New Roman" panose="02020603050405020304" pitchFamily="18" charset="0"/>
              </a:rPr>
              <a:t>s Ipr</a:t>
            </a:r>
          </a:p>
          <a:p>
            <a:pPr algn="ctr"/>
            <a:r>
              <a:rPr lang="en-US" altLang="en-US" sz="2400">
                <a:latin typeface="Times New Roman" panose="02020603050405020304" pitchFamily="18" charset="0"/>
              </a:rPr>
              <a:t>s Ipc</a:t>
            </a:r>
          </a:p>
          <a:p>
            <a:pPr algn="ctr"/>
            <a:r>
              <a:rPr lang="en-US" altLang="en-US" sz="2400">
                <a:latin typeface="Times New Roman" panose="02020603050405020304" pitchFamily="18" charset="0"/>
              </a:rPr>
              <a:t>s</a:t>
            </a:r>
          </a:p>
        </p:txBody>
      </p:sp>
      <p:sp>
        <p:nvSpPr>
          <p:cNvPr id="32774" name="Text Box 6">
            <a:extLst>
              <a:ext uri="{FF2B5EF4-FFF2-40B4-BE49-F238E27FC236}">
                <a16:creationId xmlns:a16="http://schemas.microsoft.com/office/drawing/2014/main" id="{DA157DC0-34B4-04AF-5841-16A43F064304}"/>
              </a:ext>
            </a:extLst>
          </p:cNvPr>
          <p:cNvSpPr txBox="1">
            <a:spLocks noChangeArrowheads="1"/>
          </p:cNvSpPr>
          <p:nvPr/>
        </p:nvSpPr>
        <p:spPr bwMode="auto">
          <a:xfrm>
            <a:off x="7467600" y="2895600"/>
            <a:ext cx="506413"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400">
                <a:latin typeface="Times New Roman" panose="02020603050405020304" pitchFamily="18" charset="0"/>
              </a:rPr>
              <a:t>Px</a:t>
            </a:r>
          </a:p>
          <a:p>
            <a:pPr algn="ctr"/>
            <a:r>
              <a:rPr lang="en-US" altLang="en-US" sz="2400">
                <a:latin typeface="Times New Roman" panose="02020603050405020304" pitchFamily="18" charset="0"/>
              </a:rPr>
              <a:t>Py</a:t>
            </a:r>
          </a:p>
          <a:p>
            <a:pPr algn="ctr"/>
            <a:r>
              <a:rPr lang="en-US" altLang="en-US" sz="2400">
                <a:latin typeface="Times New Roman" panose="02020603050405020304" pitchFamily="18" charset="0"/>
              </a:rPr>
              <a:t>Pz</a:t>
            </a:r>
          </a:p>
          <a:p>
            <a:pPr algn="ctr"/>
            <a:r>
              <a:rPr lang="en-US" altLang="en-US" sz="2400">
                <a:latin typeface="Times New Roman" panose="02020603050405020304" pitchFamily="18" charset="0"/>
              </a:rPr>
              <a:t>1</a:t>
            </a:r>
          </a:p>
        </p:txBody>
      </p:sp>
      <p:sp>
        <p:nvSpPr>
          <p:cNvPr id="32775" name="AutoShape 7">
            <a:extLst>
              <a:ext uri="{FF2B5EF4-FFF2-40B4-BE49-F238E27FC236}">
                <a16:creationId xmlns:a16="http://schemas.microsoft.com/office/drawing/2014/main" id="{BBF23EED-2AC7-8368-6240-1FFB4678390A}"/>
              </a:ext>
            </a:extLst>
          </p:cNvPr>
          <p:cNvSpPr>
            <a:spLocks/>
          </p:cNvSpPr>
          <p:nvPr/>
        </p:nvSpPr>
        <p:spPr bwMode="auto">
          <a:xfrm>
            <a:off x="4343400" y="3048000"/>
            <a:ext cx="76200" cy="1295400"/>
          </a:xfrm>
          <a:prstGeom prst="leftBracket">
            <a:avLst>
              <a:gd name="adj" fmla="val 141667"/>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2776" name="AutoShape 8">
            <a:extLst>
              <a:ext uri="{FF2B5EF4-FFF2-40B4-BE49-F238E27FC236}">
                <a16:creationId xmlns:a16="http://schemas.microsoft.com/office/drawing/2014/main" id="{4053BE37-4F2B-41C0-C3B0-946385375774}"/>
              </a:ext>
            </a:extLst>
          </p:cNvPr>
          <p:cNvSpPr>
            <a:spLocks/>
          </p:cNvSpPr>
          <p:nvPr/>
        </p:nvSpPr>
        <p:spPr bwMode="auto">
          <a:xfrm>
            <a:off x="7086600" y="3048000"/>
            <a:ext cx="76200" cy="1295400"/>
          </a:xfrm>
          <a:prstGeom prst="rightBracket">
            <a:avLst>
              <a:gd name="adj" fmla="val 141667"/>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2777" name="AutoShape 9">
            <a:extLst>
              <a:ext uri="{FF2B5EF4-FFF2-40B4-BE49-F238E27FC236}">
                <a16:creationId xmlns:a16="http://schemas.microsoft.com/office/drawing/2014/main" id="{6BF220C9-0150-34F5-17DA-B160C6878683}"/>
              </a:ext>
            </a:extLst>
          </p:cNvPr>
          <p:cNvSpPr>
            <a:spLocks/>
          </p:cNvSpPr>
          <p:nvPr/>
        </p:nvSpPr>
        <p:spPr bwMode="auto">
          <a:xfrm>
            <a:off x="2819400" y="3124200"/>
            <a:ext cx="76200" cy="1143000"/>
          </a:xfrm>
          <a:prstGeom prst="leftBracket">
            <a:avLst>
              <a:gd name="adj" fmla="val 125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2778" name="AutoShape 10">
            <a:extLst>
              <a:ext uri="{FF2B5EF4-FFF2-40B4-BE49-F238E27FC236}">
                <a16:creationId xmlns:a16="http://schemas.microsoft.com/office/drawing/2014/main" id="{82C723ED-8677-4948-C1E0-A60B98FD1C35}"/>
              </a:ext>
            </a:extLst>
          </p:cNvPr>
          <p:cNvSpPr>
            <a:spLocks/>
          </p:cNvSpPr>
          <p:nvPr/>
        </p:nvSpPr>
        <p:spPr bwMode="auto">
          <a:xfrm>
            <a:off x="3657600" y="3124200"/>
            <a:ext cx="76200" cy="1143000"/>
          </a:xfrm>
          <a:prstGeom prst="rightBracket">
            <a:avLst>
              <a:gd name="adj" fmla="val 125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2779" name="AutoShape 11">
            <a:extLst>
              <a:ext uri="{FF2B5EF4-FFF2-40B4-BE49-F238E27FC236}">
                <a16:creationId xmlns:a16="http://schemas.microsoft.com/office/drawing/2014/main" id="{6CD1667E-8E14-31EB-9DFC-12462D72AA6D}"/>
              </a:ext>
            </a:extLst>
          </p:cNvPr>
          <p:cNvSpPr>
            <a:spLocks/>
          </p:cNvSpPr>
          <p:nvPr/>
        </p:nvSpPr>
        <p:spPr bwMode="auto">
          <a:xfrm>
            <a:off x="7391400" y="2971800"/>
            <a:ext cx="152400" cy="1447800"/>
          </a:xfrm>
          <a:prstGeom prst="leftBracket">
            <a:avLst>
              <a:gd name="adj" fmla="val 791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2780" name="AutoShape 12">
            <a:extLst>
              <a:ext uri="{FF2B5EF4-FFF2-40B4-BE49-F238E27FC236}">
                <a16:creationId xmlns:a16="http://schemas.microsoft.com/office/drawing/2014/main" id="{24E5A9A8-BD38-97AB-312B-766AB455C818}"/>
              </a:ext>
            </a:extLst>
          </p:cNvPr>
          <p:cNvSpPr>
            <a:spLocks/>
          </p:cNvSpPr>
          <p:nvPr/>
        </p:nvSpPr>
        <p:spPr bwMode="auto">
          <a:xfrm>
            <a:off x="8001000" y="2971800"/>
            <a:ext cx="76200" cy="1447800"/>
          </a:xfrm>
          <a:prstGeom prst="rightBracket">
            <a:avLst>
              <a:gd name="adj" fmla="val 158333"/>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2781" name="Text Box 13">
            <a:extLst>
              <a:ext uri="{FF2B5EF4-FFF2-40B4-BE49-F238E27FC236}">
                <a16:creationId xmlns:a16="http://schemas.microsoft.com/office/drawing/2014/main" id="{D0E1B74E-FE86-8DC0-313D-09487481E4EF}"/>
              </a:ext>
            </a:extLst>
          </p:cNvPr>
          <p:cNvSpPr txBox="1">
            <a:spLocks noChangeArrowheads="1"/>
          </p:cNvSpPr>
          <p:nvPr/>
        </p:nvSpPr>
        <p:spPr bwMode="auto">
          <a:xfrm>
            <a:off x="3794125" y="3470275"/>
            <a:ext cx="35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a:t>
            </a:r>
          </a:p>
        </p:txBody>
      </p:sp>
      <p:sp>
        <p:nvSpPr>
          <p:cNvPr id="32782" name="Text Box 14">
            <a:extLst>
              <a:ext uri="{FF2B5EF4-FFF2-40B4-BE49-F238E27FC236}">
                <a16:creationId xmlns:a16="http://schemas.microsoft.com/office/drawing/2014/main" id="{4BE99C64-C700-7F30-593D-60CDC095C476}"/>
              </a:ext>
            </a:extLst>
          </p:cNvPr>
          <p:cNvSpPr txBox="1">
            <a:spLocks noChangeArrowheads="1"/>
          </p:cNvSpPr>
          <p:nvPr/>
        </p:nvSpPr>
        <p:spPr bwMode="auto">
          <a:xfrm>
            <a:off x="2819400" y="4495800"/>
            <a:ext cx="9271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400">
                <a:solidFill>
                  <a:schemeClr val="tx2"/>
                </a:solidFill>
                <a:latin typeface="Times New Roman" panose="02020603050405020304" pitchFamily="18" charset="0"/>
              </a:rPr>
              <a:t>image</a:t>
            </a:r>
          </a:p>
          <a:p>
            <a:pPr algn="ctr"/>
            <a:r>
              <a:rPr lang="en-US" altLang="en-US" sz="2400">
                <a:solidFill>
                  <a:schemeClr val="tx2"/>
                </a:solidFill>
                <a:latin typeface="Times New Roman" panose="02020603050405020304" pitchFamily="18" charset="0"/>
              </a:rPr>
              <a:t>point</a:t>
            </a:r>
          </a:p>
        </p:txBody>
      </p:sp>
      <p:sp>
        <p:nvSpPr>
          <p:cNvPr id="32783" name="Text Box 15">
            <a:extLst>
              <a:ext uri="{FF2B5EF4-FFF2-40B4-BE49-F238E27FC236}">
                <a16:creationId xmlns:a16="http://schemas.microsoft.com/office/drawing/2014/main" id="{B3A416E3-5269-134E-AA90-B0E28A1C5F48}"/>
              </a:ext>
            </a:extLst>
          </p:cNvPr>
          <p:cNvSpPr txBox="1">
            <a:spLocks noChangeArrowheads="1"/>
          </p:cNvSpPr>
          <p:nvPr/>
        </p:nvSpPr>
        <p:spPr bwMode="auto">
          <a:xfrm>
            <a:off x="4632325" y="4537075"/>
            <a:ext cx="22113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latin typeface="Times New Roman" panose="02020603050405020304" pitchFamily="18" charset="0"/>
              </a:rPr>
              <a:t>camera matrix C</a:t>
            </a:r>
          </a:p>
        </p:txBody>
      </p:sp>
      <p:sp>
        <p:nvSpPr>
          <p:cNvPr id="32784" name="Text Box 16">
            <a:extLst>
              <a:ext uri="{FF2B5EF4-FFF2-40B4-BE49-F238E27FC236}">
                <a16:creationId xmlns:a16="http://schemas.microsoft.com/office/drawing/2014/main" id="{52E06FCD-8A4A-6999-A875-D1CC7BDB84F6}"/>
              </a:ext>
            </a:extLst>
          </p:cNvPr>
          <p:cNvSpPr txBox="1">
            <a:spLocks noChangeArrowheads="1"/>
          </p:cNvSpPr>
          <p:nvPr/>
        </p:nvSpPr>
        <p:spPr bwMode="auto">
          <a:xfrm>
            <a:off x="7391400" y="4495800"/>
            <a:ext cx="8953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400">
                <a:solidFill>
                  <a:schemeClr val="tx2"/>
                </a:solidFill>
                <a:latin typeface="Times New Roman" panose="02020603050405020304" pitchFamily="18" charset="0"/>
              </a:rPr>
              <a:t>world</a:t>
            </a:r>
          </a:p>
          <a:p>
            <a:pPr algn="ctr"/>
            <a:r>
              <a:rPr lang="en-US" altLang="en-US" sz="2400">
                <a:solidFill>
                  <a:schemeClr val="tx2"/>
                </a:solidFill>
                <a:latin typeface="Times New Roman" panose="02020603050405020304" pitchFamily="18" charset="0"/>
              </a:rPr>
              <a:t>point</a:t>
            </a:r>
          </a:p>
        </p:txBody>
      </p:sp>
      <p:sp>
        <p:nvSpPr>
          <p:cNvPr id="32785" name="Text Box 17">
            <a:extLst>
              <a:ext uri="{FF2B5EF4-FFF2-40B4-BE49-F238E27FC236}">
                <a16:creationId xmlns:a16="http://schemas.microsoft.com/office/drawing/2014/main" id="{2911C008-42C1-B225-539B-6AA464A3A644}"/>
              </a:ext>
            </a:extLst>
          </p:cNvPr>
          <p:cNvSpPr txBox="1">
            <a:spLocks noChangeArrowheads="1"/>
          </p:cNvSpPr>
          <p:nvPr/>
        </p:nvSpPr>
        <p:spPr bwMode="auto">
          <a:xfrm>
            <a:off x="4800600" y="5181600"/>
            <a:ext cx="1790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What’s in C?</a:t>
            </a:r>
          </a:p>
        </p:txBody>
      </p:sp>
      <p:sp>
        <p:nvSpPr>
          <p:cNvPr id="2" name="Title 1">
            <a:extLst>
              <a:ext uri="{FF2B5EF4-FFF2-40B4-BE49-F238E27FC236}">
                <a16:creationId xmlns:a16="http://schemas.microsoft.com/office/drawing/2014/main" id="{C7C20DD8-95E3-0E7A-198D-8634A22B10FB}"/>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3" name="Picture 2" descr="E:\NIET\Project\xLogo11.png.pagespeed.ic.pydHLuCQEZ.png">
            <a:extLst>
              <a:ext uri="{FF2B5EF4-FFF2-40B4-BE49-F238E27FC236}">
                <a16:creationId xmlns:a16="http://schemas.microsoft.com/office/drawing/2014/main" id="{D53F6C4A-7F2F-1EFB-119B-83A848B2194D}"/>
              </a:ext>
            </a:extLst>
          </p:cNvPr>
          <p:cNvPicPr>
            <a:picLocks noChangeAspect="1" noChangeArrowheads="1"/>
          </p:cNvPicPr>
          <p:nvPr/>
        </p:nvPicPr>
        <p:blipFill>
          <a:blip r:embed="rId2"/>
          <a:srcRect/>
          <a:stretch>
            <a:fillRect/>
          </a:stretch>
        </p:blipFill>
        <p:spPr bwMode="auto">
          <a:xfrm>
            <a:off x="0" y="0"/>
            <a:ext cx="1447800" cy="685799"/>
          </a:xfrm>
          <a:prstGeom prst="rect">
            <a:avLst/>
          </a:prstGeom>
          <a:noFill/>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9D5DDBBC-CA23-2B0E-5F6F-B1154138E517}"/>
              </a:ext>
            </a:extLst>
          </p:cNvPr>
          <p:cNvSpPr>
            <a:spLocks noGrp="1" noChangeArrowheads="1"/>
          </p:cNvSpPr>
          <p:nvPr>
            <p:ph type="title"/>
          </p:nvPr>
        </p:nvSpPr>
        <p:spPr/>
        <p:txBody>
          <a:bodyPr/>
          <a:lstStyle/>
          <a:p>
            <a:r>
              <a:rPr lang="en-US" altLang="en-US" sz="2400">
                <a:solidFill>
                  <a:srgbClr val="000099"/>
                </a:solidFill>
              </a:rPr>
              <a:t>The camera model handles the rigid body transformation from world coordinates to camera coordinates plus the perspective transformation to image coordinates.</a:t>
            </a:r>
          </a:p>
        </p:txBody>
      </p:sp>
      <p:sp>
        <p:nvSpPr>
          <p:cNvPr id="33795" name="Text Box 3">
            <a:extLst>
              <a:ext uri="{FF2B5EF4-FFF2-40B4-BE49-F238E27FC236}">
                <a16:creationId xmlns:a16="http://schemas.microsoft.com/office/drawing/2014/main" id="{F8D056A0-680A-846A-626C-1E589D8A8A84}"/>
              </a:ext>
            </a:extLst>
          </p:cNvPr>
          <p:cNvSpPr txBox="1">
            <a:spLocks noChangeArrowheads="1"/>
          </p:cNvSpPr>
          <p:nvPr/>
        </p:nvSpPr>
        <p:spPr bwMode="auto">
          <a:xfrm>
            <a:off x="1295400" y="2514600"/>
            <a:ext cx="2955925" cy="8318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1.     CP   =    T R  WP</a:t>
            </a:r>
          </a:p>
          <a:p>
            <a:r>
              <a:rPr lang="en-US" altLang="en-US" sz="2400">
                <a:latin typeface="Times New Roman" panose="02020603050405020304" pitchFamily="18" charset="0"/>
              </a:rPr>
              <a:t>2.      IP    =    </a:t>
            </a:r>
            <a:r>
              <a:rPr lang="en-US" altLang="en-US" sz="2400">
                <a:latin typeface="Times New Roman" panose="02020603050405020304" pitchFamily="18" charset="0"/>
                <a:sym typeface="Symbol" panose="05050102010706020507" pitchFamily="18" charset="2"/>
              </a:rPr>
              <a:t>(f)  CP</a:t>
            </a:r>
            <a:endParaRPr lang="en-US" altLang="en-US" sz="2400">
              <a:latin typeface="Times New Roman" panose="02020603050405020304" pitchFamily="18" charset="0"/>
            </a:endParaRPr>
          </a:p>
        </p:txBody>
      </p:sp>
      <p:sp>
        <p:nvSpPr>
          <p:cNvPr id="33796" name="Text Box 4">
            <a:extLst>
              <a:ext uri="{FF2B5EF4-FFF2-40B4-BE49-F238E27FC236}">
                <a16:creationId xmlns:a16="http://schemas.microsoft.com/office/drawing/2014/main" id="{7D40CA99-82FB-E5BD-709B-3B9AB85B14A7}"/>
              </a:ext>
            </a:extLst>
          </p:cNvPr>
          <p:cNvSpPr txBox="1">
            <a:spLocks noChangeArrowheads="1"/>
          </p:cNvSpPr>
          <p:nvPr/>
        </p:nvSpPr>
        <p:spPr bwMode="auto">
          <a:xfrm>
            <a:off x="3581400" y="3962400"/>
            <a:ext cx="785813"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400">
                <a:latin typeface="Times New Roman" panose="02020603050405020304" pitchFamily="18" charset="0"/>
              </a:rPr>
              <a:t>s Ipx</a:t>
            </a:r>
          </a:p>
          <a:p>
            <a:pPr algn="ctr"/>
            <a:r>
              <a:rPr lang="en-US" altLang="en-US" sz="2400">
                <a:latin typeface="Times New Roman" panose="02020603050405020304" pitchFamily="18" charset="0"/>
              </a:rPr>
              <a:t>s Ipy</a:t>
            </a:r>
          </a:p>
          <a:p>
            <a:pPr algn="ctr"/>
            <a:r>
              <a:rPr lang="en-US" altLang="en-US" sz="2400">
                <a:latin typeface="Times New Roman" panose="02020603050405020304" pitchFamily="18" charset="0"/>
              </a:rPr>
              <a:t>s</a:t>
            </a:r>
          </a:p>
        </p:txBody>
      </p:sp>
      <p:sp>
        <p:nvSpPr>
          <p:cNvPr id="33797" name="Text Box 5">
            <a:extLst>
              <a:ext uri="{FF2B5EF4-FFF2-40B4-BE49-F238E27FC236}">
                <a16:creationId xmlns:a16="http://schemas.microsoft.com/office/drawing/2014/main" id="{0E32A612-9366-8789-AA72-5DB185975F5B}"/>
              </a:ext>
            </a:extLst>
          </p:cNvPr>
          <p:cNvSpPr txBox="1">
            <a:spLocks noChangeArrowheads="1"/>
          </p:cNvSpPr>
          <p:nvPr/>
        </p:nvSpPr>
        <p:spPr bwMode="auto">
          <a:xfrm>
            <a:off x="2819400" y="42672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400">
              <a:latin typeface="Times New Roman" panose="02020603050405020304" pitchFamily="18" charset="0"/>
            </a:endParaRPr>
          </a:p>
        </p:txBody>
      </p:sp>
      <p:sp>
        <p:nvSpPr>
          <p:cNvPr id="33798" name="Text Box 6">
            <a:extLst>
              <a:ext uri="{FF2B5EF4-FFF2-40B4-BE49-F238E27FC236}">
                <a16:creationId xmlns:a16="http://schemas.microsoft.com/office/drawing/2014/main" id="{8F038559-B5C3-C52B-68FD-4BA9E27A9BB5}"/>
              </a:ext>
            </a:extLst>
          </p:cNvPr>
          <p:cNvSpPr txBox="1">
            <a:spLocks noChangeArrowheads="1"/>
          </p:cNvSpPr>
          <p:nvPr/>
        </p:nvSpPr>
        <p:spPr bwMode="auto">
          <a:xfrm>
            <a:off x="5029200" y="4038600"/>
            <a:ext cx="1741488"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000099"/>
                </a:solidFill>
                <a:latin typeface="Times New Roman" panose="02020603050405020304" pitchFamily="18" charset="0"/>
              </a:rPr>
              <a:t>1    0    0    0</a:t>
            </a:r>
          </a:p>
          <a:p>
            <a:r>
              <a:rPr lang="en-US" altLang="en-US" sz="2400">
                <a:solidFill>
                  <a:srgbClr val="000099"/>
                </a:solidFill>
                <a:latin typeface="Times New Roman" panose="02020603050405020304" pitchFamily="18" charset="0"/>
              </a:rPr>
              <a:t>0    1    0    0</a:t>
            </a:r>
          </a:p>
          <a:p>
            <a:r>
              <a:rPr lang="en-US" altLang="en-US" sz="2400">
                <a:solidFill>
                  <a:srgbClr val="000099"/>
                </a:solidFill>
                <a:latin typeface="Times New Roman" panose="02020603050405020304" pitchFamily="18" charset="0"/>
              </a:rPr>
              <a:t>0    0   1/f   1</a:t>
            </a:r>
          </a:p>
        </p:txBody>
      </p:sp>
      <p:sp>
        <p:nvSpPr>
          <p:cNvPr id="33799" name="Text Box 7">
            <a:extLst>
              <a:ext uri="{FF2B5EF4-FFF2-40B4-BE49-F238E27FC236}">
                <a16:creationId xmlns:a16="http://schemas.microsoft.com/office/drawing/2014/main" id="{7FB187B0-BB71-089E-8708-B71EEB6AB0AB}"/>
              </a:ext>
            </a:extLst>
          </p:cNvPr>
          <p:cNvSpPr txBox="1">
            <a:spLocks noChangeArrowheads="1"/>
          </p:cNvSpPr>
          <p:nvPr/>
        </p:nvSpPr>
        <p:spPr bwMode="auto">
          <a:xfrm>
            <a:off x="7391400" y="3810000"/>
            <a:ext cx="709613"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400">
                <a:latin typeface="Times New Roman" panose="02020603050405020304" pitchFamily="18" charset="0"/>
              </a:rPr>
              <a:t>CPx</a:t>
            </a:r>
          </a:p>
          <a:p>
            <a:pPr algn="ctr"/>
            <a:r>
              <a:rPr lang="en-US" altLang="en-US" sz="2400">
                <a:latin typeface="Times New Roman" panose="02020603050405020304" pitchFamily="18" charset="0"/>
              </a:rPr>
              <a:t>CPy</a:t>
            </a:r>
          </a:p>
          <a:p>
            <a:pPr algn="ctr"/>
            <a:r>
              <a:rPr lang="en-US" altLang="en-US" sz="2400">
                <a:latin typeface="Times New Roman" panose="02020603050405020304" pitchFamily="18" charset="0"/>
              </a:rPr>
              <a:t>CPz</a:t>
            </a:r>
          </a:p>
          <a:p>
            <a:pPr algn="ctr"/>
            <a:r>
              <a:rPr lang="en-US" altLang="en-US" sz="2400">
                <a:latin typeface="Times New Roman" panose="02020603050405020304" pitchFamily="18" charset="0"/>
              </a:rPr>
              <a:t>1</a:t>
            </a:r>
          </a:p>
        </p:txBody>
      </p:sp>
      <p:sp>
        <p:nvSpPr>
          <p:cNvPr id="33800" name="AutoShape 8">
            <a:extLst>
              <a:ext uri="{FF2B5EF4-FFF2-40B4-BE49-F238E27FC236}">
                <a16:creationId xmlns:a16="http://schemas.microsoft.com/office/drawing/2014/main" id="{10C04C58-4831-D735-362E-F702EA471C80}"/>
              </a:ext>
            </a:extLst>
          </p:cNvPr>
          <p:cNvSpPr>
            <a:spLocks/>
          </p:cNvSpPr>
          <p:nvPr/>
        </p:nvSpPr>
        <p:spPr bwMode="auto">
          <a:xfrm>
            <a:off x="3581400" y="4114800"/>
            <a:ext cx="76200" cy="914400"/>
          </a:xfrm>
          <a:prstGeom prst="leftBracket">
            <a:avLst>
              <a:gd name="adj" fmla="val 10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3801" name="AutoShape 9">
            <a:extLst>
              <a:ext uri="{FF2B5EF4-FFF2-40B4-BE49-F238E27FC236}">
                <a16:creationId xmlns:a16="http://schemas.microsoft.com/office/drawing/2014/main" id="{3F953486-C0D9-F5D7-709E-1F49B2C389C8}"/>
              </a:ext>
            </a:extLst>
          </p:cNvPr>
          <p:cNvSpPr>
            <a:spLocks/>
          </p:cNvSpPr>
          <p:nvPr/>
        </p:nvSpPr>
        <p:spPr bwMode="auto">
          <a:xfrm>
            <a:off x="4343400" y="4114800"/>
            <a:ext cx="76200" cy="914400"/>
          </a:xfrm>
          <a:prstGeom prst="rightBracket">
            <a:avLst>
              <a:gd name="adj" fmla="val 10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3802" name="AutoShape 10">
            <a:extLst>
              <a:ext uri="{FF2B5EF4-FFF2-40B4-BE49-F238E27FC236}">
                <a16:creationId xmlns:a16="http://schemas.microsoft.com/office/drawing/2014/main" id="{3CE0C05E-7DD8-BF2D-94D8-0E225262860F}"/>
              </a:ext>
            </a:extLst>
          </p:cNvPr>
          <p:cNvSpPr>
            <a:spLocks/>
          </p:cNvSpPr>
          <p:nvPr/>
        </p:nvSpPr>
        <p:spPr bwMode="auto">
          <a:xfrm>
            <a:off x="4953000" y="4191000"/>
            <a:ext cx="76200" cy="914400"/>
          </a:xfrm>
          <a:prstGeom prst="leftBracket">
            <a:avLst>
              <a:gd name="adj" fmla="val 10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3803" name="AutoShape 11">
            <a:extLst>
              <a:ext uri="{FF2B5EF4-FFF2-40B4-BE49-F238E27FC236}">
                <a16:creationId xmlns:a16="http://schemas.microsoft.com/office/drawing/2014/main" id="{D53F0B0A-7593-9087-9AE0-EABE2CFAFD78}"/>
              </a:ext>
            </a:extLst>
          </p:cNvPr>
          <p:cNvSpPr>
            <a:spLocks/>
          </p:cNvSpPr>
          <p:nvPr/>
        </p:nvSpPr>
        <p:spPr bwMode="auto">
          <a:xfrm>
            <a:off x="6781800" y="4114800"/>
            <a:ext cx="76200" cy="914400"/>
          </a:xfrm>
          <a:prstGeom prst="rightBracket">
            <a:avLst>
              <a:gd name="adj" fmla="val 10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3804" name="AutoShape 12">
            <a:extLst>
              <a:ext uri="{FF2B5EF4-FFF2-40B4-BE49-F238E27FC236}">
                <a16:creationId xmlns:a16="http://schemas.microsoft.com/office/drawing/2014/main" id="{D9B288B2-752D-982F-DAAC-C7BE3EF7238C}"/>
              </a:ext>
            </a:extLst>
          </p:cNvPr>
          <p:cNvSpPr>
            <a:spLocks/>
          </p:cNvSpPr>
          <p:nvPr/>
        </p:nvSpPr>
        <p:spPr bwMode="auto">
          <a:xfrm>
            <a:off x="7391400" y="3886200"/>
            <a:ext cx="76200" cy="1371600"/>
          </a:xfrm>
          <a:prstGeom prst="leftBracket">
            <a:avLst>
              <a:gd name="adj" fmla="val 1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3805" name="AutoShape 13">
            <a:extLst>
              <a:ext uri="{FF2B5EF4-FFF2-40B4-BE49-F238E27FC236}">
                <a16:creationId xmlns:a16="http://schemas.microsoft.com/office/drawing/2014/main" id="{25AD8646-B478-0C37-412B-CD6B2B7DF042}"/>
              </a:ext>
            </a:extLst>
          </p:cNvPr>
          <p:cNvSpPr>
            <a:spLocks/>
          </p:cNvSpPr>
          <p:nvPr/>
        </p:nvSpPr>
        <p:spPr bwMode="auto">
          <a:xfrm>
            <a:off x="8001000" y="3886200"/>
            <a:ext cx="76200" cy="1371600"/>
          </a:xfrm>
          <a:prstGeom prst="rightBracket">
            <a:avLst>
              <a:gd name="adj" fmla="val 1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3806" name="Text Box 14">
            <a:extLst>
              <a:ext uri="{FF2B5EF4-FFF2-40B4-BE49-F238E27FC236}">
                <a16:creationId xmlns:a16="http://schemas.microsoft.com/office/drawing/2014/main" id="{10B3CF50-8FE4-99CA-EA64-2124729F39ED}"/>
              </a:ext>
            </a:extLst>
          </p:cNvPr>
          <p:cNvSpPr txBox="1">
            <a:spLocks noChangeArrowheads="1"/>
          </p:cNvSpPr>
          <p:nvPr/>
        </p:nvSpPr>
        <p:spPr bwMode="auto">
          <a:xfrm>
            <a:off x="4403725" y="4308475"/>
            <a:ext cx="35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a:t>
            </a:r>
          </a:p>
        </p:txBody>
      </p:sp>
      <p:sp>
        <p:nvSpPr>
          <p:cNvPr id="33807" name="Text Box 15">
            <a:extLst>
              <a:ext uri="{FF2B5EF4-FFF2-40B4-BE49-F238E27FC236}">
                <a16:creationId xmlns:a16="http://schemas.microsoft.com/office/drawing/2014/main" id="{647111F4-D4AB-BF00-8F51-DF1128615240}"/>
              </a:ext>
            </a:extLst>
          </p:cNvPr>
          <p:cNvSpPr txBox="1">
            <a:spLocks noChangeArrowheads="1"/>
          </p:cNvSpPr>
          <p:nvPr/>
        </p:nvSpPr>
        <p:spPr bwMode="auto">
          <a:xfrm>
            <a:off x="4876800" y="5334000"/>
            <a:ext cx="1976438"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400">
                <a:solidFill>
                  <a:srgbClr val="000099"/>
                </a:solidFill>
                <a:latin typeface="Times New Roman" panose="02020603050405020304" pitchFamily="18" charset="0"/>
              </a:rPr>
              <a:t>perspective</a:t>
            </a:r>
          </a:p>
          <a:p>
            <a:pPr algn="ctr"/>
            <a:r>
              <a:rPr lang="en-US" altLang="en-US" sz="2400">
                <a:solidFill>
                  <a:srgbClr val="000099"/>
                </a:solidFill>
                <a:latin typeface="Times New Roman" panose="02020603050405020304" pitchFamily="18" charset="0"/>
              </a:rPr>
              <a:t>transformation</a:t>
            </a:r>
          </a:p>
        </p:txBody>
      </p:sp>
      <p:sp>
        <p:nvSpPr>
          <p:cNvPr id="33808" name="Text Box 16">
            <a:extLst>
              <a:ext uri="{FF2B5EF4-FFF2-40B4-BE49-F238E27FC236}">
                <a16:creationId xmlns:a16="http://schemas.microsoft.com/office/drawing/2014/main" id="{361EAF8D-76C0-6812-A8BD-1866E7CB14C5}"/>
              </a:ext>
            </a:extLst>
          </p:cNvPr>
          <p:cNvSpPr txBox="1">
            <a:spLocks noChangeArrowheads="1"/>
          </p:cNvSpPr>
          <p:nvPr/>
        </p:nvSpPr>
        <p:spPr bwMode="auto">
          <a:xfrm>
            <a:off x="3641725" y="5299075"/>
            <a:ext cx="9271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tx2"/>
                </a:solidFill>
                <a:latin typeface="Times New Roman" panose="02020603050405020304" pitchFamily="18" charset="0"/>
              </a:rPr>
              <a:t>image</a:t>
            </a:r>
          </a:p>
          <a:p>
            <a:r>
              <a:rPr lang="en-US" altLang="en-US" sz="2400">
                <a:solidFill>
                  <a:schemeClr val="tx2"/>
                </a:solidFill>
                <a:latin typeface="Times New Roman" panose="02020603050405020304" pitchFamily="18" charset="0"/>
              </a:rPr>
              <a:t>point</a:t>
            </a:r>
            <a:endParaRPr lang="en-US" altLang="en-US" sz="2400">
              <a:latin typeface="Times New Roman" panose="02020603050405020304" pitchFamily="18" charset="0"/>
            </a:endParaRPr>
          </a:p>
        </p:txBody>
      </p:sp>
      <p:sp>
        <p:nvSpPr>
          <p:cNvPr id="33809" name="Text Box 17">
            <a:extLst>
              <a:ext uri="{FF2B5EF4-FFF2-40B4-BE49-F238E27FC236}">
                <a16:creationId xmlns:a16="http://schemas.microsoft.com/office/drawing/2014/main" id="{C59953D0-1884-AE62-1754-4D2BD989928D}"/>
              </a:ext>
            </a:extLst>
          </p:cNvPr>
          <p:cNvSpPr txBox="1">
            <a:spLocks noChangeArrowheads="1"/>
          </p:cNvSpPr>
          <p:nvPr/>
        </p:nvSpPr>
        <p:spPr bwMode="auto">
          <a:xfrm>
            <a:off x="6994525" y="5375275"/>
            <a:ext cx="15875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400">
                <a:solidFill>
                  <a:schemeClr val="tx2"/>
                </a:solidFill>
                <a:latin typeface="Times New Roman" panose="02020603050405020304" pitchFamily="18" charset="0"/>
              </a:rPr>
              <a:t>3D point in</a:t>
            </a:r>
          </a:p>
          <a:p>
            <a:pPr algn="ctr"/>
            <a:r>
              <a:rPr lang="en-US" altLang="en-US" sz="2400">
                <a:solidFill>
                  <a:schemeClr val="tx2"/>
                </a:solidFill>
                <a:latin typeface="Times New Roman" panose="02020603050405020304" pitchFamily="18" charset="0"/>
              </a:rPr>
              <a:t>camera</a:t>
            </a:r>
          </a:p>
          <a:p>
            <a:pPr algn="ctr"/>
            <a:r>
              <a:rPr lang="en-US" altLang="en-US" sz="2400">
                <a:solidFill>
                  <a:schemeClr val="tx2"/>
                </a:solidFill>
                <a:latin typeface="Times New Roman" panose="02020603050405020304" pitchFamily="18" charset="0"/>
              </a:rPr>
              <a:t>coordinates</a:t>
            </a:r>
          </a:p>
        </p:txBody>
      </p:sp>
      <p:sp>
        <p:nvSpPr>
          <p:cNvPr id="2" name="Title 1">
            <a:extLst>
              <a:ext uri="{FF2B5EF4-FFF2-40B4-BE49-F238E27FC236}">
                <a16:creationId xmlns:a16="http://schemas.microsoft.com/office/drawing/2014/main" id="{807E936A-C78A-FAB4-EDF9-49A523CC2DBA}"/>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3" name="Picture 2" descr="E:\NIET\Project\xLogo11.png.pagespeed.ic.pydHLuCQEZ.png">
            <a:extLst>
              <a:ext uri="{FF2B5EF4-FFF2-40B4-BE49-F238E27FC236}">
                <a16:creationId xmlns:a16="http://schemas.microsoft.com/office/drawing/2014/main" id="{E90FB2D2-A20C-C8E3-E22D-E7C4B49E3EA6}"/>
              </a:ext>
            </a:extLst>
          </p:cNvPr>
          <p:cNvPicPr>
            <a:picLocks noChangeAspect="1" noChangeArrowheads="1"/>
          </p:cNvPicPr>
          <p:nvPr/>
        </p:nvPicPr>
        <p:blipFill>
          <a:blip r:embed="rId2"/>
          <a:srcRect/>
          <a:stretch>
            <a:fillRect/>
          </a:stretch>
        </p:blipFill>
        <p:spPr bwMode="auto">
          <a:xfrm>
            <a:off x="0" y="1"/>
            <a:ext cx="1447800" cy="533400"/>
          </a:xfrm>
          <a:prstGeom prst="rect">
            <a:avLst/>
          </a:prstGeom>
          <a:noFill/>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0CE23ADC-3EB3-ED42-7D78-9CE0F25B118C}"/>
              </a:ext>
            </a:extLst>
          </p:cNvPr>
          <p:cNvSpPr>
            <a:spLocks noGrp="1" noChangeArrowheads="1"/>
          </p:cNvSpPr>
          <p:nvPr>
            <p:ph type="title"/>
          </p:nvPr>
        </p:nvSpPr>
        <p:spPr>
          <a:xfrm>
            <a:off x="628650" y="631063"/>
            <a:ext cx="7886700" cy="1325563"/>
          </a:xfrm>
        </p:spPr>
        <p:txBody>
          <a:bodyPr/>
          <a:lstStyle/>
          <a:p>
            <a:r>
              <a:rPr lang="en-US" altLang="en-US" dirty="0"/>
              <a:t>Camera Calibration</a:t>
            </a:r>
            <a:br>
              <a:rPr lang="en-US" altLang="en-US" dirty="0"/>
            </a:br>
            <a:endParaRPr lang="en-US" altLang="en-US" dirty="0"/>
          </a:p>
        </p:txBody>
      </p:sp>
      <p:sp>
        <p:nvSpPr>
          <p:cNvPr id="34819" name="Text Box 3">
            <a:extLst>
              <a:ext uri="{FF2B5EF4-FFF2-40B4-BE49-F238E27FC236}">
                <a16:creationId xmlns:a16="http://schemas.microsoft.com/office/drawing/2014/main" id="{88732660-3BC3-A66D-1372-133C76414A8A}"/>
              </a:ext>
            </a:extLst>
          </p:cNvPr>
          <p:cNvSpPr txBox="1">
            <a:spLocks noChangeArrowheads="1"/>
          </p:cNvSpPr>
          <p:nvPr/>
        </p:nvSpPr>
        <p:spPr bwMode="auto">
          <a:xfrm>
            <a:off x="1371600" y="1676400"/>
            <a:ext cx="7102475" cy="15621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Char char="•"/>
            </a:pPr>
            <a:r>
              <a:rPr lang="en-US" altLang="en-US" sz="2400">
                <a:latin typeface="Times New Roman" panose="02020603050405020304" pitchFamily="18" charset="0"/>
              </a:rPr>
              <a:t> In order work in 3D, we need to know the parameters</a:t>
            </a:r>
          </a:p>
          <a:p>
            <a:r>
              <a:rPr lang="en-US" altLang="en-US" sz="2400">
                <a:latin typeface="Times New Roman" panose="02020603050405020304" pitchFamily="18" charset="0"/>
              </a:rPr>
              <a:t>  of the particular camera setup.</a:t>
            </a:r>
          </a:p>
          <a:p>
            <a:endParaRPr lang="en-US" altLang="en-US" sz="2400">
              <a:latin typeface="Times New Roman" panose="02020603050405020304" pitchFamily="18" charset="0"/>
            </a:endParaRPr>
          </a:p>
          <a:p>
            <a:pPr>
              <a:buFontTx/>
              <a:buChar char="•"/>
            </a:pPr>
            <a:r>
              <a:rPr lang="en-US" altLang="en-US" sz="2400">
                <a:latin typeface="Times New Roman" panose="02020603050405020304" pitchFamily="18" charset="0"/>
              </a:rPr>
              <a:t> Solving for the camera parameters is called calibration.</a:t>
            </a:r>
          </a:p>
        </p:txBody>
      </p:sp>
      <p:sp>
        <p:nvSpPr>
          <p:cNvPr id="34820" name="Line 4">
            <a:extLst>
              <a:ext uri="{FF2B5EF4-FFF2-40B4-BE49-F238E27FC236}">
                <a16:creationId xmlns:a16="http://schemas.microsoft.com/office/drawing/2014/main" id="{ABFEB131-5C71-1DE6-B10C-D38720ABB5BB}"/>
              </a:ext>
            </a:extLst>
          </p:cNvPr>
          <p:cNvSpPr>
            <a:spLocks noChangeShapeType="1"/>
          </p:cNvSpPr>
          <p:nvPr/>
        </p:nvSpPr>
        <p:spPr bwMode="auto">
          <a:xfrm flipV="1">
            <a:off x="2133600" y="4114800"/>
            <a:ext cx="0" cy="1066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4821" name="Line 5">
            <a:extLst>
              <a:ext uri="{FF2B5EF4-FFF2-40B4-BE49-F238E27FC236}">
                <a16:creationId xmlns:a16="http://schemas.microsoft.com/office/drawing/2014/main" id="{A02111AF-6180-4813-510B-0645491AA1F0}"/>
              </a:ext>
            </a:extLst>
          </p:cNvPr>
          <p:cNvSpPr>
            <a:spLocks noChangeShapeType="1"/>
          </p:cNvSpPr>
          <p:nvPr/>
        </p:nvSpPr>
        <p:spPr bwMode="auto">
          <a:xfrm>
            <a:off x="2133600" y="5181600"/>
            <a:ext cx="1295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4822" name="Line 6">
            <a:extLst>
              <a:ext uri="{FF2B5EF4-FFF2-40B4-BE49-F238E27FC236}">
                <a16:creationId xmlns:a16="http://schemas.microsoft.com/office/drawing/2014/main" id="{4A27158F-49D3-6A8B-580D-2B8E47703E07}"/>
              </a:ext>
            </a:extLst>
          </p:cNvPr>
          <p:cNvSpPr>
            <a:spLocks noChangeShapeType="1"/>
          </p:cNvSpPr>
          <p:nvPr/>
        </p:nvSpPr>
        <p:spPr bwMode="auto">
          <a:xfrm flipH="1">
            <a:off x="1600200" y="5181600"/>
            <a:ext cx="5334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4823" name="Text Box 7">
            <a:extLst>
              <a:ext uri="{FF2B5EF4-FFF2-40B4-BE49-F238E27FC236}">
                <a16:creationId xmlns:a16="http://schemas.microsoft.com/office/drawing/2014/main" id="{4A589D04-DF04-BE16-A164-9E1545A2FFCB}"/>
              </a:ext>
            </a:extLst>
          </p:cNvPr>
          <p:cNvSpPr txBox="1">
            <a:spLocks noChangeArrowheads="1"/>
          </p:cNvSpPr>
          <p:nvPr/>
        </p:nvSpPr>
        <p:spPr bwMode="auto">
          <a:xfrm>
            <a:off x="1889125" y="3671888"/>
            <a:ext cx="495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Times New Roman" panose="02020603050405020304" pitchFamily="18" charset="0"/>
              </a:rPr>
              <a:t>yw</a:t>
            </a:r>
          </a:p>
        </p:txBody>
      </p:sp>
      <p:sp>
        <p:nvSpPr>
          <p:cNvPr id="34824" name="Text Box 8">
            <a:extLst>
              <a:ext uri="{FF2B5EF4-FFF2-40B4-BE49-F238E27FC236}">
                <a16:creationId xmlns:a16="http://schemas.microsoft.com/office/drawing/2014/main" id="{CB89BE90-906E-1ACE-24BF-CF4D4279C34A}"/>
              </a:ext>
            </a:extLst>
          </p:cNvPr>
          <p:cNvSpPr txBox="1">
            <a:spLocks noChangeArrowheads="1"/>
          </p:cNvSpPr>
          <p:nvPr/>
        </p:nvSpPr>
        <p:spPr bwMode="auto">
          <a:xfrm>
            <a:off x="3489325" y="4994275"/>
            <a:ext cx="557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xw</a:t>
            </a:r>
          </a:p>
        </p:txBody>
      </p:sp>
      <p:sp>
        <p:nvSpPr>
          <p:cNvPr id="34825" name="Text Box 9">
            <a:extLst>
              <a:ext uri="{FF2B5EF4-FFF2-40B4-BE49-F238E27FC236}">
                <a16:creationId xmlns:a16="http://schemas.microsoft.com/office/drawing/2014/main" id="{93650051-D8D0-1AEF-8DA0-11CC17680A0E}"/>
              </a:ext>
            </a:extLst>
          </p:cNvPr>
          <p:cNvSpPr txBox="1">
            <a:spLocks noChangeArrowheads="1"/>
          </p:cNvSpPr>
          <p:nvPr/>
        </p:nvSpPr>
        <p:spPr bwMode="auto">
          <a:xfrm>
            <a:off x="1219200" y="5257800"/>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zw</a:t>
            </a:r>
          </a:p>
        </p:txBody>
      </p:sp>
      <p:sp>
        <p:nvSpPr>
          <p:cNvPr id="34826" name="Text Box 10">
            <a:extLst>
              <a:ext uri="{FF2B5EF4-FFF2-40B4-BE49-F238E27FC236}">
                <a16:creationId xmlns:a16="http://schemas.microsoft.com/office/drawing/2014/main" id="{FA7190EC-BE53-F69A-B191-D5D53BD710CC}"/>
              </a:ext>
            </a:extLst>
          </p:cNvPr>
          <p:cNvSpPr txBox="1">
            <a:spLocks noChangeArrowheads="1"/>
          </p:cNvSpPr>
          <p:nvPr/>
        </p:nvSpPr>
        <p:spPr bwMode="auto">
          <a:xfrm>
            <a:off x="1676400" y="4876800"/>
            <a:ext cx="471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W</a:t>
            </a:r>
          </a:p>
        </p:txBody>
      </p:sp>
      <p:sp>
        <p:nvSpPr>
          <p:cNvPr id="34827" name="Line 11">
            <a:extLst>
              <a:ext uri="{FF2B5EF4-FFF2-40B4-BE49-F238E27FC236}">
                <a16:creationId xmlns:a16="http://schemas.microsoft.com/office/drawing/2014/main" id="{3EA54C5C-E7C5-1141-4B12-25504A92F7F8}"/>
              </a:ext>
            </a:extLst>
          </p:cNvPr>
          <p:cNvSpPr>
            <a:spLocks noChangeShapeType="1"/>
          </p:cNvSpPr>
          <p:nvPr/>
        </p:nvSpPr>
        <p:spPr bwMode="auto">
          <a:xfrm flipV="1">
            <a:off x="4343400" y="3962400"/>
            <a:ext cx="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4828" name="Line 12">
            <a:extLst>
              <a:ext uri="{FF2B5EF4-FFF2-40B4-BE49-F238E27FC236}">
                <a16:creationId xmlns:a16="http://schemas.microsoft.com/office/drawing/2014/main" id="{D3E6E383-8ADB-D3DA-5FB5-A5CA4823A132}"/>
              </a:ext>
            </a:extLst>
          </p:cNvPr>
          <p:cNvSpPr>
            <a:spLocks noChangeShapeType="1"/>
          </p:cNvSpPr>
          <p:nvPr/>
        </p:nvSpPr>
        <p:spPr bwMode="auto">
          <a:xfrm flipV="1">
            <a:off x="4343400" y="4267200"/>
            <a:ext cx="45720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4829" name="Text Box 13">
            <a:extLst>
              <a:ext uri="{FF2B5EF4-FFF2-40B4-BE49-F238E27FC236}">
                <a16:creationId xmlns:a16="http://schemas.microsoft.com/office/drawing/2014/main" id="{5B397DD2-CFA3-ED8C-E583-572D2B44A68D}"/>
              </a:ext>
            </a:extLst>
          </p:cNvPr>
          <p:cNvSpPr txBox="1">
            <a:spLocks noChangeArrowheads="1"/>
          </p:cNvSpPr>
          <p:nvPr/>
        </p:nvSpPr>
        <p:spPr bwMode="auto">
          <a:xfrm>
            <a:off x="4175125" y="3519488"/>
            <a:ext cx="423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Times New Roman" panose="02020603050405020304" pitchFamily="18" charset="0"/>
              </a:rPr>
              <a:t>yc</a:t>
            </a:r>
          </a:p>
        </p:txBody>
      </p:sp>
      <p:sp>
        <p:nvSpPr>
          <p:cNvPr id="34830" name="Text Box 14">
            <a:extLst>
              <a:ext uri="{FF2B5EF4-FFF2-40B4-BE49-F238E27FC236}">
                <a16:creationId xmlns:a16="http://schemas.microsoft.com/office/drawing/2014/main" id="{439D932F-1BCA-2AE9-1395-B847BFE8717A}"/>
              </a:ext>
            </a:extLst>
          </p:cNvPr>
          <p:cNvSpPr txBox="1">
            <a:spLocks noChangeArrowheads="1"/>
          </p:cNvSpPr>
          <p:nvPr/>
        </p:nvSpPr>
        <p:spPr bwMode="auto">
          <a:xfrm>
            <a:off x="4860925" y="4052888"/>
            <a:ext cx="423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Times New Roman" panose="02020603050405020304" pitchFamily="18" charset="0"/>
              </a:rPr>
              <a:t>xc</a:t>
            </a:r>
          </a:p>
        </p:txBody>
      </p:sp>
      <p:sp>
        <p:nvSpPr>
          <p:cNvPr id="34831" name="Text Box 15">
            <a:extLst>
              <a:ext uri="{FF2B5EF4-FFF2-40B4-BE49-F238E27FC236}">
                <a16:creationId xmlns:a16="http://schemas.microsoft.com/office/drawing/2014/main" id="{3EB6D3ED-F153-F49D-7FBC-F3CC0411925F}"/>
              </a:ext>
            </a:extLst>
          </p:cNvPr>
          <p:cNvSpPr txBox="1">
            <a:spLocks noChangeArrowheads="1"/>
          </p:cNvSpPr>
          <p:nvPr/>
        </p:nvSpPr>
        <p:spPr bwMode="auto">
          <a:xfrm>
            <a:off x="4191000" y="4572000"/>
            <a:ext cx="4095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Times New Roman" panose="02020603050405020304" pitchFamily="18" charset="0"/>
              </a:rPr>
              <a:t>zc</a:t>
            </a:r>
          </a:p>
        </p:txBody>
      </p:sp>
      <p:sp>
        <p:nvSpPr>
          <p:cNvPr id="34832" name="Text Box 16">
            <a:extLst>
              <a:ext uri="{FF2B5EF4-FFF2-40B4-BE49-F238E27FC236}">
                <a16:creationId xmlns:a16="http://schemas.microsoft.com/office/drawing/2014/main" id="{6BE3BED6-37D3-B7C4-C356-BA5436CB908A}"/>
              </a:ext>
            </a:extLst>
          </p:cNvPr>
          <p:cNvSpPr txBox="1">
            <a:spLocks noChangeArrowheads="1"/>
          </p:cNvSpPr>
          <p:nvPr/>
        </p:nvSpPr>
        <p:spPr bwMode="auto">
          <a:xfrm>
            <a:off x="3962400" y="4114800"/>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C</a:t>
            </a:r>
          </a:p>
        </p:txBody>
      </p:sp>
      <p:sp>
        <p:nvSpPr>
          <p:cNvPr id="34833" name="AutoShape 17">
            <a:extLst>
              <a:ext uri="{FF2B5EF4-FFF2-40B4-BE49-F238E27FC236}">
                <a16:creationId xmlns:a16="http://schemas.microsoft.com/office/drawing/2014/main" id="{7737B6A5-ABBA-8A28-FFAC-991A4BCB8A49}"/>
              </a:ext>
            </a:extLst>
          </p:cNvPr>
          <p:cNvSpPr>
            <a:spLocks noChangeArrowheads="1"/>
          </p:cNvSpPr>
          <p:nvPr/>
        </p:nvSpPr>
        <p:spPr bwMode="auto">
          <a:xfrm>
            <a:off x="2590800" y="4876800"/>
            <a:ext cx="381000" cy="838200"/>
          </a:xfrm>
          <a:prstGeom prst="can">
            <a:avLst>
              <a:gd name="adj" fmla="val 55000"/>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4834" name="Line 18">
            <a:extLst>
              <a:ext uri="{FF2B5EF4-FFF2-40B4-BE49-F238E27FC236}">
                <a16:creationId xmlns:a16="http://schemas.microsoft.com/office/drawing/2014/main" id="{BF8F18F0-A8D1-76A6-5451-080EE1BB05B3}"/>
              </a:ext>
            </a:extLst>
          </p:cNvPr>
          <p:cNvSpPr>
            <a:spLocks noChangeShapeType="1"/>
          </p:cNvSpPr>
          <p:nvPr/>
        </p:nvSpPr>
        <p:spPr bwMode="auto">
          <a:xfrm flipH="1">
            <a:off x="4114800" y="4419600"/>
            <a:ext cx="2286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4835" name="Text Box 19">
            <a:extLst>
              <a:ext uri="{FF2B5EF4-FFF2-40B4-BE49-F238E27FC236}">
                <a16:creationId xmlns:a16="http://schemas.microsoft.com/office/drawing/2014/main" id="{18B80E86-B290-2FB9-A3D7-2A26334E066E}"/>
              </a:ext>
            </a:extLst>
          </p:cNvPr>
          <p:cNvSpPr txBox="1">
            <a:spLocks noChangeArrowheads="1"/>
          </p:cNvSpPr>
          <p:nvPr/>
        </p:nvSpPr>
        <p:spPr bwMode="auto">
          <a:xfrm>
            <a:off x="5410200" y="3581400"/>
            <a:ext cx="3273425"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Char char="•"/>
            </a:pPr>
            <a:r>
              <a:rPr lang="en-US" altLang="en-US" sz="2400">
                <a:latin typeface="Times New Roman" panose="02020603050405020304" pitchFamily="18" charset="0"/>
              </a:rPr>
              <a:t> </a:t>
            </a:r>
            <a:r>
              <a:rPr lang="en-US" altLang="en-US" sz="2400">
                <a:solidFill>
                  <a:srgbClr val="FF0000"/>
                </a:solidFill>
                <a:latin typeface="Times New Roman" panose="02020603050405020304" pitchFamily="18" charset="0"/>
              </a:rPr>
              <a:t>intrinsic</a:t>
            </a:r>
            <a:r>
              <a:rPr lang="en-US" altLang="en-US" sz="2400">
                <a:solidFill>
                  <a:schemeClr val="tx2"/>
                </a:solidFill>
                <a:latin typeface="Times New Roman" panose="02020603050405020304" pitchFamily="18" charset="0"/>
              </a:rPr>
              <a:t> parameters are</a:t>
            </a:r>
          </a:p>
          <a:p>
            <a:r>
              <a:rPr lang="en-US" altLang="en-US" sz="2400">
                <a:solidFill>
                  <a:schemeClr val="tx2"/>
                </a:solidFill>
                <a:latin typeface="Times New Roman" panose="02020603050405020304" pitchFamily="18" charset="0"/>
              </a:rPr>
              <a:t>  of the camera device</a:t>
            </a:r>
          </a:p>
          <a:p>
            <a:endParaRPr lang="en-US" altLang="en-US" sz="2400">
              <a:solidFill>
                <a:schemeClr val="tx2"/>
              </a:solidFill>
              <a:latin typeface="Times New Roman" panose="02020603050405020304" pitchFamily="18" charset="0"/>
            </a:endParaRPr>
          </a:p>
          <a:p>
            <a:pPr>
              <a:buFontTx/>
              <a:buChar char="•"/>
            </a:pPr>
            <a:r>
              <a:rPr lang="en-US" altLang="en-US" sz="2400">
                <a:latin typeface="Times New Roman" panose="02020603050405020304" pitchFamily="18" charset="0"/>
              </a:rPr>
              <a:t> </a:t>
            </a:r>
            <a:r>
              <a:rPr lang="en-US" altLang="en-US" sz="2400">
                <a:solidFill>
                  <a:srgbClr val="FF0000"/>
                </a:solidFill>
                <a:latin typeface="Times New Roman" panose="02020603050405020304" pitchFamily="18" charset="0"/>
              </a:rPr>
              <a:t>extrinsic </a:t>
            </a:r>
            <a:r>
              <a:rPr lang="en-US" altLang="en-US" sz="2400">
                <a:solidFill>
                  <a:schemeClr val="tx2"/>
                </a:solidFill>
                <a:latin typeface="Times New Roman" panose="02020603050405020304" pitchFamily="18" charset="0"/>
              </a:rPr>
              <a:t>parameters are</a:t>
            </a:r>
          </a:p>
          <a:p>
            <a:r>
              <a:rPr lang="en-US" altLang="en-US" sz="2400">
                <a:solidFill>
                  <a:schemeClr val="tx2"/>
                </a:solidFill>
                <a:latin typeface="Times New Roman" panose="02020603050405020304" pitchFamily="18" charset="0"/>
              </a:rPr>
              <a:t>  where the camera sits</a:t>
            </a:r>
          </a:p>
          <a:p>
            <a:r>
              <a:rPr lang="en-US" altLang="en-US" sz="2400">
                <a:solidFill>
                  <a:schemeClr val="tx2"/>
                </a:solidFill>
                <a:latin typeface="Times New Roman" panose="02020603050405020304" pitchFamily="18" charset="0"/>
              </a:rPr>
              <a:t>  in the world</a:t>
            </a:r>
          </a:p>
        </p:txBody>
      </p:sp>
      <p:sp>
        <p:nvSpPr>
          <p:cNvPr id="2" name="Title 1">
            <a:extLst>
              <a:ext uri="{FF2B5EF4-FFF2-40B4-BE49-F238E27FC236}">
                <a16:creationId xmlns:a16="http://schemas.microsoft.com/office/drawing/2014/main" id="{A60CBFF5-16AA-5AD5-E9BD-93252940FCC6}"/>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3" name="Picture 2" descr="E:\NIET\Project\xLogo11.png.pagespeed.ic.pydHLuCQEZ.png">
            <a:extLst>
              <a:ext uri="{FF2B5EF4-FFF2-40B4-BE49-F238E27FC236}">
                <a16:creationId xmlns:a16="http://schemas.microsoft.com/office/drawing/2014/main" id="{C45124AB-016A-8DDE-EA94-0D6B388E18BE}"/>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722067D7-4F97-C200-236F-2AD838BFEF1F}"/>
              </a:ext>
            </a:extLst>
          </p:cNvPr>
          <p:cNvSpPr>
            <a:spLocks noGrp="1" noChangeArrowheads="1"/>
          </p:cNvSpPr>
          <p:nvPr>
            <p:ph type="title"/>
          </p:nvPr>
        </p:nvSpPr>
        <p:spPr/>
        <p:txBody>
          <a:bodyPr/>
          <a:lstStyle/>
          <a:p>
            <a:r>
              <a:rPr lang="en-US" altLang="en-US"/>
              <a:t>Intrinsic Parameters</a:t>
            </a:r>
          </a:p>
        </p:txBody>
      </p:sp>
      <p:sp>
        <p:nvSpPr>
          <p:cNvPr id="35843" name="Text Box 3">
            <a:extLst>
              <a:ext uri="{FF2B5EF4-FFF2-40B4-BE49-F238E27FC236}">
                <a16:creationId xmlns:a16="http://schemas.microsoft.com/office/drawing/2014/main" id="{B705E25E-517D-0EDE-02ED-F604339EFC57}"/>
              </a:ext>
            </a:extLst>
          </p:cNvPr>
          <p:cNvSpPr txBox="1">
            <a:spLocks noChangeArrowheads="1"/>
          </p:cNvSpPr>
          <p:nvPr/>
        </p:nvSpPr>
        <p:spPr bwMode="auto">
          <a:xfrm>
            <a:off x="1524000" y="2057400"/>
            <a:ext cx="3997325"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Char char="•"/>
            </a:pPr>
            <a:r>
              <a:rPr lang="en-US" altLang="en-US" sz="2400">
                <a:latin typeface="Times New Roman" panose="02020603050405020304" pitchFamily="18" charset="0"/>
              </a:rPr>
              <a:t> principal point </a:t>
            </a:r>
            <a:r>
              <a:rPr lang="en-US" altLang="en-US" sz="2400">
                <a:solidFill>
                  <a:srgbClr val="CC0000"/>
                </a:solidFill>
                <a:latin typeface="Times New Roman" panose="02020603050405020304" pitchFamily="18" charset="0"/>
              </a:rPr>
              <a:t>(u0,v0)</a:t>
            </a:r>
          </a:p>
          <a:p>
            <a:pPr>
              <a:buFontTx/>
              <a:buChar char="•"/>
            </a:pPr>
            <a:endParaRPr lang="en-US" altLang="en-US" sz="2400">
              <a:solidFill>
                <a:srgbClr val="CC0000"/>
              </a:solidFill>
              <a:latin typeface="Times New Roman" panose="02020603050405020304" pitchFamily="18" charset="0"/>
            </a:endParaRPr>
          </a:p>
          <a:p>
            <a:pPr>
              <a:buFontTx/>
              <a:buChar char="•"/>
            </a:pPr>
            <a:r>
              <a:rPr lang="en-US" altLang="en-US" sz="2400">
                <a:latin typeface="Times New Roman" panose="02020603050405020304" pitchFamily="18" charset="0"/>
              </a:rPr>
              <a:t> scale factors </a:t>
            </a:r>
            <a:r>
              <a:rPr lang="en-US" altLang="en-US" sz="2400">
                <a:solidFill>
                  <a:srgbClr val="CC0000"/>
                </a:solidFill>
                <a:latin typeface="Times New Roman" panose="02020603050405020304" pitchFamily="18" charset="0"/>
              </a:rPr>
              <a:t>(dx,dy)</a:t>
            </a:r>
          </a:p>
          <a:p>
            <a:pPr>
              <a:buFontTx/>
              <a:buChar char="•"/>
            </a:pPr>
            <a:endParaRPr lang="en-US" altLang="en-US" sz="2400">
              <a:solidFill>
                <a:srgbClr val="CC0000"/>
              </a:solidFill>
              <a:latin typeface="Times New Roman" panose="02020603050405020304" pitchFamily="18" charset="0"/>
            </a:endParaRPr>
          </a:p>
          <a:p>
            <a:pPr>
              <a:buFontTx/>
              <a:buChar char="•"/>
            </a:pPr>
            <a:r>
              <a:rPr lang="en-US" altLang="en-US" sz="2400">
                <a:latin typeface="Times New Roman" panose="02020603050405020304" pitchFamily="18" charset="0"/>
              </a:rPr>
              <a:t> aspect ratio distortion factor </a:t>
            </a:r>
            <a:r>
              <a:rPr lang="en-US" altLang="en-US" sz="2400">
                <a:solidFill>
                  <a:srgbClr val="CC0000"/>
                </a:solidFill>
                <a:latin typeface="Times New Roman" panose="02020603050405020304" pitchFamily="18" charset="0"/>
                <a:sym typeface="Symbol" panose="05050102010706020507" pitchFamily="18" charset="2"/>
              </a:rPr>
              <a:t></a:t>
            </a:r>
          </a:p>
          <a:p>
            <a:pPr>
              <a:buFontTx/>
              <a:buChar char="•"/>
            </a:pPr>
            <a:endParaRPr lang="en-US" altLang="en-US" sz="2400">
              <a:solidFill>
                <a:srgbClr val="CC0000"/>
              </a:solidFill>
              <a:latin typeface="Times New Roman" panose="02020603050405020304" pitchFamily="18" charset="0"/>
              <a:sym typeface="Symbol" panose="05050102010706020507" pitchFamily="18" charset="2"/>
            </a:endParaRPr>
          </a:p>
          <a:p>
            <a:pPr>
              <a:buFontTx/>
              <a:buChar char="•"/>
            </a:pPr>
            <a:r>
              <a:rPr lang="en-US" altLang="en-US" sz="2400">
                <a:latin typeface="Times New Roman" panose="02020603050405020304" pitchFamily="18" charset="0"/>
                <a:sym typeface="Symbol" panose="05050102010706020507" pitchFamily="18" charset="2"/>
              </a:rPr>
              <a:t> focal length </a:t>
            </a:r>
            <a:r>
              <a:rPr lang="en-US" altLang="en-US" sz="2400">
                <a:solidFill>
                  <a:srgbClr val="CC0000"/>
                </a:solidFill>
                <a:latin typeface="Times New Roman" panose="02020603050405020304" pitchFamily="18" charset="0"/>
                <a:sym typeface="Symbol" panose="05050102010706020507" pitchFamily="18" charset="2"/>
              </a:rPr>
              <a:t>f</a:t>
            </a:r>
          </a:p>
          <a:p>
            <a:pPr>
              <a:buFontTx/>
              <a:buChar char="•"/>
            </a:pPr>
            <a:endParaRPr lang="en-US" altLang="en-US" sz="2400">
              <a:solidFill>
                <a:srgbClr val="CC0000"/>
              </a:solidFill>
              <a:latin typeface="Times New Roman" panose="02020603050405020304" pitchFamily="18" charset="0"/>
              <a:sym typeface="Symbol" panose="05050102010706020507" pitchFamily="18" charset="2"/>
            </a:endParaRPr>
          </a:p>
          <a:p>
            <a:pPr>
              <a:buFontTx/>
              <a:buChar char="•"/>
            </a:pPr>
            <a:r>
              <a:rPr lang="en-US" altLang="en-US" sz="2400">
                <a:latin typeface="Times New Roman" panose="02020603050405020304" pitchFamily="18" charset="0"/>
                <a:sym typeface="Symbol" panose="05050102010706020507" pitchFamily="18" charset="2"/>
              </a:rPr>
              <a:t> lens distortion factor </a:t>
            </a:r>
            <a:r>
              <a:rPr lang="en-US" altLang="en-US" sz="2400">
                <a:solidFill>
                  <a:srgbClr val="CC0000"/>
                </a:solidFill>
                <a:latin typeface="Times New Roman" panose="02020603050405020304" pitchFamily="18" charset="0"/>
                <a:sym typeface="Symbol" panose="05050102010706020507" pitchFamily="18" charset="2"/>
              </a:rPr>
              <a:t></a:t>
            </a:r>
          </a:p>
          <a:p>
            <a:r>
              <a:rPr lang="en-US" altLang="en-US" sz="2400">
                <a:latin typeface="Times New Roman" panose="02020603050405020304" pitchFamily="18" charset="0"/>
              </a:rPr>
              <a:t>  (models radial lens distortion)</a:t>
            </a:r>
          </a:p>
        </p:txBody>
      </p:sp>
      <p:sp>
        <p:nvSpPr>
          <p:cNvPr id="35844" name="Line 4">
            <a:extLst>
              <a:ext uri="{FF2B5EF4-FFF2-40B4-BE49-F238E27FC236}">
                <a16:creationId xmlns:a16="http://schemas.microsoft.com/office/drawing/2014/main" id="{E49D02D7-6B75-F16C-C874-CC4F76C9A3C3}"/>
              </a:ext>
            </a:extLst>
          </p:cNvPr>
          <p:cNvSpPr>
            <a:spLocks noChangeShapeType="1"/>
          </p:cNvSpPr>
          <p:nvPr/>
        </p:nvSpPr>
        <p:spPr bwMode="auto">
          <a:xfrm>
            <a:off x="5638800" y="2971800"/>
            <a:ext cx="15240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5845" name="Line 5">
            <a:extLst>
              <a:ext uri="{FF2B5EF4-FFF2-40B4-BE49-F238E27FC236}">
                <a16:creationId xmlns:a16="http://schemas.microsoft.com/office/drawing/2014/main" id="{4713696C-FBE4-30EC-CE1A-2DD9547BE3BB}"/>
              </a:ext>
            </a:extLst>
          </p:cNvPr>
          <p:cNvSpPr>
            <a:spLocks noChangeShapeType="1"/>
          </p:cNvSpPr>
          <p:nvPr/>
        </p:nvSpPr>
        <p:spPr bwMode="auto">
          <a:xfrm>
            <a:off x="7162800" y="3581400"/>
            <a:ext cx="1066800" cy="4572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5846" name="AutoShape 6">
            <a:extLst>
              <a:ext uri="{FF2B5EF4-FFF2-40B4-BE49-F238E27FC236}">
                <a16:creationId xmlns:a16="http://schemas.microsoft.com/office/drawing/2014/main" id="{A16E8678-C94F-733C-ED46-7618E45612E9}"/>
              </a:ext>
            </a:extLst>
          </p:cNvPr>
          <p:cNvSpPr>
            <a:spLocks noChangeArrowheads="1"/>
          </p:cNvSpPr>
          <p:nvPr/>
        </p:nvSpPr>
        <p:spPr bwMode="auto">
          <a:xfrm>
            <a:off x="6324600" y="3048000"/>
            <a:ext cx="1676400" cy="1524000"/>
          </a:xfrm>
          <a:prstGeom prst="parallelogram">
            <a:avLst>
              <a:gd name="adj" fmla="val 275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5847" name="Oval 7">
            <a:extLst>
              <a:ext uri="{FF2B5EF4-FFF2-40B4-BE49-F238E27FC236}">
                <a16:creationId xmlns:a16="http://schemas.microsoft.com/office/drawing/2014/main" id="{E507BF20-6308-7BE3-5806-C05FDDD7F0D1}"/>
              </a:ext>
            </a:extLst>
          </p:cNvPr>
          <p:cNvSpPr>
            <a:spLocks noChangeArrowheads="1"/>
          </p:cNvSpPr>
          <p:nvPr/>
        </p:nvSpPr>
        <p:spPr bwMode="auto">
          <a:xfrm>
            <a:off x="5562600" y="28956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5848" name="Oval 8">
            <a:extLst>
              <a:ext uri="{FF2B5EF4-FFF2-40B4-BE49-F238E27FC236}">
                <a16:creationId xmlns:a16="http://schemas.microsoft.com/office/drawing/2014/main" id="{987103BC-9F98-515F-7DC1-7C5BA84CEF3C}"/>
              </a:ext>
            </a:extLst>
          </p:cNvPr>
          <p:cNvSpPr>
            <a:spLocks noChangeArrowheads="1"/>
          </p:cNvSpPr>
          <p:nvPr/>
        </p:nvSpPr>
        <p:spPr bwMode="auto">
          <a:xfrm>
            <a:off x="7162800" y="35814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5849" name="Text Box 9">
            <a:extLst>
              <a:ext uri="{FF2B5EF4-FFF2-40B4-BE49-F238E27FC236}">
                <a16:creationId xmlns:a16="http://schemas.microsoft.com/office/drawing/2014/main" id="{D3EB4449-5864-FA80-E528-B74D3D5DB355}"/>
              </a:ext>
            </a:extLst>
          </p:cNvPr>
          <p:cNvSpPr txBox="1">
            <a:spLocks noChangeArrowheads="1"/>
          </p:cNvSpPr>
          <p:nvPr/>
        </p:nvSpPr>
        <p:spPr bwMode="auto">
          <a:xfrm>
            <a:off x="5191125" y="2479675"/>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altLang="en-US" sz="2400">
                <a:solidFill>
                  <a:srgbClr val="FF0000"/>
                </a:solidFill>
                <a:latin typeface="Times New Roman" panose="02020603050405020304" pitchFamily="18" charset="0"/>
              </a:rPr>
              <a:t>C</a:t>
            </a:r>
          </a:p>
        </p:txBody>
      </p:sp>
      <p:sp>
        <p:nvSpPr>
          <p:cNvPr id="35850" name="Text Box 10">
            <a:extLst>
              <a:ext uri="{FF2B5EF4-FFF2-40B4-BE49-F238E27FC236}">
                <a16:creationId xmlns:a16="http://schemas.microsoft.com/office/drawing/2014/main" id="{A292270D-6682-87D4-F30C-F6C27079EE2B}"/>
              </a:ext>
            </a:extLst>
          </p:cNvPr>
          <p:cNvSpPr txBox="1">
            <a:spLocks noChangeArrowheads="1"/>
          </p:cNvSpPr>
          <p:nvPr/>
        </p:nvSpPr>
        <p:spPr bwMode="auto">
          <a:xfrm>
            <a:off x="6545263" y="3657600"/>
            <a:ext cx="9239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altLang="en-US" sz="2000">
                <a:solidFill>
                  <a:srgbClr val="FF0000"/>
                </a:solidFill>
                <a:latin typeface="Times New Roman" panose="02020603050405020304" pitchFamily="18" charset="0"/>
              </a:rPr>
              <a:t>(u0,v0)</a:t>
            </a:r>
          </a:p>
        </p:txBody>
      </p:sp>
      <p:sp>
        <p:nvSpPr>
          <p:cNvPr id="35851" name="Text Box 11">
            <a:extLst>
              <a:ext uri="{FF2B5EF4-FFF2-40B4-BE49-F238E27FC236}">
                <a16:creationId xmlns:a16="http://schemas.microsoft.com/office/drawing/2014/main" id="{82D07526-5589-50A2-51C4-C645E0050E6A}"/>
              </a:ext>
            </a:extLst>
          </p:cNvPr>
          <p:cNvSpPr txBox="1">
            <a:spLocks noChangeArrowheads="1"/>
          </p:cNvSpPr>
          <p:nvPr/>
        </p:nvSpPr>
        <p:spPr bwMode="auto">
          <a:xfrm>
            <a:off x="6224588" y="2681288"/>
            <a:ext cx="2682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altLang="en-US" sz="2000">
                <a:solidFill>
                  <a:srgbClr val="FF0000"/>
                </a:solidFill>
                <a:latin typeface="Times New Roman" panose="02020603050405020304" pitchFamily="18" charset="0"/>
              </a:rPr>
              <a:t>f</a:t>
            </a:r>
          </a:p>
        </p:txBody>
      </p:sp>
      <p:sp>
        <p:nvSpPr>
          <p:cNvPr id="35852" name="AutoShape 12">
            <a:extLst>
              <a:ext uri="{FF2B5EF4-FFF2-40B4-BE49-F238E27FC236}">
                <a16:creationId xmlns:a16="http://schemas.microsoft.com/office/drawing/2014/main" id="{7B80B27E-4033-6DAB-F3B7-077C28F2B64C}"/>
              </a:ext>
            </a:extLst>
          </p:cNvPr>
          <p:cNvSpPr>
            <a:spLocks/>
          </p:cNvSpPr>
          <p:nvPr/>
        </p:nvSpPr>
        <p:spPr bwMode="auto">
          <a:xfrm rot="-3990063">
            <a:off x="6477000" y="2209800"/>
            <a:ext cx="76200" cy="1752600"/>
          </a:xfrm>
          <a:prstGeom prst="rightBrace">
            <a:avLst>
              <a:gd name="adj1" fmla="val 191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 name="Title 1">
            <a:extLst>
              <a:ext uri="{FF2B5EF4-FFF2-40B4-BE49-F238E27FC236}">
                <a16:creationId xmlns:a16="http://schemas.microsoft.com/office/drawing/2014/main" id="{13406459-F751-0C8B-12AF-A4B505AE13C2}"/>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3" name="Picture 2" descr="E:\NIET\Project\xLogo11.png.pagespeed.ic.pydHLuCQEZ.png">
            <a:extLst>
              <a:ext uri="{FF2B5EF4-FFF2-40B4-BE49-F238E27FC236}">
                <a16:creationId xmlns:a16="http://schemas.microsoft.com/office/drawing/2014/main" id="{31B6E221-95DF-D96C-7D22-631AD009345D}"/>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CEA95C6F-11A9-CD70-34AD-B87BF046F1A7}"/>
              </a:ext>
            </a:extLst>
          </p:cNvPr>
          <p:cNvSpPr>
            <a:spLocks noGrp="1" noChangeArrowheads="1"/>
          </p:cNvSpPr>
          <p:nvPr>
            <p:ph type="title"/>
          </p:nvPr>
        </p:nvSpPr>
        <p:spPr/>
        <p:txBody>
          <a:bodyPr/>
          <a:lstStyle/>
          <a:p>
            <a:r>
              <a:rPr lang="en-US" altLang="en-US"/>
              <a:t>Extrinsic Parameters</a:t>
            </a:r>
          </a:p>
        </p:txBody>
      </p:sp>
      <p:sp>
        <p:nvSpPr>
          <p:cNvPr id="36867" name="Text Box 3">
            <a:extLst>
              <a:ext uri="{FF2B5EF4-FFF2-40B4-BE49-F238E27FC236}">
                <a16:creationId xmlns:a16="http://schemas.microsoft.com/office/drawing/2014/main" id="{FE0D6F78-0BDC-2DA5-1A49-F17CB3BA4BF2}"/>
              </a:ext>
            </a:extLst>
          </p:cNvPr>
          <p:cNvSpPr txBox="1">
            <a:spLocks noChangeArrowheads="1"/>
          </p:cNvSpPr>
          <p:nvPr/>
        </p:nvSpPr>
        <p:spPr bwMode="auto">
          <a:xfrm>
            <a:off x="1736725" y="2327275"/>
            <a:ext cx="3062288"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Char char="•"/>
            </a:pPr>
            <a:r>
              <a:rPr lang="en-US" altLang="en-US" sz="2400">
                <a:latin typeface="Times New Roman" panose="02020603050405020304" pitchFamily="18" charset="0"/>
              </a:rPr>
              <a:t> translation parameters</a:t>
            </a:r>
          </a:p>
          <a:p>
            <a:r>
              <a:rPr lang="en-US" altLang="en-US" sz="2400">
                <a:latin typeface="Times New Roman" panose="02020603050405020304" pitchFamily="18" charset="0"/>
              </a:rPr>
              <a:t>   t = [</a:t>
            </a:r>
            <a:r>
              <a:rPr lang="en-US" altLang="en-US" sz="2400">
                <a:solidFill>
                  <a:srgbClr val="CC0000"/>
                </a:solidFill>
                <a:latin typeface="Times New Roman" panose="02020603050405020304" pitchFamily="18" charset="0"/>
              </a:rPr>
              <a:t>tx  ty  tz</a:t>
            </a:r>
            <a:r>
              <a:rPr lang="en-US" altLang="en-US" sz="2400">
                <a:latin typeface="Times New Roman" panose="02020603050405020304" pitchFamily="18" charset="0"/>
              </a:rPr>
              <a:t>]</a:t>
            </a:r>
          </a:p>
          <a:p>
            <a:endParaRPr lang="en-US" altLang="en-US" sz="2400">
              <a:latin typeface="Times New Roman" panose="02020603050405020304" pitchFamily="18" charset="0"/>
            </a:endParaRPr>
          </a:p>
          <a:p>
            <a:pPr>
              <a:buFontTx/>
              <a:buChar char="•"/>
            </a:pPr>
            <a:r>
              <a:rPr lang="en-US" altLang="en-US" sz="2400">
                <a:latin typeface="Times New Roman" panose="02020603050405020304" pitchFamily="18" charset="0"/>
              </a:rPr>
              <a:t> rotation matrix</a:t>
            </a:r>
          </a:p>
        </p:txBody>
      </p:sp>
      <p:sp>
        <p:nvSpPr>
          <p:cNvPr id="36868" name="Text Box 4">
            <a:extLst>
              <a:ext uri="{FF2B5EF4-FFF2-40B4-BE49-F238E27FC236}">
                <a16:creationId xmlns:a16="http://schemas.microsoft.com/office/drawing/2014/main" id="{679FFCCD-A127-76B5-2339-5E60BEF21FB5}"/>
              </a:ext>
            </a:extLst>
          </p:cNvPr>
          <p:cNvSpPr txBox="1">
            <a:spLocks noChangeArrowheads="1"/>
          </p:cNvSpPr>
          <p:nvPr/>
        </p:nvSpPr>
        <p:spPr bwMode="auto">
          <a:xfrm>
            <a:off x="3048000" y="4191000"/>
            <a:ext cx="247015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altLang="en-US" sz="2400">
                <a:solidFill>
                  <a:srgbClr val="CC0000"/>
                </a:solidFill>
                <a:latin typeface="Times New Roman" panose="02020603050405020304" pitchFamily="18" charset="0"/>
              </a:rPr>
              <a:t>r11   r12   r13</a:t>
            </a:r>
            <a:r>
              <a:rPr lang="en-US" altLang="en-US" sz="2400">
                <a:solidFill>
                  <a:srgbClr val="FFFF00"/>
                </a:solidFill>
                <a:latin typeface="Times New Roman" panose="02020603050405020304" pitchFamily="18" charset="0"/>
              </a:rPr>
              <a:t>     </a:t>
            </a:r>
            <a:r>
              <a:rPr lang="en-US" altLang="en-US" sz="2400">
                <a:latin typeface="Times New Roman" panose="02020603050405020304" pitchFamily="18" charset="0"/>
              </a:rPr>
              <a:t>0</a:t>
            </a:r>
          </a:p>
          <a:p>
            <a:pPr algn="r"/>
            <a:r>
              <a:rPr lang="en-US" altLang="en-US" sz="2400">
                <a:solidFill>
                  <a:srgbClr val="CC0000"/>
                </a:solidFill>
                <a:latin typeface="Times New Roman" panose="02020603050405020304" pitchFamily="18" charset="0"/>
              </a:rPr>
              <a:t>r21   r22   r23</a:t>
            </a:r>
            <a:r>
              <a:rPr lang="en-US" altLang="en-US" sz="2400">
                <a:solidFill>
                  <a:srgbClr val="FFFF00"/>
                </a:solidFill>
                <a:latin typeface="Times New Roman" panose="02020603050405020304" pitchFamily="18" charset="0"/>
              </a:rPr>
              <a:t>  </a:t>
            </a:r>
            <a:r>
              <a:rPr lang="en-US" altLang="en-US" sz="2000">
                <a:solidFill>
                  <a:srgbClr val="FFFF00"/>
                </a:solidFill>
                <a:latin typeface="Times New Roman" panose="02020603050405020304" pitchFamily="18" charset="0"/>
                <a:sym typeface="Symbol" panose="05050102010706020507" pitchFamily="18" charset="2"/>
              </a:rPr>
              <a:t>    </a:t>
            </a:r>
            <a:r>
              <a:rPr lang="en-US" altLang="en-US" sz="2400">
                <a:latin typeface="Times New Roman" panose="02020603050405020304" pitchFamily="18" charset="0"/>
                <a:sym typeface="Symbol" panose="05050102010706020507" pitchFamily="18" charset="2"/>
              </a:rPr>
              <a:t>0</a:t>
            </a:r>
            <a:endParaRPr lang="en-US" altLang="en-US" sz="2000">
              <a:latin typeface="Times New Roman" panose="02020603050405020304" pitchFamily="18" charset="0"/>
            </a:endParaRPr>
          </a:p>
          <a:p>
            <a:pPr algn="r"/>
            <a:r>
              <a:rPr lang="en-US" altLang="en-US" sz="2400">
                <a:solidFill>
                  <a:srgbClr val="CC0000"/>
                </a:solidFill>
                <a:latin typeface="Times New Roman" panose="02020603050405020304" pitchFamily="18" charset="0"/>
              </a:rPr>
              <a:t>r31   r32   r33</a:t>
            </a:r>
            <a:r>
              <a:rPr lang="en-US" altLang="en-US" sz="2400">
                <a:latin typeface="Times New Roman" panose="02020603050405020304" pitchFamily="18" charset="0"/>
              </a:rPr>
              <a:t>     </a:t>
            </a:r>
            <a:r>
              <a:rPr lang="en-US" altLang="en-US" sz="2000">
                <a:latin typeface="Times New Roman" panose="02020603050405020304" pitchFamily="18" charset="0"/>
                <a:sym typeface="Symbol" panose="05050102010706020507" pitchFamily="18" charset="2"/>
              </a:rPr>
              <a:t> </a:t>
            </a:r>
            <a:r>
              <a:rPr lang="en-US" altLang="en-US" sz="2400">
                <a:latin typeface="Times New Roman" panose="02020603050405020304" pitchFamily="18" charset="0"/>
                <a:sym typeface="Symbol" panose="05050102010706020507" pitchFamily="18" charset="2"/>
              </a:rPr>
              <a:t>0</a:t>
            </a:r>
            <a:endParaRPr lang="en-US" altLang="en-US" sz="2000">
              <a:latin typeface="Times New Roman" panose="02020603050405020304" pitchFamily="18" charset="0"/>
            </a:endParaRPr>
          </a:p>
          <a:p>
            <a:pPr algn="r"/>
            <a:r>
              <a:rPr lang="en-US" altLang="en-US" sz="2400">
                <a:latin typeface="Times New Roman" panose="02020603050405020304" pitchFamily="18" charset="0"/>
              </a:rPr>
              <a:t>0     0          0       1</a:t>
            </a:r>
          </a:p>
        </p:txBody>
      </p:sp>
      <p:sp>
        <p:nvSpPr>
          <p:cNvPr id="36869" name="Text Box 5">
            <a:extLst>
              <a:ext uri="{FF2B5EF4-FFF2-40B4-BE49-F238E27FC236}">
                <a16:creationId xmlns:a16="http://schemas.microsoft.com/office/drawing/2014/main" id="{FCC261F8-0090-C356-684B-410D35D54D4A}"/>
              </a:ext>
            </a:extLst>
          </p:cNvPr>
          <p:cNvSpPr txBox="1">
            <a:spLocks noChangeArrowheads="1"/>
          </p:cNvSpPr>
          <p:nvPr/>
        </p:nvSpPr>
        <p:spPr bwMode="auto">
          <a:xfrm>
            <a:off x="1981200" y="4648200"/>
            <a:ext cx="63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altLang="en-US" sz="2400">
                <a:latin typeface="Times New Roman" panose="02020603050405020304" pitchFamily="18" charset="0"/>
              </a:rPr>
              <a:t>R =</a:t>
            </a:r>
          </a:p>
        </p:txBody>
      </p:sp>
      <p:sp>
        <p:nvSpPr>
          <p:cNvPr id="36870" name="AutoShape 6">
            <a:extLst>
              <a:ext uri="{FF2B5EF4-FFF2-40B4-BE49-F238E27FC236}">
                <a16:creationId xmlns:a16="http://schemas.microsoft.com/office/drawing/2014/main" id="{CA7477B5-C666-A50F-9E37-686142F02FCB}"/>
              </a:ext>
            </a:extLst>
          </p:cNvPr>
          <p:cNvSpPr>
            <a:spLocks/>
          </p:cNvSpPr>
          <p:nvPr/>
        </p:nvSpPr>
        <p:spPr bwMode="auto">
          <a:xfrm>
            <a:off x="5562600" y="4267200"/>
            <a:ext cx="76200" cy="1371600"/>
          </a:xfrm>
          <a:prstGeom prst="rightBracket">
            <a:avLst>
              <a:gd name="adj" fmla="val 1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6871" name="AutoShape 7">
            <a:extLst>
              <a:ext uri="{FF2B5EF4-FFF2-40B4-BE49-F238E27FC236}">
                <a16:creationId xmlns:a16="http://schemas.microsoft.com/office/drawing/2014/main" id="{36F3D594-D84E-37AA-07BE-1426A8F0BEB7}"/>
              </a:ext>
            </a:extLst>
          </p:cNvPr>
          <p:cNvSpPr>
            <a:spLocks/>
          </p:cNvSpPr>
          <p:nvPr/>
        </p:nvSpPr>
        <p:spPr bwMode="auto">
          <a:xfrm>
            <a:off x="2971800" y="4267200"/>
            <a:ext cx="76200" cy="1371600"/>
          </a:xfrm>
          <a:prstGeom prst="leftBracket">
            <a:avLst>
              <a:gd name="adj" fmla="val 1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6872" name="Text Box 8">
            <a:extLst>
              <a:ext uri="{FF2B5EF4-FFF2-40B4-BE49-F238E27FC236}">
                <a16:creationId xmlns:a16="http://schemas.microsoft.com/office/drawing/2014/main" id="{8C7BDF55-F940-D1A4-D7A6-BEB949DCCA5E}"/>
              </a:ext>
            </a:extLst>
          </p:cNvPr>
          <p:cNvSpPr txBox="1">
            <a:spLocks noChangeArrowheads="1"/>
          </p:cNvSpPr>
          <p:nvPr/>
        </p:nvSpPr>
        <p:spPr bwMode="auto">
          <a:xfrm>
            <a:off x="6156325" y="4765675"/>
            <a:ext cx="22542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Are there really</a:t>
            </a:r>
          </a:p>
          <a:p>
            <a:r>
              <a:rPr lang="en-US" altLang="en-US" sz="2400">
                <a:latin typeface="Times New Roman" panose="02020603050405020304" pitchFamily="18" charset="0"/>
              </a:rPr>
              <a:t>nine parameters?</a:t>
            </a:r>
          </a:p>
        </p:txBody>
      </p:sp>
      <p:sp>
        <p:nvSpPr>
          <p:cNvPr id="2" name="Title 1">
            <a:extLst>
              <a:ext uri="{FF2B5EF4-FFF2-40B4-BE49-F238E27FC236}">
                <a16:creationId xmlns:a16="http://schemas.microsoft.com/office/drawing/2014/main" id="{C3A18D4E-1BA3-412D-52C7-A634DD3A5984}"/>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3" name="Picture 2" descr="E:\NIET\Project\xLogo11.png.pagespeed.ic.pydHLuCQEZ.png">
            <a:extLst>
              <a:ext uri="{FF2B5EF4-FFF2-40B4-BE49-F238E27FC236}">
                <a16:creationId xmlns:a16="http://schemas.microsoft.com/office/drawing/2014/main" id="{25FF46D5-D0BD-E963-118F-B7BEAF0A44B5}"/>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C87D8469-84EB-FC4D-20C5-74DB6C90B11A}"/>
              </a:ext>
            </a:extLst>
          </p:cNvPr>
          <p:cNvSpPr>
            <a:spLocks noGrp="1" noChangeArrowheads="1"/>
          </p:cNvSpPr>
          <p:nvPr>
            <p:ph type="title"/>
          </p:nvPr>
        </p:nvSpPr>
        <p:spPr/>
        <p:txBody>
          <a:bodyPr/>
          <a:lstStyle/>
          <a:p>
            <a:r>
              <a:rPr lang="en-US" altLang="en-US"/>
              <a:t>Calibration Object</a:t>
            </a:r>
          </a:p>
        </p:txBody>
      </p:sp>
      <p:pic>
        <p:nvPicPr>
          <p:cNvPr id="37891" name="Picture 3">
            <a:extLst>
              <a:ext uri="{FF2B5EF4-FFF2-40B4-BE49-F238E27FC236}">
                <a16:creationId xmlns:a16="http://schemas.microsoft.com/office/drawing/2014/main" id="{BA94A61F-158B-F9BC-5D07-132BC3C150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9999" t="21094" r="38126" b="45313"/>
          <a:stretch>
            <a:fillRect/>
          </a:stretch>
        </p:blipFill>
        <p:spPr bwMode="auto">
          <a:xfrm>
            <a:off x="5029200" y="2286000"/>
            <a:ext cx="26670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892" name="Text Box 4">
            <a:extLst>
              <a:ext uri="{FF2B5EF4-FFF2-40B4-BE49-F238E27FC236}">
                <a16:creationId xmlns:a16="http://schemas.microsoft.com/office/drawing/2014/main" id="{7210FDE8-5AC1-0A0D-6C56-60B36E4CBEAF}"/>
              </a:ext>
            </a:extLst>
          </p:cNvPr>
          <p:cNvSpPr txBox="1">
            <a:spLocks noChangeArrowheads="1"/>
          </p:cNvSpPr>
          <p:nvPr/>
        </p:nvSpPr>
        <p:spPr bwMode="auto">
          <a:xfrm>
            <a:off x="1676400" y="2895600"/>
            <a:ext cx="2613025"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The idea is to snap</a:t>
            </a:r>
          </a:p>
          <a:p>
            <a:r>
              <a:rPr lang="en-US" altLang="en-US" sz="2400">
                <a:latin typeface="Times New Roman" panose="02020603050405020304" pitchFamily="18" charset="0"/>
              </a:rPr>
              <a:t>images at different</a:t>
            </a:r>
          </a:p>
          <a:p>
            <a:r>
              <a:rPr lang="en-US" altLang="en-US" sz="2400">
                <a:latin typeface="Times New Roman" panose="02020603050405020304" pitchFamily="18" charset="0"/>
              </a:rPr>
              <a:t>depths and get a</a:t>
            </a:r>
          </a:p>
          <a:p>
            <a:r>
              <a:rPr lang="en-US" altLang="en-US" sz="2400">
                <a:latin typeface="Times New Roman" panose="02020603050405020304" pitchFamily="18" charset="0"/>
              </a:rPr>
              <a:t>lot of  </a:t>
            </a:r>
            <a:r>
              <a:rPr lang="en-US" altLang="en-US" sz="2400">
                <a:solidFill>
                  <a:srgbClr val="FF0000"/>
                </a:solidFill>
                <a:latin typeface="Times New Roman" panose="02020603050405020304" pitchFamily="18" charset="0"/>
              </a:rPr>
              <a:t>2D-3D  point</a:t>
            </a:r>
          </a:p>
          <a:p>
            <a:r>
              <a:rPr lang="en-US" altLang="en-US" sz="2400">
                <a:solidFill>
                  <a:srgbClr val="FF0000"/>
                </a:solidFill>
                <a:latin typeface="Times New Roman" panose="02020603050405020304" pitchFamily="18" charset="0"/>
              </a:rPr>
              <a:t>correspondences.</a:t>
            </a:r>
          </a:p>
        </p:txBody>
      </p:sp>
      <p:sp>
        <p:nvSpPr>
          <p:cNvPr id="2" name="Title 1">
            <a:extLst>
              <a:ext uri="{FF2B5EF4-FFF2-40B4-BE49-F238E27FC236}">
                <a16:creationId xmlns:a16="http://schemas.microsoft.com/office/drawing/2014/main" id="{F19C76A1-F027-F39A-9353-8D02E2054140}"/>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3" name="Picture 2" descr="E:\NIET\Project\xLogo11.png.pagespeed.ic.pydHLuCQEZ.png">
            <a:extLst>
              <a:ext uri="{FF2B5EF4-FFF2-40B4-BE49-F238E27FC236}">
                <a16:creationId xmlns:a16="http://schemas.microsoft.com/office/drawing/2014/main" id="{FE9672C8-541D-F826-6E39-11595250ED01}"/>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B11DFD0C-3197-BFE4-32EB-0E84F7B2FD1F}"/>
              </a:ext>
            </a:extLst>
          </p:cNvPr>
          <p:cNvSpPr>
            <a:spLocks noGrp="1" noChangeArrowheads="1"/>
          </p:cNvSpPr>
          <p:nvPr>
            <p:ph type="title"/>
          </p:nvPr>
        </p:nvSpPr>
        <p:spPr/>
        <p:txBody>
          <a:bodyPr>
            <a:normAutofit fontScale="90000"/>
          </a:bodyPr>
          <a:lstStyle/>
          <a:p>
            <a:br>
              <a:rPr lang="en-US" altLang="en-US"/>
            </a:br>
            <a:r>
              <a:rPr lang="en-US" altLang="en-US"/>
              <a:t>The Tsai Procedure</a:t>
            </a:r>
            <a:br>
              <a:rPr lang="en-US" altLang="en-US"/>
            </a:br>
            <a:br>
              <a:rPr lang="en-US" altLang="en-US"/>
            </a:br>
            <a:endParaRPr lang="en-US" altLang="en-US"/>
          </a:p>
        </p:txBody>
      </p:sp>
      <p:sp>
        <p:nvSpPr>
          <p:cNvPr id="38915" name="Text Box 3">
            <a:extLst>
              <a:ext uri="{FF2B5EF4-FFF2-40B4-BE49-F238E27FC236}">
                <a16:creationId xmlns:a16="http://schemas.microsoft.com/office/drawing/2014/main" id="{F8FAF625-A142-549F-A1C4-1D085E23DFEA}"/>
              </a:ext>
            </a:extLst>
          </p:cNvPr>
          <p:cNvSpPr txBox="1">
            <a:spLocks noChangeArrowheads="1"/>
          </p:cNvSpPr>
          <p:nvPr/>
        </p:nvSpPr>
        <p:spPr bwMode="auto">
          <a:xfrm>
            <a:off x="1295400" y="1524000"/>
            <a:ext cx="6915150" cy="41179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Char char="•"/>
            </a:pPr>
            <a:r>
              <a:rPr lang="en-US" altLang="en-US" sz="2400">
                <a:latin typeface="Times New Roman" panose="02020603050405020304" pitchFamily="18" charset="0"/>
              </a:rPr>
              <a:t> The Tsai procedure was developed by Roger Tsai</a:t>
            </a:r>
          </a:p>
          <a:p>
            <a:r>
              <a:rPr lang="en-US" altLang="en-US" sz="2400">
                <a:latin typeface="Times New Roman" panose="02020603050405020304" pitchFamily="18" charset="0"/>
              </a:rPr>
              <a:t>   at IBM Research and is most widely used.</a:t>
            </a:r>
          </a:p>
          <a:p>
            <a:endParaRPr lang="en-US" altLang="en-US" sz="2400">
              <a:latin typeface="Times New Roman" panose="02020603050405020304" pitchFamily="18" charset="0"/>
            </a:endParaRPr>
          </a:p>
          <a:p>
            <a:pPr>
              <a:buFontTx/>
              <a:buChar char="•"/>
            </a:pPr>
            <a:r>
              <a:rPr lang="en-US" altLang="en-US" sz="2400">
                <a:latin typeface="Times New Roman" panose="02020603050405020304" pitchFamily="18" charset="0"/>
              </a:rPr>
              <a:t> Several images are taken of the calibration object</a:t>
            </a:r>
          </a:p>
          <a:p>
            <a:r>
              <a:rPr lang="en-US" altLang="en-US" sz="2400">
                <a:latin typeface="Times New Roman" panose="02020603050405020304" pitchFamily="18" charset="0"/>
              </a:rPr>
              <a:t>   yielding point correspondences at different distances.</a:t>
            </a:r>
          </a:p>
          <a:p>
            <a:endParaRPr lang="en-US" altLang="en-US" sz="2400">
              <a:latin typeface="Times New Roman" panose="02020603050405020304" pitchFamily="18" charset="0"/>
            </a:endParaRPr>
          </a:p>
          <a:p>
            <a:pPr>
              <a:buFontTx/>
              <a:buChar char="•"/>
            </a:pPr>
            <a:r>
              <a:rPr lang="en-US" altLang="en-US" sz="2400">
                <a:latin typeface="Times New Roman" panose="02020603050405020304" pitchFamily="18" charset="0"/>
              </a:rPr>
              <a:t> Tsai’s algorithm requires n &gt; 5 correspondences</a:t>
            </a:r>
          </a:p>
          <a:p>
            <a:pPr>
              <a:buFontTx/>
              <a:buChar char="•"/>
            </a:pPr>
            <a:endParaRPr lang="en-US" altLang="en-US" sz="2400">
              <a:latin typeface="Times New Roman" panose="02020603050405020304" pitchFamily="18" charset="0"/>
            </a:endParaRPr>
          </a:p>
          <a:p>
            <a:r>
              <a:rPr lang="en-US" altLang="en-US" sz="2400">
                <a:latin typeface="Times New Roman" panose="02020603050405020304" pitchFamily="18" charset="0"/>
              </a:rPr>
              <a:t>      </a:t>
            </a:r>
            <a:r>
              <a:rPr lang="en-US" altLang="en-US" sz="2400">
                <a:solidFill>
                  <a:srgbClr val="CC0000"/>
                </a:solidFill>
                <a:latin typeface="Times New Roman" panose="02020603050405020304" pitchFamily="18" charset="0"/>
              </a:rPr>
              <a:t>{(xi, yi, zi), (ui, vi)) |  i = 1,…,n}</a:t>
            </a:r>
          </a:p>
          <a:p>
            <a:endParaRPr lang="en-US" altLang="en-US" sz="2400">
              <a:solidFill>
                <a:srgbClr val="CC0000"/>
              </a:solidFill>
              <a:latin typeface="Times New Roman" panose="02020603050405020304" pitchFamily="18" charset="0"/>
            </a:endParaRPr>
          </a:p>
          <a:p>
            <a:r>
              <a:rPr lang="en-US" altLang="en-US" sz="2400">
                <a:solidFill>
                  <a:srgbClr val="CC0000"/>
                </a:solidFill>
                <a:latin typeface="Times New Roman" panose="02020603050405020304" pitchFamily="18" charset="0"/>
              </a:rPr>
              <a:t> </a:t>
            </a:r>
            <a:r>
              <a:rPr lang="en-US" altLang="en-US" sz="2400">
                <a:latin typeface="Times New Roman" panose="02020603050405020304" pitchFamily="18" charset="0"/>
              </a:rPr>
              <a:t>between (real) image points and 3D points.</a:t>
            </a:r>
          </a:p>
        </p:txBody>
      </p:sp>
      <p:sp>
        <p:nvSpPr>
          <p:cNvPr id="2" name="Title 1">
            <a:extLst>
              <a:ext uri="{FF2B5EF4-FFF2-40B4-BE49-F238E27FC236}">
                <a16:creationId xmlns:a16="http://schemas.microsoft.com/office/drawing/2014/main" id="{3490657C-14C9-A508-A3C8-AE0B543AA9A6}"/>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3" name="Picture 2" descr="E:\NIET\Project\xLogo11.png.pagespeed.ic.pydHLuCQEZ.png">
            <a:extLst>
              <a:ext uri="{FF2B5EF4-FFF2-40B4-BE49-F238E27FC236}">
                <a16:creationId xmlns:a16="http://schemas.microsoft.com/office/drawing/2014/main" id="{7D581CD1-11C2-01F9-1F3E-5F885EBE53A6}"/>
              </a:ext>
            </a:extLst>
          </p:cNvPr>
          <p:cNvPicPr>
            <a:picLocks noChangeAspect="1" noChangeArrowheads="1"/>
          </p:cNvPicPr>
          <p:nvPr/>
        </p:nvPicPr>
        <p:blipFill>
          <a:blip r:embed="rId2"/>
          <a:srcRect/>
          <a:stretch>
            <a:fillRect/>
          </a:stretch>
        </p:blipFill>
        <p:spPr bwMode="auto">
          <a:xfrm>
            <a:off x="0" y="1"/>
            <a:ext cx="1447800" cy="609600"/>
          </a:xfrm>
          <a:prstGeom prst="rect">
            <a:avLst/>
          </a:prstGeom>
          <a:noFill/>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C94F9D15-ACE6-4D24-42FB-35D168F50E6A}"/>
              </a:ext>
            </a:extLst>
          </p:cNvPr>
          <p:cNvSpPr>
            <a:spLocks noGrp="1" noChangeArrowheads="1"/>
          </p:cNvSpPr>
          <p:nvPr>
            <p:ph type="title"/>
          </p:nvPr>
        </p:nvSpPr>
        <p:spPr>
          <a:xfrm>
            <a:off x="466725" y="541337"/>
            <a:ext cx="7886700" cy="1325563"/>
          </a:xfrm>
        </p:spPr>
        <p:txBody>
          <a:bodyPr/>
          <a:lstStyle/>
          <a:p>
            <a:r>
              <a:rPr lang="en-US" altLang="en-US" dirty="0"/>
              <a:t>Tsai’s Geometric Setup</a:t>
            </a:r>
            <a:br>
              <a:rPr lang="en-US" altLang="en-US" dirty="0"/>
            </a:br>
            <a:endParaRPr lang="en-US" altLang="en-US" dirty="0"/>
          </a:p>
        </p:txBody>
      </p:sp>
      <p:sp>
        <p:nvSpPr>
          <p:cNvPr id="40963" name="AutoShape 3">
            <a:extLst>
              <a:ext uri="{FF2B5EF4-FFF2-40B4-BE49-F238E27FC236}">
                <a16:creationId xmlns:a16="http://schemas.microsoft.com/office/drawing/2014/main" id="{DE83F3A3-15AD-3813-E867-EF1CBD436ADF}"/>
              </a:ext>
            </a:extLst>
          </p:cNvPr>
          <p:cNvSpPr>
            <a:spLocks noChangeArrowheads="1"/>
          </p:cNvSpPr>
          <p:nvPr/>
        </p:nvSpPr>
        <p:spPr bwMode="auto">
          <a:xfrm>
            <a:off x="2971800" y="2438400"/>
            <a:ext cx="3048000" cy="1371600"/>
          </a:xfrm>
          <a:prstGeom prst="parallelogram">
            <a:avLst>
              <a:gd name="adj" fmla="val 55556"/>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0964" name="Line 4">
            <a:extLst>
              <a:ext uri="{FF2B5EF4-FFF2-40B4-BE49-F238E27FC236}">
                <a16:creationId xmlns:a16="http://schemas.microsoft.com/office/drawing/2014/main" id="{22E252F9-3F07-9D56-DD57-E6AD418F8248}"/>
              </a:ext>
            </a:extLst>
          </p:cNvPr>
          <p:cNvSpPr>
            <a:spLocks noChangeShapeType="1"/>
          </p:cNvSpPr>
          <p:nvPr/>
        </p:nvSpPr>
        <p:spPr bwMode="auto">
          <a:xfrm>
            <a:off x="4495800" y="1371600"/>
            <a:ext cx="1905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40965" name="Line 5">
            <a:extLst>
              <a:ext uri="{FF2B5EF4-FFF2-40B4-BE49-F238E27FC236}">
                <a16:creationId xmlns:a16="http://schemas.microsoft.com/office/drawing/2014/main" id="{9D7706E0-17F4-4298-5702-0E4625A6EFED}"/>
              </a:ext>
            </a:extLst>
          </p:cNvPr>
          <p:cNvSpPr>
            <a:spLocks noChangeShapeType="1"/>
          </p:cNvSpPr>
          <p:nvPr/>
        </p:nvSpPr>
        <p:spPr bwMode="auto">
          <a:xfrm>
            <a:off x="4495800" y="1371600"/>
            <a:ext cx="0" cy="1676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40966" name="Line 6">
            <a:extLst>
              <a:ext uri="{FF2B5EF4-FFF2-40B4-BE49-F238E27FC236}">
                <a16:creationId xmlns:a16="http://schemas.microsoft.com/office/drawing/2014/main" id="{11F25D39-009A-1A1A-005B-B1FC5ABE0247}"/>
              </a:ext>
            </a:extLst>
          </p:cNvPr>
          <p:cNvSpPr>
            <a:spLocks noChangeShapeType="1"/>
          </p:cNvSpPr>
          <p:nvPr/>
        </p:nvSpPr>
        <p:spPr bwMode="auto">
          <a:xfrm flipH="1">
            <a:off x="4495800" y="3810000"/>
            <a:ext cx="0" cy="1676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40967" name="Text Box 7">
            <a:extLst>
              <a:ext uri="{FF2B5EF4-FFF2-40B4-BE49-F238E27FC236}">
                <a16:creationId xmlns:a16="http://schemas.microsoft.com/office/drawing/2014/main" id="{7D9F904C-B063-CEB2-2B34-7AB26B32BBEB}"/>
              </a:ext>
            </a:extLst>
          </p:cNvPr>
          <p:cNvSpPr txBox="1">
            <a:spLocks noChangeArrowheads="1"/>
          </p:cNvSpPr>
          <p:nvPr/>
        </p:nvSpPr>
        <p:spPr bwMode="auto">
          <a:xfrm>
            <a:off x="3870325" y="1184275"/>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Oc</a:t>
            </a:r>
          </a:p>
        </p:txBody>
      </p:sp>
      <p:sp>
        <p:nvSpPr>
          <p:cNvPr id="40968" name="Text Box 8">
            <a:extLst>
              <a:ext uri="{FF2B5EF4-FFF2-40B4-BE49-F238E27FC236}">
                <a16:creationId xmlns:a16="http://schemas.microsoft.com/office/drawing/2014/main" id="{1455E47E-F9A1-BDEC-9AFC-64D5802F1089}"/>
              </a:ext>
            </a:extLst>
          </p:cNvPr>
          <p:cNvSpPr txBox="1">
            <a:spLocks noChangeArrowheads="1"/>
          </p:cNvSpPr>
          <p:nvPr/>
        </p:nvSpPr>
        <p:spPr bwMode="auto">
          <a:xfrm>
            <a:off x="3810000" y="190500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x</a:t>
            </a:r>
          </a:p>
        </p:txBody>
      </p:sp>
      <p:sp>
        <p:nvSpPr>
          <p:cNvPr id="40969" name="Text Box 9">
            <a:extLst>
              <a:ext uri="{FF2B5EF4-FFF2-40B4-BE49-F238E27FC236}">
                <a16:creationId xmlns:a16="http://schemas.microsoft.com/office/drawing/2014/main" id="{472C7FA6-3A53-532D-8C39-48A591711C2C}"/>
              </a:ext>
            </a:extLst>
          </p:cNvPr>
          <p:cNvSpPr txBox="1">
            <a:spLocks noChangeArrowheads="1"/>
          </p:cNvSpPr>
          <p:nvPr/>
        </p:nvSpPr>
        <p:spPr bwMode="auto">
          <a:xfrm>
            <a:off x="6461125" y="118427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y</a:t>
            </a:r>
          </a:p>
        </p:txBody>
      </p:sp>
      <p:sp>
        <p:nvSpPr>
          <p:cNvPr id="40970" name="Line 10">
            <a:extLst>
              <a:ext uri="{FF2B5EF4-FFF2-40B4-BE49-F238E27FC236}">
                <a16:creationId xmlns:a16="http://schemas.microsoft.com/office/drawing/2014/main" id="{383C8920-832A-185B-86A4-2E64FB622427}"/>
              </a:ext>
            </a:extLst>
          </p:cNvPr>
          <p:cNvSpPr>
            <a:spLocks noChangeShapeType="1"/>
          </p:cNvSpPr>
          <p:nvPr/>
        </p:nvSpPr>
        <p:spPr bwMode="auto">
          <a:xfrm>
            <a:off x="4495800" y="3048000"/>
            <a:ext cx="838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40971" name="Text Box 11">
            <a:extLst>
              <a:ext uri="{FF2B5EF4-FFF2-40B4-BE49-F238E27FC236}">
                <a16:creationId xmlns:a16="http://schemas.microsoft.com/office/drawing/2014/main" id="{FDFF8E94-6AB1-3200-EFED-96A3032E9CB5}"/>
              </a:ext>
            </a:extLst>
          </p:cNvPr>
          <p:cNvSpPr txBox="1">
            <a:spLocks noChangeArrowheads="1"/>
          </p:cNvSpPr>
          <p:nvPr/>
        </p:nvSpPr>
        <p:spPr bwMode="auto">
          <a:xfrm>
            <a:off x="2743200" y="2895600"/>
            <a:ext cx="1809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latin typeface="Times New Roman" panose="02020603050405020304" pitchFamily="18" charset="0"/>
              </a:rPr>
              <a:t>principal point p0</a:t>
            </a:r>
          </a:p>
        </p:txBody>
      </p:sp>
      <p:sp>
        <p:nvSpPr>
          <p:cNvPr id="40972" name="Line 12">
            <a:extLst>
              <a:ext uri="{FF2B5EF4-FFF2-40B4-BE49-F238E27FC236}">
                <a16:creationId xmlns:a16="http://schemas.microsoft.com/office/drawing/2014/main" id="{8180D16F-7735-BEF6-4D54-B4355C086351}"/>
              </a:ext>
            </a:extLst>
          </p:cNvPr>
          <p:cNvSpPr>
            <a:spLocks noChangeShapeType="1"/>
          </p:cNvSpPr>
          <p:nvPr/>
        </p:nvSpPr>
        <p:spPr bwMode="auto">
          <a:xfrm flipH="1">
            <a:off x="4267200" y="3048000"/>
            <a:ext cx="2286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40973" name="Line 13">
            <a:extLst>
              <a:ext uri="{FF2B5EF4-FFF2-40B4-BE49-F238E27FC236}">
                <a16:creationId xmlns:a16="http://schemas.microsoft.com/office/drawing/2014/main" id="{5F5B406E-8DE5-424B-2D54-80B39C06CB1D}"/>
              </a:ext>
            </a:extLst>
          </p:cNvPr>
          <p:cNvSpPr>
            <a:spLocks noChangeShapeType="1"/>
          </p:cNvSpPr>
          <p:nvPr/>
        </p:nvSpPr>
        <p:spPr bwMode="auto">
          <a:xfrm flipH="1">
            <a:off x="4191000" y="1371600"/>
            <a:ext cx="3048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40974" name="Line 14">
            <a:extLst>
              <a:ext uri="{FF2B5EF4-FFF2-40B4-BE49-F238E27FC236}">
                <a16:creationId xmlns:a16="http://schemas.microsoft.com/office/drawing/2014/main" id="{7BCF33BB-B633-FBC6-3763-DE918FDEC296}"/>
              </a:ext>
            </a:extLst>
          </p:cNvPr>
          <p:cNvSpPr>
            <a:spLocks noChangeShapeType="1"/>
          </p:cNvSpPr>
          <p:nvPr/>
        </p:nvSpPr>
        <p:spPr bwMode="auto">
          <a:xfrm>
            <a:off x="4495800" y="3048000"/>
            <a:ext cx="0" cy="76200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40975" name="Text Box 15">
            <a:extLst>
              <a:ext uri="{FF2B5EF4-FFF2-40B4-BE49-F238E27FC236}">
                <a16:creationId xmlns:a16="http://schemas.microsoft.com/office/drawing/2014/main" id="{8B26FCC3-BA04-3FBB-FE62-32AECCA54509}"/>
              </a:ext>
            </a:extLst>
          </p:cNvPr>
          <p:cNvSpPr txBox="1">
            <a:spLocks noChangeArrowheads="1"/>
          </p:cNvSpPr>
          <p:nvPr/>
        </p:nvSpPr>
        <p:spPr bwMode="auto">
          <a:xfrm>
            <a:off x="4343400" y="5334000"/>
            <a:ext cx="319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z</a:t>
            </a:r>
          </a:p>
        </p:txBody>
      </p:sp>
      <p:sp>
        <p:nvSpPr>
          <p:cNvPr id="40976" name="Line 16">
            <a:extLst>
              <a:ext uri="{FF2B5EF4-FFF2-40B4-BE49-F238E27FC236}">
                <a16:creationId xmlns:a16="http://schemas.microsoft.com/office/drawing/2014/main" id="{2EE30896-EE0E-2DD8-C3E8-9229D6C70C25}"/>
              </a:ext>
            </a:extLst>
          </p:cNvPr>
          <p:cNvSpPr>
            <a:spLocks noChangeShapeType="1"/>
          </p:cNvSpPr>
          <p:nvPr/>
        </p:nvSpPr>
        <p:spPr bwMode="auto">
          <a:xfrm flipH="1">
            <a:off x="4191000" y="4419600"/>
            <a:ext cx="3048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40977" name="Line 17">
            <a:extLst>
              <a:ext uri="{FF2B5EF4-FFF2-40B4-BE49-F238E27FC236}">
                <a16:creationId xmlns:a16="http://schemas.microsoft.com/office/drawing/2014/main" id="{2D1EA4A3-DD16-8F80-CA62-62EEAF9EF717}"/>
              </a:ext>
            </a:extLst>
          </p:cNvPr>
          <p:cNvSpPr>
            <a:spLocks noChangeShapeType="1"/>
          </p:cNvSpPr>
          <p:nvPr/>
        </p:nvSpPr>
        <p:spPr bwMode="auto">
          <a:xfrm flipV="1">
            <a:off x="4495800" y="4419600"/>
            <a:ext cx="2057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40978" name="Line 18">
            <a:extLst>
              <a:ext uri="{FF2B5EF4-FFF2-40B4-BE49-F238E27FC236}">
                <a16:creationId xmlns:a16="http://schemas.microsoft.com/office/drawing/2014/main" id="{4E32AED1-7CD5-6375-DEF8-6390AB3B142A}"/>
              </a:ext>
            </a:extLst>
          </p:cNvPr>
          <p:cNvSpPr>
            <a:spLocks noChangeShapeType="1"/>
          </p:cNvSpPr>
          <p:nvPr/>
        </p:nvSpPr>
        <p:spPr bwMode="auto">
          <a:xfrm>
            <a:off x="4495800" y="1371600"/>
            <a:ext cx="990600" cy="3581400"/>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40979" name="Oval 19">
            <a:extLst>
              <a:ext uri="{FF2B5EF4-FFF2-40B4-BE49-F238E27FC236}">
                <a16:creationId xmlns:a16="http://schemas.microsoft.com/office/drawing/2014/main" id="{1AA97C28-F7FB-4319-B7DE-D17981B6AAB5}"/>
              </a:ext>
            </a:extLst>
          </p:cNvPr>
          <p:cNvSpPr>
            <a:spLocks noChangeArrowheads="1"/>
          </p:cNvSpPr>
          <p:nvPr/>
        </p:nvSpPr>
        <p:spPr bwMode="auto">
          <a:xfrm>
            <a:off x="5029200" y="33528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0980" name="Line 20">
            <a:extLst>
              <a:ext uri="{FF2B5EF4-FFF2-40B4-BE49-F238E27FC236}">
                <a16:creationId xmlns:a16="http://schemas.microsoft.com/office/drawing/2014/main" id="{F23CCF78-886F-C708-311D-6D3FF14B0B43}"/>
              </a:ext>
            </a:extLst>
          </p:cNvPr>
          <p:cNvSpPr>
            <a:spLocks noChangeShapeType="1"/>
          </p:cNvSpPr>
          <p:nvPr/>
        </p:nvSpPr>
        <p:spPr bwMode="auto">
          <a:xfrm>
            <a:off x="4495800" y="3048000"/>
            <a:ext cx="533400" cy="304800"/>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40981" name="Text Box 21">
            <a:extLst>
              <a:ext uri="{FF2B5EF4-FFF2-40B4-BE49-F238E27FC236}">
                <a16:creationId xmlns:a16="http://schemas.microsoft.com/office/drawing/2014/main" id="{5663FB1A-4E75-3F5C-A55D-B1898BD898F2}"/>
              </a:ext>
            </a:extLst>
          </p:cNvPr>
          <p:cNvSpPr txBox="1">
            <a:spLocks noChangeArrowheads="1"/>
          </p:cNvSpPr>
          <p:nvPr/>
        </p:nvSpPr>
        <p:spPr bwMode="auto">
          <a:xfrm>
            <a:off x="5165725" y="3165475"/>
            <a:ext cx="1497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tx2"/>
                </a:solidFill>
                <a:latin typeface="Times New Roman" panose="02020603050405020304" pitchFamily="18" charset="0"/>
              </a:rPr>
              <a:t>pi = (ui,vi)</a:t>
            </a:r>
          </a:p>
        </p:txBody>
      </p:sp>
      <p:sp>
        <p:nvSpPr>
          <p:cNvPr id="40982" name="Oval 22">
            <a:extLst>
              <a:ext uri="{FF2B5EF4-FFF2-40B4-BE49-F238E27FC236}">
                <a16:creationId xmlns:a16="http://schemas.microsoft.com/office/drawing/2014/main" id="{00CC807D-C6D1-50C9-11F5-74CE8A48849E}"/>
              </a:ext>
            </a:extLst>
          </p:cNvPr>
          <p:cNvSpPr>
            <a:spLocks noChangeArrowheads="1"/>
          </p:cNvSpPr>
          <p:nvPr/>
        </p:nvSpPr>
        <p:spPr bwMode="auto">
          <a:xfrm>
            <a:off x="5486400" y="49530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0983" name="Line 23">
            <a:extLst>
              <a:ext uri="{FF2B5EF4-FFF2-40B4-BE49-F238E27FC236}">
                <a16:creationId xmlns:a16="http://schemas.microsoft.com/office/drawing/2014/main" id="{135A6A56-B36A-4CE9-2792-C5F8EE623805}"/>
              </a:ext>
            </a:extLst>
          </p:cNvPr>
          <p:cNvSpPr>
            <a:spLocks noChangeShapeType="1"/>
          </p:cNvSpPr>
          <p:nvPr/>
        </p:nvSpPr>
        <p:spPr bwMode="auto">
          <a:xfrm>
            <a:off x="4495800" y="4419600"/>
            <a:ext cx="990600" cy="533400"/>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40984" name="Text Box 24">
            <a:extLst>
              <a:ext uri="{FF2B5EF4-FFF2-40B4-BE49-F238E27FC236}">
                <a16:creationId xmlns:a16="http://schemas.microsoft.com/office/drawing/2014/main" id="{E5697EDD-0A25-0947-F0C3-AE1F6D95A5C7}"/>
              </a:ext>
            </a:extLst>
          </p:cNvPr>
          <p:cNvSpPr txBox="1">
            <a:spLocks noChangeArrowheads="1"/>
          </p:cNvSpPr>
          <p:nvPr/>
        </p:nvSpPr>
        <p:spPr bwMode="auto">
          <a:xfrm>
            <a:off x="5622925" y="4689475"/>
            <a:ext cx="180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tx2"/>
                </a:solidFill>
                <a:latin typeface="Times New Roman" panose="02020603050405020304" pitchFamily="18" charset="0"/>
              </a:rPr>
              <a:t>Pi = (xi,yi,zi)</a:t>
            </a:r>
          </a:p>
        </p:txBody>
      </p:sp>
      <p:sp>
        <p:nvSpPr>
          <p:cNvPr id="40985" name="Text Box 25">
            <a:extLst>
              <a:ext uri="{FF2B5EF4-FFF2-40B4-BE49-F238E27FC236}">
                <a16:creationId xmlns:a16="http://schemas.microsoft.com/office/drawing/2014/main" id="{DD743591-C219-7CEF-B986-AED262F5351C}"/>
              </a:ext>
            </a:extLst>
          </p:cNvPr>
          <p:cNvSpPr txBox="1">
            <a:spLocks noChangeArrowheads="1"/>
          </p:cNvSpPr>
          <p:nvPr/>
        </p:nvSpPr>
        <p:spPr bwMode="auto">
          <a:xfrm>
            <a:off x="3641725" y="4205288"/>
            <a:ext cx="9159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Times New Roman" panose="02020603050405020304" pitchFamily="18" charset="0"/>
              </a:rPr>
              <a:t>(0,0,zi)</a:t>
            </a:r>
          </a:p>
        </p:txBody>
      </p:sp>
      <p:sp>
        <p:nvSpPr>
          <p:cNvPr id="40986" name="Text Box 26">
            <a:extLst>
              <a:ext uri="{FF2B5EF4-FFF2-40B4-BE49-F238E27FC236}">
                <a16:creationId xmlns:a16="http://schemas.microsoft.com/office/drawing/2014/main" id="{656602CE-DF42-83AA-1E4F-B3C5B978E9C0}"/>
              </a:ext>
            </a:extLst>
          </p:cNvPr>
          <p:cNvSpPr txBox="1">
            <a:spLocks noChangeArrowheads="1"/>
          </p:cNvSpPr>
          <p:nvPr/>
        </p:nvSpPr>
        <p:spPr bwMode="auto">
          <a:xfrm>
            <a:off x="3946525" y="507047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x</a:t>
            </a:r>
          </a:p>
        </p:txBody>
      </p:sp>
      <p:sp>
        <p:nvSpPr>
          <p:cNvPr id="40987" name="Text Box 27">
            <a:extLst>
              <a:ext uri="{FF2B5EF4-FFF2-40B4-BE49-F238E27FC236}">
                <a16:creationId xmlns:a16="http://schemas.microsoft.com/office/drawing/2014/main" id="{E335893A-30A9-0F25-E1BC-71BEE90AD8B5}"/>
              </a:ext>
            </a:extLst>
          </p:cNvPr>
          <p:cNvSpPr txBox="1">
            <a:spLocks noChangeArrowheads="1"/>
          </p:cNvSpPr>
          <p:nvPr/>
        </p:nvSpPr>
        <p:spPr bwMode="auto">
          <a:xfrm>
            <a:off x="6613525" y="415607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y</a:t>
            </a:r>
          </a:p>
        </p:txBody>
      </p:sp>
      <p:sp>
        <p:nvSpPr>
          <p:cNvPr id="40988" name="Text Box 28">
            <a:extLst>
              <a:ext uri="{FF2B5EF4-FFF2-40B4-BE49-F238E27FC236}">
                <a16:creationId xmlns:a16="http://schemas.microsoft.com/office/drawing/2014/main" id="{5EE38C32-00A0-7C94-9FB1-8A92F232FE1F}"/>
              </a:ext>
            </a:extLst>
          </p:cNvPr>
          <p:cNvSpPr txBox="1">
            <a:spLocks noChangeArrowheads="1"/>
          </p:cNvSpPr>
          <p:nvPr/>
        </p:nvSpPr>
        <p:spPr bwMode="auto">
          <a:xfrm>
            <a:off x="6080125" y="2528888"/>
            <a:ext cx="14160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Times New Roman" panose="02020603050405020304" pitchFamily="18" charset="0"/>
              </a:rPr>
              <a:t>image plane</a:t>
            </a:r>
          </a:p>
        </p:txBody>
      </p:sp>
      <p:sp>
        <p:nvSpPr>
          <p:cNvPr id="40989" name="Text Box 29">
            <a:extLst>
              <a:ext uri="{FF2B5EF4-FFF2-40B4-BE49-F238E27FC236}">
                <a16:creationId xmlns:a16="http://schemas.microsoft.com/office/drawing/2014/main" id="{0888B090-CEB2-CCE6-0C1A-46038C3E168C}"/>
              </a:ext>
            </a:extLst>
          </p:cNvPr>
          <p:cNvSpPr txBox="1">
            <a:spLocks noChangeArrowheads="1"/>
          </p:cNvSpPr>
          <p:nvPr/>
        </p:nvSpPr>
        <p:spPr bwMode="auto">
          <a:xfrm>
            <a:off x="2803525" y="1233488"/>
            <a:ext cx="9159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Times New Roman" panose="02020603050405020304" pitchFamily="18" charset="0"/>
              </a:rPr>
              <a:t>camera</a:t>
            </a:r>
          </a:p>
        </p:txBody>
      </p:sp>
      <p:sp>
        <p:nvSpPr>
          <p:cNvPr id="40990" name="Text Box 30">
            <a:extLst>
              <a:ext uri="{FF2B5EF4-FFF2-40B4-BE49-F238E27FC236}">
                <a16:creationId xmlns:a16="http://schemas.microsoft.com/office/drawing/2014/main" id="{EF3E92FC-898B-193D-30E4-50AFC4064ECA}"/>
              </a:ext>
            </a:extLst>
          </p:cNvPr>
          <p:cNvSpPr txBox="1">
            <a:spLocks noChangeArrowheads="1"/>
          </p:cNvSpPr>
          <p:nvPr/>
        </p:nvSpPr>
        <p:spPr bwMode="auto">
          <a:xfrm>
            <a:off x="5394325" y="5195888"/>
            <a:ext cx="1079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Times New Roman" panose="02020603050405020304" pitchFamily="18" charset="0"/>
              </a:rPr>
              <a:t>3D point</a:t>
            </a:r>
          </a:p>
        </p:txBody>
      </p:sp>
      <p:sp>
        <p:nvSpPr>
          <p:cNvPr id="2" name="Title 1">
            <a:extLst>
              <a:ext uri="{FF2B5EF4-FFF2-40B4-BE49-F238E27FC236}">
                <a16:creationId xmlns:a16="http://schemas.microsoft.com/office/drawing/2014/main" id="{F03448D4-F173-9213-335C-A2ACF0888FF9}"/>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3" name="Picture 2" descr="E:\NIET\Project\xLogo11.png.pagespeed.ic.pydHLuCQEZ.png">
            <a:extLst>
              <a:ext uri="{FF2B5EF4-FFF2-40B4-BE49-F238E27FC236}">
                <a16:creationId xmlns:a16="http://schemas.microsoft.com/office/drawing/2014/main" id="{0810D019-C207-3348-8C00-E326A13DDA07}"/>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804C58FC-04FC-D6B5-B850-C66F25804A0E}"/>
              </a:ext>
            </a:extLst>
          </p:cNvPr>
          <p:cNvSpPr>
            <a:spLocks noGrp="1" noChangeArrowheads="1"/>
          </p:cNvSpPr>
          <p:nvPr>
            <p:ph type="title"/>
          </p:nvPr>
        </p:nvSpPr>
        <p:spPr/>
        <p:txBody>
          <a:bodyPr/>
          <a:lstStyle/>
          <a:p>
            <a:r>
              <a:rPr lang="en-US" altLang="en-US"/>
              <a:t>Tsai’s Procedure</a:t>
            </a:r>
          </a:p>
        </p:txBody>
      </p:sp>
      <p:sp>
        <p:nvSpPr>
          <p:cNvPr id="41987" name="Text Box 3">
            <a:extLst>
              <a:ext uri="{FF2B5EF4-FFF2-40B4-BE49-F238E27FC236}">
                <a16:creationId xmlns:a16="http://schemas.microsoft.com/office/drawing/2014/main" id="{42B4DD82-F72E-798D-FA45-CF7805FA3267}"/>
              </a:ext>
            </a:extLst>
          </p:cNvPr>
          <p:cNvSpPr txBox="1">
            <a:spLocks noChangeArrowheads="1"/>
          </p:cNvSpPr>
          <p:nvPr/>
        </p:nvSpPr>
        <p:spPr bwMode="auto">
          <a:xfrm>
            <a:off x="1279525" y="1946275"/>
            <a:ext cx="6465888" cy="3387725"/>
          </a:xfrm>
          <a:prstGeom prst="rect">
            <a:avLst/>
          </a:prstGeom>
          <a:noFill/>
          <a:ln w="9525">
            <a:solidFill>
              <a:srgbClr val="CC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Char char="•"/>
            </a:pPr>
            <a:r>
              <a:rPr lang="en-US" altLang="en-US" sz="2400">
                <a:latin typeface="Times New Roman" panose="02020603050405020304" pitchFamily="18" charset="0"/>
              </a:rPr>
              <a:t>  Given</a:t>
            </a:r>
            <a:r>
              <a:rPr lang="en-US" altLang="en-US" sz="2400">
                <a:solidFill>
                  <a:srgbClr val="CC0000"/>
                </a:solidFill>
                <a:latin typeface="Times New Roman" panose="02020603050405020304" pitchFamily="18" charset="0"/>
              </a:rPr>
              <a:t> n</a:t>
            </a:r>
            <a:r>
              <a:rPr lang="en-US" altLang="en-US" sz="2400">
                <a:solidFill>
                  <a:srgbClr val="FFFF00"/>
                </a:solidFill>
                <a:latin typeface="Times New Roman" panose="02020603050405020304" pitchFamily="18" charset="0"/>
              </a:rPr>
              <a:t> </a:t>
            </a:r>
            <a:r>
              <a:rPr lang="en-US" altLang="en-US" sz="2400">
                <a:latin typeface="Times New Roman" panose="02020603050405020304" pitchFamily="18" charset="0"/>
              </a:rPr>
              <a:t>point correspondences </a:t>
            </a:r>
            <a:r>
              <a:rPr lang="en-US" altLang="en-US" sz="2400">
                <a:solidFill>
                  <a:srgbClr val="CC0000"/>
                </a:solidFill>
                <a:latin typeface="Times New Roman" panose="02020603050405020304" pitchFamily="18" charset="0"/>
              </a:rPr>
              <a:t>((xi,yi,zi), (ui,vi))</a:t>
            </a:r>
          </a:p>
          <a:p>
            <a:pPr>
              <a:buFontTx/>
              <a:buChar char="•"/>
            </a:pPr>
            <a:endParaRPr lang="en-US" altLang="en-US" sz="2400">
              <a:solidFill>
                <a:srgbClr val="CC0000"/>
              </a:solidFill>
              <a:latin typeface="Times New Roman" panose="02020603050405020304" pitchFamily="18" charset="0"/>
            </a:endParaRPr>
          </a:p>
          <a:p>
            <a:pPr>
              <a:buFontTx/>
              <a:buChar char="•"/>
            </a:pPr>
            <a:r>
              <a:rPr lang="en-US" altLang="en-US" sz="2400">
                <a:latin typeface="Times New Roman" panose="02020603050405020304" pitchFamily="18" charset="0"/>
              </a:rPr>
              <a:t>  Estimates </a:t>
            </a:r>
          </a:p>
          <a:p>
            <a:pPr lvl="1">
              <a:buFontTx/>
              <a:buChar char="•"/>
            </a:pPr>
            <a:r>
              <a:rPr lang="en-US" altLang="en-US" sz="2400">
                <a:latin typeface="Times New Roman" panose="02020603050405020304" pitchFamily="18" charset="0"/>
              </a:rPr>
              <a:t> 9 rotation matrix values</a:t>
            </a:r>
          </a:p>
          <a:p>
            <a:pPr lvl="1">
              <a:buFontTx/>
              <a:buChar char="•"/>
            </a:pPr>
            <a:r>
              <a:rPr lang="en-US" altLang="en-US" sz="2400">
                <a:latin typeface="Times New Roman" panose="02020603050405020304" pitchFamily="18" charset="0"/>
              </a:rPr>
              <a:t> 3 translation matrix values</a:t>
            </a:r>
          </a:p>
          <a:p>
            <a:pPr lvl="1">
              <a:buFontTx/>
              <a:buChar char="•"/>
            </a:pPr>
            <a:r>
              <a:rPr lang="en-US" altLang="en-US" sz="2400">
                <a:latin typeface="Times New Roman" panose="02020603050405020304" pitchFamily="18" charset="0"/>
              </a:rPr>
              <a:t> focal length</a:t>
            </a:r>
          </a:p>
          <a:p>
            <a:pPr lvl="1">
              <a:buFontTx/>
              <a:buChar char="•"/>
            </a:pPr>
            <a:r>
              <a:rPr lang="en-US" altLang="en-US" sz="2400">
                <a:latin typeface="Times New Roman" panose="02020603050405020304" pitchFamily="18" charset="0"/>
              </a:rPr>
              <a:t> lens distortion factor</a:t>
            </a:r>
          </a:p>
          <a:p>
            <a:pPr lvl="1">
              <a:buFontTx/>
              <a:buChar char="•"/>
            </a:pPr>
            <a:endParaRPr lang="en-US" altLang="en-US" sz="2400">
              <a:latin typeface="Times New Roman" panose="02020603050405020304" pitchFamily="18" charset="0"/>
            </a:endParaRPr>
          </a:p>
          <a:p>
            <a:pPr>
              <a:buFontTx/>
              <a:buChar char="•"/>
            </a:pPr>
            <a:r>
              <a:rPr lang="en-US" altLang="en-US" sz="2400">
                <a:latin typeface="Times New Roman" panose="02020603050405020304" pitchFamily="18" charset="0"/>
              </a:rPr>
              <a:t>  By solving several systems of equations</a:t>
            </a:r>
          </a:p>
        </p:txBody>
      </p:sp>
      <p:sp>
        <p:nvSpPr>
          <p:cNvPr id="2" name="Title 1">
            <a:extLst>
              <a:ext uri="{FF2B5EF4-FFF2-40B4-BE49-F238E27FC236}">
                <a16:creationId xmlns:a16="http://schemas.microsoft.com/office/drawing/2014/main" id="{AACAEBEB-AAE3-2DD8-CC30-07630D6CEB48}"/>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3" name="Picture 2" descr="E:\NIET\Project\xLogo11.png.pagespeed.ic.pydHLuCQEZ.png">
            <a:extLst>
              <a:ext uri="{FF2B5EF4-FFF2-40B4-BE49-F238E27FC236}">
                <a16:creationId xmlns:a16="http://schemas.microsoft.com/office/drawing/2014/main" id="{0DD0E0B0-392A-B700-FCA9-B31FEC1374CA}"/>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2819400" y="6248400"/>
            <a:ext cx="4724400" cy="365125"/>
          </a:xfrm>
        </p:spPr>
        <p:txBody>
          <a:bodyPr/>
          <a:lstStyle/>
          <a:p>
            <a:r>
              <a:rPr lang="it-IT"/>
              <a:t>Dr Preeti Gera            COMPUTER VISION  UNIT- IV</a:t>
            </a:r>
            <a:endParaRPr lang="en-US" dirty="0"/>
          </a:p>
        </p:txBody>
      </p:sp>
      <p:sp>
        <p:nvSpPr>
          <p:cNvPr id="6" name="Slide Number Placeholder 5"/>
          <p:cNvSpPr>
            <a:spLocks noGrp="1"/>
          </p:cNvSpPr>
          <p:nvPr>
            <p:ph type="sldNum" sz="quarter" idx="12"/>
          </p:nvPr>
        </p:nvSpPr>
        <p:spPr>
          <a:xfrm>
            <a:off x="7315200" y="6356351"/>
            <a:ext cx="1200150" cy="365125"/>
          </a:xfrm>
        </p:spPr>
        <p:txBody>
          <a:bodyPr/>
          <a:lstStyle/>
          <a:p>
            <a:fld id="{B6F15528-21DE-4FAA-801E-634DDDAF4B2B}" type="slidenum">
              <a:rPr lang="en-US" smtClean="0"/>
              <a:pPr/>
              <a:t>7</a:t>
            </a:fld>
            <a:endParaRPr lang="en-US"/>
          </a:p>
        </p:txBody>
      </p:sp>
      <p:sp>
        <p:nvSpPr>
          <p:cNvPr id="7" name="Title 1"/>
          <p:cNvSpPr txBox="1">
            <a:spLocks/>
          </p:cNvSpPr>
          <p:nvPr/>
        </p:nvSpPr>
        <p:spPr>
          <a:xfrm>
            <a:off x="1371600" y="1"/>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b="1" dirty="0">
                <a:latin typeface="Times New Roman" panose="02020603050405020304" pitchFamily="18" charset="0"/>
                <a:cs typeface="Times New Roman" panose="02020603050405020304" pitchFamily="18" charset="0"/>
              </a:rPr>
              <a:t>Syllabus</a:t>
            </a:r>
            <a:endParaRPr kumimoji="0" lang="en-US" sz="32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graphicFrame>
        <p:nvGraphicFramePr>
          <p:cNvPr id="13" name="Table 12"/>
          <p:cNvGraphicFramePr>
            <a:graphicFrameLocks noGrp="1"/>
          </p:cNvGraphicFramePr>
          <p:nvPr>
            <p:extLst>
              <p:ext uri="{D42A27DB-BD31-4B8C-83A1-F6EECF244321}">
                <p14:modId xmlns:p14="http://schemas.microsoft.com/office/powerpoint/2010/main" val="1413191065"/>
              </p:ext>
            </p:extLst>
          </p:nvPr>
        </p:nvGraphicFramePr>
        <p:xfrm>
          <a:off x="234463" y="904340"/>
          <a:ext cx="8757136" cy="5272153"/>
        </p:xfrm>
        <a:graphic>
          <a:graphicData uri="http://schemas.openxmlformats.org/drawingml/2006/table">
            <a:tbl>
              <a:tblPr firstRow="1" firstCol="1" bandRow="1">
                <a:tableStyleId>{5C22544A-7EE6-4342-B048-85BDC9FD1C3A}</a:tableStyleId>
              </a:tblPr>
              <a:tblGrid>
                <a:gridCol w="449379">
                  <a:extLst>
                    <a:ext uri="{9D8B030D-6E8A-4147-A177-3AD203B41FA5}">
                      <a16:colId xmlns:a16="http://schemas.microsoft.com/office/drawing/2014/main" val="3750308691"/>
                    </a:ext>
                  </a:extLst>
                </a:gridCol>
                <a:gridCol w="1144958">
                  <a:extLst>
                    <a:ext uri="{9D8B030D-6E8A-4147-A177-3AD203B41FA5}">
                      <a16:colId xmlns:a16="http://schemas.microsoft.com/office/drawing/2014/main" val="1266988224"/>
                    </a:ext>
                  </a:extLst>
                </a:gridCol>
                <a:gridCol w="7162799">
                  <a:extLst>
                    <a:ext uri="{9D8B030D-6E8A-4147-A177-3AD203B41FA5}">
                      <a16:colId xmlns:a16="http://schemas.microsoft.com/office/drawing/2014/main" val="3719325867"/>
                    </a:ext>
                  </a:extLst>
                </a:gridCol>
              </a:tblGrid>
              <a:tr h="180944">
                <a:tc>
                  <a:txBody>
                    <a:bodyPr/>
                    <a:lstStyle/>
                    <a:p>
                      <a:pPr>
                        <a:lnSpc>
                          <a:spcPct val="106000"/>
                        </a:lnSpc>
                        <a:spcAft>
                          <a:spcPts val="0"/>
                        </a:spcAft>
                      </a:pPr>
                      <a:r>
                        <a:rPr lang="en-GB" sz="1200" kern="100">
                          <a:effectLst/>
                          <a:latin typeface="Times New Roman" panose="02020603050405020304" pitchFamily="18" charset="0"/>
                          <a:cs typeface="Times New Roman" panose="02020603050405020304" pitchFamily="18" charset="0"/>
                        </a:rPr>
                        <a:t>Unit</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nchor="ctr"/>
                </a:tc>
                <a:tc>
                  <a:txBody>
                    <a:bodyPr/>
                    <a:lstStyle/>
                    <a:p>
                      <a:pPr>
                        <a:lnSpc>
                          <a:spcPct val="106000"/>
                        </a:lnSpc>
                        <a:spcAft>
                          <a:spcPts val="0"/>
                        </a:spcAft>
                      </a:pPr>
                      <a:r>
                        <a:rPr lang="en-GB" sz="1200" kern="100">
                          <a:effectLst/>
                          <a:latin typeface="Times New Roman" panose="02020603050405020304" pitchFamily="18" charset="0"/>
                          <a:cs typeface="Times New Roman" panose="02020603050405020304" pitchFamily="18" charset="0"/>
                        </a:rPr>
                        <a:t>Module</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nchor="ctr"/>
                </a:tc>
                <a:tc>
                  <a:txBody>
                    <a:bodyPr/>
                    <a:lstStyle/>
                    <a:p>
                      <a:pPr>
                        <a:lnSpc>
                          <a:spcPct val="106000"/>
                        </a:lnSpc>
                        <a:spcAft>
                          <a:spcPts val="0"/>
                        </a:spcAft>
                      </a:pPr>
                      <a:r>
                        <a:rPr lang="en-GB" sz="1200" kern="100">
                          <a:effectLst/>
                          <a:latin typeface="Times New Roman" panose="02020603050405020304" pitchFamily="18" charset="0"/>
                          <a:cs typeface="Times New Roman" panose="02020603050405020304" pitchFamily="18" charset="0"/>
                        </a:rPr>
                        <a:t>Topics Covered</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nchor="ctr"/>
                </a:tc>
                <a:extLst>
                  <a:ext uri="{0D108BD9-81ED-4DB2-BD59-A6C34878D82A}">
                    <a16:rowId xmlns:a16="http://schemas.microsoft.com/office/drawing/2014/main" val="2085078514"/>
                  </a:ext>
                </a:extLst>
              </a:tr>
              <a:tr h="895758">
                <a:tc>
                  <a:txBody>
                    <a:bodyPr/>
                    <a:lstStyle/>
                    <a:p>
                      <a:pPr>
                        <a:lnSpc>
                          <a:spcPct val="106000"/>
                        </a:lnSpc>
                        <a:spcAft>
                          <a:spcPts val="0"/>
                        </a:spcAft>
                      </a:pPr>
                      <a:r>
                        <a:rPr lang="en-GB" sz="1200" kern="100">
                          <a:effectLst/>
                          <a:latin typeface="Times New Roman" panose="02020603050405020304" pitchFamily="18" charset="0"/>
                          <a:cs typeface="Times New Roman" panose="02020603050405020304" pitchFamily="18" charset="0"/>
                        </a:rPr>
                        <a:t>1 </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tc>
                <a:tc>
                  <a:txBody>
                    <a:bodyPr/>
                    <a:lstStyle/>
                    <a:p>
                      <a:pPr algn="just">
                        <a:lnSpc>
                          <a:spcPct val="106000"/>
                        </a:lnSpc>
                        <a:spcAft>
                          <a:spcPts val="0"/>
                        </a:spcAft>
                      </a:pPr>
                      <a:r>
                        <a:rPr lang="en-GB" sz="1200" kern="100" dirty="0">
                          <a:effectLst/>
                          <a:latin typeface="Times New Roman" panose="02020603050405020304" pitchFamily="18" charset="0"/>
                          <a:cs typeface="Times New Roman" panose="02020603050405020304" pitchFamily="18" charset="0"/>
                        </a:rPr>
                        <a:t>Introduction to Computer Vision:</a:t>
                      </a:r>
                      <a:endParaRPr lang="en-IN" sz="1200" kern="100" dirty="0">
                        <a:effectLst/>
                        <a:latin typeface="Times New Roman" panose="02020603050405020304" pitchFamily="18" charset="0"/>
                        <a:cs typeface="Times New Roman" panose="02020603050405020304" pitchFamily="18" charset="0"/>
                      </a:endParaRPr>
                    </a:p>
                    <a:p>
                      <a:pPr algn="just">
                        <a:lnSpc>
                          <a:spcPct val="106000"/>
                        </a:lnSpc>
                        <a:spcAft>
                          <a:spcPts val="0"/>
                        </a:spcAft>
                      </a:pPr>
                      <a:r>
                        <a:rPr lang="en-GB" sz="1200" kern="100" dirty="0">
                          <a:effectLst/>
                          <a:latin typeface="Times New Roman" panose="02020603050405020304" pitchFamily="18" charset="0"/>
                          <a:cs typeface="Times New Roman" panose="02020603050405020304" pitchFamily="18" charset="0"/>
                        </a:rPr>
                        <a:t> </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tc>
                <a:tc>
                  <a:txBody>
                    <a:bodyPr/>
                    <a:lstStyle/>
                    <a:p>
                      <a:pPr algn="just">
                        <a:lnSpc>
                          <a:spcPct val="106000"/>
                        </a:lnSpc>
                        <a:spcAft>
                          <a:spcPts val="0"/>
                        </a:spcAft>
                        <a:tabLst>
                          <a:tab pos="1533525" algn="l"/>
                        </a:tabLst>
                      </a:pPr>
                      <a:r>
                        <a:rPr lang="en-GB" sz="1200" kern="100" dirty="0">
                          <a:effectLst/>
                          <a:highlight>
                            <a:srgbClr val="D3D3D3"/>
                          </a:highlight>
                          <a:latin typeface="Times New Roman" panose="02020603050405020304" pitchFamily="18" charset="0"/>
                          <a:cs typeface="Times New Roman" panose="02020603050405020304" pitchFamily="18" charset="0"/>
                        </a:rPr>
                        <a:t>Computer Vision, Research and Applications, (Self-Driving Cars, Facial Recognition, Augmented &amp; Mixed Reality, Healthcare). Most popular examples Categorization of Images, Object</a:t>
                      </a:r>
                      <a:r>
                        <a:rPr lang="en-GB" sz="1200" kern="100" dirty="0">
                          <a:effectLst/>
                          <a:latin typeface="Times New Roman" panose="02020603050405020304" pitchFamily="18" charset="0"/>
                          <a:cs typeface="Times New Roman" panose="02020603050405020304" pitchFamily="18" charset="0"/>
                        </a:rPr>
                        <a:t> </a:t>
                      </a:r>
                      <a:r>
                        <a:rPr lang="en-GB" sz="1200" kern="100" dirty="0">
                          <a:effectLst/>
                          <a:highlight>
                            <a:srgbClr val="D3D3D3"/>
                          </a:highlight>
                          <a:latin typeface="Times New Roman" panose="02020603050405020304" pitchFamily="18" charset="0"/>
                          <a:cs typeface="Times New Roman" panose="02020603050405020304" pitchFamily="18" charset="0"/>
                        </a:rPr>
                        <a:t> Detection, Observation of Moving Objects, Retrieval of Images Based on Their Contents, Computer Vision Tasks classification, ,object detection, Instance segmentation</a:t>
                      </a:r>
                      <a:r>
                        <a:rPr lang="en-GB" sz="1200" kern="100" dirty="0">
                          <a:effectLst/>
                          <a:latin typeface="Times New Roman" panose="02020603050405020304" pitchFamily="18" charset="0"/>
                          <a:cs typeface="Times New Roman" panose="02020603050405020304" pitchFamily="18" charset="0"/>
                        </a:rPr>
                        <a:t>. Convolutional Neural Networks, Evolution of CNN Architectures for Image, Recent CNN</a:t>
                      </a:r>
                      <a:endParaRPr lang="en-IN" sz="1200" kern="100" dirty="0">
                        <a:effectLst/>
                        <a:latin typeface="Times New Roman" panose="02020603050405020304" pitchFamily="18" charset="0"/>
                        <a:cs typeface="Times New Roman" panose="02020603050405020304" pitchFamily="18" charset="0"/>
                      </a:endParaRPr>
                    </a:p>
                    <a:p>
                      <a:pPr algn="just">
                        <a:lnSpc>
                          <a:spcPct val="106000"/>
                        </a:lnSpc>
                        <a:spcAft>
                          <a:spcPts val="0"/>
                        </a:spcAft>
                        <a:tabLst>
                          <a:tab pos="1533525" algn="l"/>
                        </a:tabLst>
                      </a:pPr>
                      <a:r>
                        <a:rPr lang="en-GB" sz="1200" kern="100" dirty="0">
                          <a:effectLst/>
                          <a:latin typeface="Times New Roman" panose="02020603050405020304" pitchFamily="18" charset="0"/>
                          <a:cs typeface="Times New Roman" panose="02020603050405020304" pitchFamily="18" charset="0"/>
                        </a:rPr>
                        <a:t> </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tc>
                <a:extLst>
                  <a:ext uri="{0D108BD9-81ED-4DB2-BD59-A6C34878D82A}">
                    <a16:rowId xmlns:a16="http://schemas.microsoft.com/office/drawing/2014/main" val="4116754695"/>
                  </a:ext>
                </a:extLst>
              </a:tr>
              <a:tr h="723776">
                <a:tc>
                  <a:txBody>
                    <a:bodyPr/>
                    <a:lstStyle/>
                    <a:p>
                      <a:pPr>
                        <a:lnSpc>
                          <a:spcPct val="106000"/>
                        </a:lnSpc>
                        <a:spcAft>
                          <a:spcPts val="0"/>
                        </a:spcAft>
                      </a:pPr>
                      <a:r>
                        <a:rPr lang="en-GB" sz="1200" kern="100">
                          <a:effectLst/>
                          <a:latin typeface="Times New Roman" panose="02020603050405020304" pitchFamily="18" charset="0"/>
                          <a:cs typeface="Times New Roman" panose="02020603050405020304" pitchFamily="18" charset="0"/>
                        </a:rPr>
                        <a:t>2</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tc>
                <a:tc>
                  <a:txBody>
                    <a:bodyPr/>
                    <a:lstStyle/>
                    <a:p>
                      <a:pPr algn="just">
                        <a:lnSpc>
                          <a:spcPct val="106000"/>
                        </a:lnSpc>
                        <a:spcAft>
                          <a:spcPts val="0"/>
                        </a:spcAft>
                      </a:pPr>
                      <a:r>
                        <a:rPr lang="en-GB" sz="1200" kern="100">
                          <a:effectLst/>
                          <a:latin typeface="Times New Roman" panose="02020603050405020304" pitchFamily="18" charset="0"/>
                          <a:cs typeface="Times New Roman" panose="02020603050405020304" pitchFamily="18" charset="0"/>
                        </a:rPr>
                        <a:t>Architectures</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tc>
                <a:tc>
                  <a:txBody>
                    <a:bodyPr/>
                    <a:lstStyle/>
                    <a:p>
                      <a:pPr algn="just">
                        <a:lnSpc>
                          <a:spcPct val="106000"/>
                        </a:lnSpc>
                        <a:spcAft>
                          <a:spcPts val="0"/>
                        </a:spcAft>
                        <a:tabLst>
                          <a:tab pos="1533525" algn="l"/>
                        </a:tabLst>
                      </a:pPr>
                      <a:r>
                        <a:rPr lang="en-GB" sz="1200" kern="100" dirty="0">
                          <a:effectLst/>
                          <a:latin typeface="Times New Roman" panose="02020603050405020304" pitchFamily="18" charset="0"/>
                          <a:cs typeface="Times New Roman" panose="02020603050405020304" pitchFamily="18" charset="0"/>
                        </a:rPr>
                        <a:t>Representation of a Three-Dimensional Moving Scene. Convolutional layers, pooling layers, and padding. Transfer learning and pre-trained models Architectures. </a:t>
                      </a:r>
                      <a:endParaRPr lang="en-IN" sz="1200" kern="100" dirty="0">
                        <a:effectLst/>
                        <a:latin typeface="Times New Roman" panose="02020603050405020304" pitchFamily="18" charset="0"/>
                        <a:cs typeface="Times New Roman" panose="02020603050405020304" pitchFamily="18" charset="0"/>
                      </a:endParaRPr>
                    </a:p>
                    <a:p>
                      <a:pPr algn="just">
                        <a:lnSpc>
                          <a:spcPct val="106000"/>
                        </a:lnSpc>
                        <a:spcAft>
                          <a:spcPts val="0"/>
                        </a:spcAft>
                        <a:tabLst>
                          <a:tab pos="1533525" algn="l"/>
                        </a:tabLst>
                      </a:pPr>
                      <a:r>
                        <a:rPr lang="en-GB" sz="1200" kern="100" dirty="0">
                          <a:effectLst/>
                          <a:latin typeface="Times New Roman" panose="02020603050405020304" pitchFamily="18" charset="0"/>
                          <a:cs typeface="Times New Roman" panose="02020603050405020304" pitchFamily="18" charset="0"/>
                        </a:rPr>
                        <a:t>Architectures Design : LeNet-5, </a:t>
                      </a:r>
                      <a:r>
                        <a:rPr lang="en-GB" sz="1200" kern="100" dirty="0" err="1">
                          <a:effectLst/>
                          <a:latin typeface="Times New Roman" panose="02020603050405020304" pitchFamily="18" charset="0"/>
                          <a:cs typeface="Times New Roman" panose="02020603050405020304" pitchFamily="18" charset="0"/>
                        </a:rPr>
                        <a:t>AlexNet</a:t>
                      </a:r>
                      <a:r>
                        <a:rPr lang="en-GB" sz="1200" kern="100" dirty="0">
                          <a:effectLst/>
                          <a:latin typeface="Times New Roman" panose="02020603050405020304" pitchFamily="18" charset="0"/>
                          <a:cs typeface="Times New Roman" panose="02020603050405020304" pitchFamily="18" charset="0"/>
                        </a:rPr>
                        <a:t>, </a:t>
                      </a:r>
                      <a:r>
                        <a:rPr lang="en-GB" sz="1200" kern="100" dirty="0" err="1">
                          <a:effectLst/>
                          <a:latin typeface="Times New Roman" panose="02020603050405020304" pitchFamily="18" charset="0"/>
                          <a:cs typeface="Times New Roman" panose="02020603050405020304" pitchFamily="18" charset="0"/>
                        </a:rPr>
                        <a:t>VGGNet</a:t>
                      </a:r>
                      <a:r>
                        <a:rPr lang="en-GB" sz="1200" kern="100" dirty="0">
                          <a:effectLst/>
                          <a:latin typeface="Times New Roman" panose="02020603050405020304" pitchFamily="18" charset="0"/>
                          <a:cs typeface="Times New Roman" panose="02020603050405020304" pitchFamily="18" charset="0"/>
                        </a:rPr>
                        <a:t>, </a:t>
                      </a:r>
                      <a:r>
                        <a:rPr lang="en-GB" sz="1200" kern="100" dirty="0" err="1">
                          <a:effectLst/>
                          <a:latin typeface="Times New Roman" panose="02020603050405020304" pitchFamily="18" charset="0"/>
                          <a:cs typeface="Times New Roman" panose="02020603050405020304" pitchFamily="18" charset="0"/>
                        </a:rPr>
                        <a:t>GoogLeNet</a:t>
                      </a:r>
                      <a:r>
                        <a:rPr lang="en-GB" sz="1200" kern="100" dirty="0">
                          <a:effectLst/>
                          <a:latin typeface="Times New Roman" panose="02020603050405020304" pitchFamily="18" charset="0"/>
                          <a:cs typeface="Times New Roman" panose="02020603050405020304" pitchFamily="18" charset="0"/>
                        </a:rPr>
                        <a:t>, </a:t>
                      </a:r>
                      <a:r>
                        <a:rPr lang="en-GB" sz="1200" kern="100" dirty="0" err="1">
                          <a:effectLst/>
                          <a:latin typeface="Times New Roman" panose="02020603050405020304" pitchFamily="18" charset="0"/>
                          <a:cs typeface="Times New Roman" panose="02020603050405020304" pitchFamily="18" charset="0"/>
                        </a:rPr>
                        <a:t>ResNet</a:t>
                      </a:r>
                      <a:r>
                        <a:rPr lang="en-GB" sz="1200" kern="100" dirty="0">
                          <a:effectLst/>
                          <a:latin typeface="Times New Roman" panose="02020603050405020304" pitchFamily="18" charset="0"/>
                          <a:cs typeface="Times New Roman" panose="02020603050405020304" pitchFamily="18" charset="0"/>
                        </a:rPr>
                        <a:t>, Efficient Net, Mobile Net . RNN Introduction, perceptron      Backpropagation in CNN,RNN.</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tc>
                <a:extLst>
                  <a:ext uri="{0D108BD9-81ED-4DB2-BD59-A6C34878D82A}">
                    <a16:rowId xmlns:a16="http://schemas.microsoft.com/office/drawing/2014/main" val="1162194211"/>
                  </a:ext>
                </a:extLst>
              </a:tr>
              <a:tr h="1196990">
                <a:tc>
                  <a:txBody>
                    <a:bodyPr/>
                    <a:lstStyle/>
                    <a:p>
                      <a:pPr>
                        <a:lnSpc>
                          <a:spcPct val="106000"/>
                        </a:lnSpc>
                        <a:spcAft>
                          <a:spcPts val="0"/>
                        </a:spcAft>
                      </a:pPr>
                      <a:r>
                        <a:rPr lang="en-GB" sz="1200" kern="100">
                          <a:effectLst/>
                          <a:latin typeface="Times New Roman" panose="02020603050405020304" pitchFamily="18" charset="0"/>
                          <a:cs typeface="Times New Roman" panose="02020603050405020304" pitchFamily="18" charset="0"/>
                        </a:rPr>
                        <a:t> </a:t>
                      </a:r>
                      <a:endParaRPr lang="en-IN" sz="1200" kern="100">
                        <a:effectLst/>
                        <a:latin typeface="Times New Roman" panose="02020603050405020304" pitchFamily="18" charset="0"/>
                        <a:cs typeface="Times New Roman" panose="02020603050405020304" pitchFamily="18" charset="0"/>
                      </a:endParaRPr>
                    </a:p>
                    <a:p>
                      <a:pPr>
                        <a:lnSpc>
                          <a:spcPct val="106000"/>
                        </a:lnSpc>
                        <a:spcAft>
                          <a:spcPts val="0"/>
                        </a:spcAft>
                      </a:pPr>
                      <a:r>
                        <a:rPr lang="en-GB" sz="1200" kern="100">
                          <a:effectLst/>
                          <a:latin typeface="Times New Roman" panose="02020603050405020304" pitchFamily="18" charset="0"/>
                          <a:cs typeface="Times New Roman" panose="02020603050405020304" pitchFamily="18" charset="0"/>
                        </a:rPr>
                        <a:t>3</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tc>
                <a:tc>
                  <a:txBody>
                    <a:bodyPr/>
                    <a:lstStyle/>
                    <a:p>
                      <a:pPr>
                        <a:lnSpc>
                          <a:spcPct val="106000"/>
                        </a:lnSpc>
                        <a:spcAft>
                          <a:spcPts val="0"/>
                        </a:spcAft>
                      </a:pPr>
                      <a:r>
                        <a:rPr lang="en-GB" sz="1200" kern="100">
                          <a:effectLst/>
                          <a:latin typeface="Times New Roman" panose="02020603050405020304" pitchFamily="18" charset="0"/>
                          <a:cs typeface="Times New Roman" panose="02020603050405020304" pitchFamily="18" charset="0"/>
                        </a:rPr>
                        <a:t>Segmentation </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tc>
                <a:tc>
                  <a:txBody>
                    <a:bodyPr/>
                    <a:lstStyle/>
                    <a:p>
                      <a:pPr algn="just">
                        <a:lnSpc>
                          <a:spcPct val="106000"/>
                        </a:lnSpc>
                        <a:spcAft>
                          <a:spcPts val="0"/>
                        </a:spcAft>
                      </a:pPr>
                      <a:r>
                        <a:rPr lang="en-GB" sz="1200" kern="100" dirty="0">
                          <a:effectLst/>
                          <a:latin typeface="Times New Roman" panose="02020603050405020304" pitchFamily="18" charset="0"/>
                          <a:cs typeface="Times New Roman" panose="02020603050405020304" pitchFamily="18" charset="0"/>
                        </a:rPr>
                        <a:t>Popular Image Segmentation Architectures, FCN Architecture, </a:t>
                      </a:r>
                      <a:r>
                        <a:rPr lang="en-GB" sz="1200" kern="100" dirty="0" err="1">
                          <a:effectLst/>
                          <a:latin typeface="Times New Roman" panose="02020603050405020304" pitchFamily="18" charset="0"/>
                          <a:cs typeface="Times New Roman" panose="02020603050405020304" pitchFamily="18" charset="0"/>
                        </a:rPr>
                        <a:t>Upsampling</a:t>
                      </a:r>
                      <a:r>
                        <a:rPr lang="en-GB" sz="1200" kern="100" dirty="0">
                          <a:effectLst/>
                          <a:latin typeface="Times New Roman" panose="02020603050405020304" pitchFamily="18" charset="0"/>
                          <a:cs typeface="Times New Roman" panose="02020603050405020304" pitchFamily="18" charset="0"/>
                        </a:rPr>
                        <a:t> Methods, Pixel Transformations, Geometric Operations, Spatial Operations in Image Processing, Instance Segmentation, Localisation, Object detection  and image segmentation using CNNs, LSTM and GRU’s. Vision Models, Vision Languages,  Quality Analysis, Visual Dialogue, other attention models, self attention and transformers. Active Contours &amp; Application, Split &amp; Merge, Mean Shift &amp; Mode Finding, Normalized Cuts,</a:t>
                      </a:r>
                      <a:endParaRPr lang="en-IN" sz="1200" kern="100" dirty="0">
                        <a:effectLst/>
                        <a:latin typeface="Times New Roman" panose="02020603050405020304" pitchFamily="18" charset="0"/>
                        <a:cs typeface="Times New Roman" panose="02020603050405020304" pitchFamily="18" charset="0"/>
                      </a:endParaRPr>
                    </a:p>
                    <a:p>
                      <a:pPr algn="just">
                        <a:lnSpc>
                          <a:spcPct val="106000"/>
                        </a:lnSpc>
                        <a:spcAft>
                          <a:spcPts val="0"/>
                        </a:spcAft>
                      </a:pPr>
                      <a:r>
                        <a:rPr lang="en-GB" sz="1200" kern="100" dirty="0">
                          <a:effectLst/>
                          <a:latin typeface="Times New Roman" panose="02020603050405020304" pitchFamily="18" charset="0"/>
                          <a:cs typeface="Times New Roman" panose="02020603050405020304" pitchFamily="18" charset="0"/>
                        </a:rPr>
                        <a:t> </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tc>
                <a:extLst>
                  <a:ext uri="{0D108BD9-81ED-4DB2-BD59-A6C34878D82A}">
                    <a16:rowId xmlns:a16="http://schemas.microsoft.com/office/drawing/2014/main" val="2202851331"/>
                  </a:ext>
                </a:extLst>
              </a:tr>
              <a:tr h="1085664">
                <a:tc>
                  <a:txBody>
                    <a:bodyPr/>
                    <a:lstStyle/>
                    <a:p>
                      <a:pPr>
                        <a:lnSpc>
                          <a:spcPct val="106000"/>
                        </a:lnSpc>
                        <a:spcAft>
                          <a:spcPts val="0"/>
                        </a:spcAft>
                      </a:pPr>
                      <a:r>
                        <a:rPr lang="en-GB" sz="1200" kern="100">
                          <a:effectLst/>
                          <a:latin typeface="Times New Roman" panose="02020603050405020304" pitchFamily="18" charset="0"/>
                          <a:cs typeface="Times New Roman" panose="02020603050405020304" pitchFamily="18" charset="0"/>
                        </a:rPr>
                        <a:t>4</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tc>
                <a:tc>
                  <a:txBody>
                    <a:bodyPr/>
                    <a:lstStyle/>
                    <a:p>
                      <a:pPr algn="just">
                        <a:lnSpc>
                          <a:spcPct val="106000"/>
                        </a:lnSpc>
                        <a:spcAft>
                          <a:spcPts val="0"/>
                        </a:spcAft>
                      </a:pPr>
                      <a:r>
                        <a:rPr lang="en-GB" sz="1200" kern="100" dirty="0">
                          <a:effectLst/>
                          <a:latin typeface="Times New Roman" panose="02020603050405020304" pitchFamily="18" charset="0"/>
                          <a:cs typeface="Times New Roman" panose="02020603050405020304" pitchFamily="18" charset="0"/>
                        </a:rPr>
                        <a:t>Object Detection</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tc>
                <a:tc>
                  <a:txBody>
                    <a:bodyPr/>
                    <a:lstStyle/>
                    <a:p>
                      <a:pPr algn="just">
                        <a:lnSpc>
                          <a:spcPct val="106000"/>
                        </a:lnSpc>
                        <a:spcAft>
                          <a:spcPts val="0"/>
                        </a:spcAft>
                      </a:pPr>
                      <a:r>
                        <a:rPr lang="en-GB" sz="1200" kern="100" dirty="0">
                          <a:effectLst/>
                          <a:highlight>
                            <a:srgbClr val="D3D3D3"/>
                          </a:highlight>
                          <a:latin typeface="Times New Roman" panose="02020603050405020304" pitchFamily="18" charset="0"/>
                          <a:cs typeface="Times New Roman" panose="02020603050405020304" pitchFamily="18" charset="0"/>
                        </a:rPr>
                        <a:t>Object Detection and Sliding Windows, R-CNN, Fast R-CNN, Object Recognition, 3-D vision and Geometry, Digital Watermarking. Object Detection, face recognition instance Recognition, Category Recognition   Objects, Scenes, Activities, Object classification and detection, Encoder in Code, Decoder in Code, U-Net Code: Encoder, Decoder ,</a:t>
                      </a:r>
                      <a:r>
                        <a:rPr lang="en-GB" sz="1200" kern="100" dirty="0">
                          <a:effectLst/>
                          <a:latin typeface="Times New Roman" panose="02020603050405020304" pitchFamily="18" charset="0"/>
                          <a:cs typeface="Times New Roman" panose="02020603050405020304" pitchFamily="18" charset="0"/>
                        </a:rPr>
                        <a:t>  </a:t>
                      </a:r>
                      <a:r>
                        <a:rPr lang="en-GB" sz="1200" kern="100" dirty="0">
                          <a:effectLst/>
                          <a:highlight>
                            <a:srgbClr val="D3D3D3"/>
                          </a:highlight>
                          <a:latin typeface="Times New Roman" panose="02020603050405020304" pitchFamily="18" charset="0"/>
                          <a:cs typeface="Times New Roman" panose="02020603050405020304" pitchFamily="18" charset="0"/>
                        </a:rPr>
                        <a:t>Few Shot and zero shot learning, self-supervised learning, Adversarial Robustness, Pruning and model compression, Neural Architecture search, Objects in Scenes.</a:t>
                      </a:r>
                      <a:r>
                        <a:rPr lang="en-GB" sz="1200" kern="100" dirty="0">
                          <a:effectLst/>
                          <a:latin typeface="Times New Roman" panose="02020603050405020304" pitchFamily="18" charset="0"/>
                          <a:cs typeface="Times New Roman" panose="02020603050405020304" pitchFamily="18" charset="0"/>
                        </a:rPr>
                        <a:t> YOLO Fundamentals of Image Formation, Convolution and Filtering.</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tc>
                <a:extLst>
                  <a:ext uri="{0D108BD9-81ED-4DB2-BD59-A6C34878D82A}">
                    <a16:rowId xmlns:a16="http://schemas.microsoft.com/office/drawing/2014/main" val="2783879934"/>
                  </a:ext>
                </a:extLst>
              </a:tr>
              <a:tr h="1024368">
                <a:tc>
                  <a:txBody>
                    <a:bodyPr/>
                    <a:lstStyle/>
                    <a:p>
                      <a:pPr>
                        <a:lnSpc>
                          <a:spcPct val="106000"/>
                        </a:lnSpc>
                        <a:spcAft>
                          <a:spcPts val="0"/>
                        </a:spcAft>
                      </a:pPr>
                      <a:r>
                        <a:rPr lang="en-GB" sz="1200" kern="100">
                          <a:effectLst/>
                          <a:latin typeface="Times New Roman" panose="02020603050405020304" pitchFamily="18" charset="0"/>
                          <a:cs typeface="Times New Roman" panose="02020603050405020304" pitchFamily="18" charset="0"/>
                        </a:rPr>
                        <a:t>5</a:t>
                      </a:r>
                      <a:endParaRPr lang="en-IN" sz="1200" kern="100">
                        <a:effectLst/>
                        <a:latin typeface="Times New Roman" panose="02020603050405020304" pitchFamily="18" charset="0"/>
                        <a:cs typeface="Times New Roman" panose="02020603050405020304" pitchFamily="18" charset="0"/>
                      </a:endParaRPr>
                    </a:p>
                    <a:p>
                      <a:pPr>
                        <a:lnSpc>
                          <a:spcPct val="106000"/>
                        </a:lnSpc>
                        <a:spcAft>
                          <a:spcPts val="0"/>
                        </a:spcAft>
                      </a:pPr>
                      <a:r>
                        <a:rPr lang="en-GB" sz="1200" kern="100">
                          <a:effectLst/>
                          <a:latin typeface="Times New Roman" panose="02020603050405020304" pitchFamily="18" charset="0"/>
                          <a:cs typeface="Times New Roman" panose="02020603050405020304" pitchFamily="18" charset="0"/>
                        </a:rPr>
                        <a:t> </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tc>
                <a:tc>
                  <a:txBody>
                    <a:bodyPr/>
                    <a:lstStyle/>
                    <a:p>
                      <a:pPr algn="just">
                        <a:lnSpc>
                          <a:spcPct val="106000"/>
                        </a:lnSpc>
                        <a:spcAft>
                          <a:spcPts val="0"/>
                        </a:spcAft>
                      </a:pPr>
                      <a:r>
                        <a:rPr lang="en-GB" sz="1200" kern="100" dirty="0">
                          <a:effectLst/>
                          <a:latin typeface="Times New Roman" panose="02020603050405020304" pitchFamily="18" charset="0"/>
                          <a:cs typeface="Times New Roman" panose="02020603050405020304" pitchFamily="18" charset="0"/>
                        </a:rPr>
                        <a:t>Visualization and Generative Models</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tc>
                <a:tc>
                  <a:txBody>
                    <a:bodyPr/>
                    <a:lstStyle/>
                    <a:p>
                      <a:pPr algn="just">
                        <a:lnSpc>
                          <a:spcPct val="106000"/>
                        </a:lnSpc>
                        <a:spcAft>
                          <a:spcPts val="0"/>
                        </a:spcAft>
                      </a:pPr>
                      <a:r>
                        <a:rPr lang="en-GB" sz="1200" kern="100" dirty="0">
                          <a:effectLst/>
                          <a:latin typeface="Times New Roman" panose="02020603050405020304" pitchFamily="18" charset="0"/>
                          <a:cs typeface="Times New Roman" panose="02020603050405020304" pitchFamily="18" charset="0"/>
                        </a:rPr>
                        <a:t>Benefits of Interpretability, Fashion MNIST Class Activation Map code walkthrough, </a:t>
                      </a:r>
                      <a:r>
                        <a:rPr lang="en-GB" sz="1200" kern="100" dirty="0" err="1">
                          <a:effectLst/>
                          <a:latin typeface="Times New Roman" panose="02020603050405020304" pitchFamily="18" charset="0"/>
                          <a:cs typeface="Times New Roman" panose="02020603050405020304" pitchFamily="18" charset="0"/>
                        </a:rPr>
                        <a:t>GradCAM,ZFNet.Image</a:t>
                      </a:r>
                      <a:r>
                        <a:rPr lang="en-GB" sz="1200" kern="100" dirty="0">
                          <a:effectLst/>
                          <a:latin typeface="Times New Roman" panose="02020603050405020304" pitchFamily="18" charset="0"/>
                          <a:cs typeface="Times New Roman" panose="02020603050405020304" pitchFamily="18" charset="0"/>
                        </a:rPr>
                        <a:t> compression methods and its  </a:t>
                      </a:r>
                      <a:r>
                        <a:rPr lang="en-GB" sz="1200" kern="100" dirty="0" err="1">
                          <a:effectLst/>
                          <a:latin typeface="Times New Roman" panose="02020603050405020304" pitchFamily="18" charset="0"/>
                          <a:cs typeface="Times New Roman" panose="02020603050405020304" pitchFamily="18" charset="0"/>
                        </a:rPr>
                        <a:t>requirements,statisticalcompression</a:t>
                      </a:r>
                      <a:r>
                        <a:rPr lang="en-GB" sz="1200" kern="100" dirty="0">
                          <a:effectLst/>
                          <a:latin typeface="Times New Roman" panose="02020603050405020304" pitchFamily="18" charset="0"/>
                          <a:cs typeface="Times New Roman" panose="02020603050405020304" pitchFamily="18" charset="0"/>
                        </a:rPr>
                        <a:t>, spatial compression, contour coding. Deep Generative Models </a:t>
                      </a:r>
                      <a:r>
                        <a:rPr lang="en-GB" sz="1200" kern="100" dirty="0" err="1">
                          <a:effectLst/>
                          <a:latin typeface="Times New Roman" panose="02020603050405020304" pitchFamily="18" charset="0"/>
                          <a:cs typeface="Times New Roman" panose="02020603050405020304" pitchFamily="18" charset="0"/>
                        </a:rPr>
                        <a:t>introduction,Generative</a:t>
                      </a:r>
                      <a:r>
                        <a:rPr lang="en-GB" sz="1200" kern="100" dirty="0">
                          <a:effectLst/>
                          <a:latin typeface="Times New Roman" panose="02020603050405020304" pitchFamily="18" charset="0"/>
                          <a:cs typeface="Times New Roman" panose="02020603050405020304" pitchFamily="18" charset="0"/>
                        </a:rPr>
                        <a:t> Adversarial Networks Combination VAE and GAN’s,  other VAE and GAN’s deep generative models. GAN Improvements, Deep Generative Models across multiple domains, Deep Generative Models image and video applications. </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tc>
                <a:extLst>
                  <a:ext uri="{0D108BD9-81ED-4DB2-BD59-A6C34878D82A}">
                    <a16:rowId xmlns:a16="http://schemas.microsoft.com/office/drawing/2014/main" val="973944303"/>
                  </a:ext>
                </a:extLst>
              </a:tr>
            </a:tbl>
          </a:graphicData>
        </a:graphic>
      </p:graphicFrame>
    </p:spTree>
    <p:extLst>
      <p:ext uri="{BB962C8B-B14F-4D97-AF65-F5344CB8AC3E}">
        <p14:creationId xmlns:p14="http://schemas.microsoft.com/office/powerpoint/2010/main" val="1233100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A5980884-4431-4757-6CC9-F9285868D615}"/>
              </a:ext>
            </a:extLst>
          </p:cNvPr>
          <p:cNvSpPr>
            <a:spLocks noGrp="1" noChangeArrowheads="1"/>
          </p:cNvSpPr>
          <p:nvPr>
            <p:ph type="title"/>
          </p:nvPr>
        </p:nvSpPr>
        <p:spPr>
          <a:xfrm>
            <a:off x="100806" y="537369"/>
            <a:ext cx="8637588" cy="1431925"/>
          </a:xfrm>
        </p:spPr>
        <p:txBody>
          <a:bodyPr/>
          <a:lstStyle/>
          <a:p>
            <a:r>
              <a:rPr lang="en-US" altLang="en-US" dirty="0"/>
              <a:t>We use them for general stereo.</a:t>
            </a:r>
          </a:p>
        </p:txBody>
      </p:sp>
      <p:sp>
        <p:nvSpPr>
          <p:cNvPr id="50179" name="Oval 3">
            <a:extLst>
              <a:ext uri="{FF2B5EF4-FFF2-40B4-BE49-F238E27FC236}">
                <a16:creationId xmlns:a16="http://schemas.microsoft.com/office/drawing/2014/main" id="{EC2C6DE4-921F-F961-F70F-CE2DE91D09AE}"/>
              </a:ext>
            </a:extLst>
          </p:cNvPr>
          <p:cNvSpPr>
            <a:spLocks noChangeArrowheads="1"/>
          </p:cNvSpPr>
          <p:nvPr/>
        </p:nvSpPr>
        <p:spPr bwMode="auto">
          <a:xfrm>
            <a:off x="3352800" y="23622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0180" name="Line 4">
            <a:extLst>
              <a:ext uri="{FF2B5EF4-FFF2-40B4-BE49-F238E27FC236}">
                <a16:creationId xmlns:a16="http://schemas.microsoft.com/office/drawing/2014/main" id="{2E5BE818-766A-8004-3A56-C35F72B1B987}"/>
              </a:ext>
            </a:extLst>
          </p:cNvPr>
          <p:cNvSpPr>
            <a:spLocks noChangeShapeType="1"/>
          </p:cNvSpPr>
          <p:nvPr/>
        </p:nvSpPr>
        <p:spPr bwMode="auto">
          <a:xfrm flipV="1">
            <a:off x="1828800" y="2438400"/>
            <a:ext cx="1600200" cy="22860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50181" name="Line 5">
            <a:extLst>
              <a:ext uri="{FF2B5EF4-FFF2-40B4-BE49-F238E27FC236}">
                <a16:creationId xmlns:a16="http://schemas.microsoft.com/office/drawing/2014/main" id="{7BA0604B-29F1-FDBA-08BB-0A4075436C6C}"/>
              </a:ext>
            </a:extLst>
          </p:cNvPr>
          <p:cNvSpPr>
            <a:spLocks noChangeShapeType="1"/>
          </p:cNvSpPr>
          <p:nvPr/>
        </p:nvSpPr>
        <p:spPr bwMode="auto">
          <a:xfrm>
            <a:off x="3429000" y="2438400"/>
            <a:ext cx="3581400" cy="28956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50182" name="Line 6">
            <a:extLst>
              <a:ext uri="{FF2B5EF4-FFF2-40B4-BE49-F238E27FC236}">
                <a16:creationId xmlns:a16="http://schemas.microsoft.com/office/drawing/2014/main" id="{086E0F69-02F5-E390-6B52-B6EBAF304510}"/>
              </a:ext>
            </a:extLst>
          </p:cNvPr>
          <p:cNvSpPr>
            <a:spLocks noChangeShapeType="1"/>
          </p:cNvSpPr>
          <p:nvPr/>
        </p:nvSpPr>
        <p:spPr bwMode="auto">
          <a:xfrm>
            <a:off x="1828800" y="4724400"/>
            <a:ext cx="5181600" cy="6096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50183" name="Line 7">
            <a:extLst>
              <a:ext uri="{FF2B5EF4-FFF2-40B4-BE49-F238E27FC236}">
                <a16:creationId xmlns:a16="http://schemas.microsoft.com/office/drawing/2014/main" id="{288515CD-A2CE-AAEB-50A3-31852CB5C581}"/>
              </a:ext>
            </a:extLst>
          </p:cNvPr>
          <p:cNvSpPr>
            <a:spLocks noChangeShapeType="1"/>
          </p:cNvSpPr>
          <p:nvPr/>
        </p:nvSpPr>
        <p:spPr bwMode="auto">
          <a:xfrm>
            <a:off x="1905000" y="3581400"/>
            <a:ext cx="1524000" cy="53340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50184" name="Line 8">
            <a:extLst>
              <a:ext uri="{FF2B5EF4-FFF2-40B4-BE49-F238E27FC236}">
                <a16:creationId xmlns:a16="http://schemas.microsoft.com/office/drawing/2014/main" id="{5336D746-5168-BA8F-33BB-005544B0EFAB}"/>
              </a:ext>
            </a:extLst>
          </p:cNvPr>
          <p:cNvSpPr>
            <a:spLocks noChangeShapeType="1"/>
          </p:cNvSpPr>
          <p:nvPr/>
        </p:nvSpPr>
        <p:spPr bwMode="auto">
          <a:xfrm>
            <a:off x="3429000" y="4114800"/>
            <a:ext cx="0" cy="91440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50185" name="Line 9">
            <a:extLst>
              <a:ext uri="{FF2B5EF4-FFF2-40B4-BE49-F238E27FC236}">
                <a16:creationId xmlns:a16="http://schemas.microsoft.com/office/drawing/2014/main" id="{12894429-A399-5F22-B558-9CACCF0874D8}"/>
              </a:ext>
            </a:extLst>
          </p:cNvPr>
          <p:cNvSpPr>
            <a:spLocks noChangeShapeType="1"/>
          </p:cNvSpPr>
          <p:nvPr/>
        </p:nvSpPr>
        <p:spPr bwMode="auto">
          <a:xfrm flipH="1" flipV="1">
            <a:off x="1905000" y="4495800"/>
            <a:ext cx="1524000" cy="53340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50186" name="Line 10">
            <a:extLst>
              <a:ext uri="{FF2B5EF4-FFF2-40B4-BE49-F238E27FC236}">
                <a16:creationId xmlns:a16="http://schemas.microsoft.com/office/drawing/2014/main" id="{9A3FED91-D2D2-2799-5CFF-FF59ECB45F82}"/>
              </a:ext>
            </a:extLst>
          </p:cNvPr>
          <p:cNvSpPr>
            <a:spLocks noChangeShapeType="1"/>
          </p:cNvSpPr>
          <p:nvPr/>
        </p:nvSpPr>
        <p:spPr bwMode="auto">
          <a:xfrm>
            <a:off x="1905000" y="3581400"/>
            <a:ext cx="0" cy="91440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50187" name="Line 11">
            <a:extLst>
              <a:ext uri="{FF2B5EF4-FFF2-40B4-BE49-F238E27FC236}">
                <a16:creationId xmlns:a16="http://schemas.microsoft.com/office/drawing/2014/main" id="{11500F86-1FCC-59F6-69D2-D81ED82476F6}"/>
              </a:ext>
            </a:extLst>
          </p:cNvPr>
          <p:cNvSpPr>
            <a:spLocks noChangeShapeType="1"/>
          </p:cNvSpPr>
          <p:nvPr/>
        </p:nvSpPr>
        <p:spPr bwMode="auto">
          <a:xfrm flipV="1">
            <a:off x="4419600" y="3810000"/>
            <a:ext cx="1752600" cy="53340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50188" name="Line 12">
            <a:extLst>
              <a:ext uri="{FF2B5EF4-FFF2-40B4-BE49-F238E27FC236}">
                <a16:creationId xmlns:a16="http://schemas.microsoft.com/office/drawing/2014/main" id="{FB2AE764-D32F-C50D-30E0-5FB9B81C2CBC}"/>
              </a:ext>
            </a:extLst>
          </p:cNvPr>
          <p:cNvSpPr>
            <a:spLocks noChangeShapeType="1"/>
          </p:cNvSpPr>
          <p:nvPr/>
        </p:nvSpPr>
        <p:spPr bwMode="auto">
          <a:xfrm>
            <a:off x="4419600" y="4343400"/>
            <a:ext cx="0" cy="83820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50189" name="Line 13">
            <a:extLst>
              <a:ext uri="{FF2B5EF4-FFF2-40B4-BE49-F238E27FC236}">
                <a16:creationId xmlns:a16="http://schemas.microsoft.com/office/drawing/2014/main" id="{F9FDEBFB-1B35-E28D-4E15-CB7466CFAF8E}"/>
              </a:ext>
            </a:extLst>
          </p:cNvPr>
          <p:cNvSpPr>
            <a:spLocks noChangeShapeType="1"/>
          </p:cNvSpPr>
          <p:nvPr/>
        </p:nvSpPr>
        <p:spPr bwMode="auto">
          <a:xfrm flipV="1">
            <a:off x="4419600" y="4724400"/>
            <a:ext cx="1752600" cy="45720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50190" name="Line 14">
            <a:extLst>
              <a:ext uri="{FF2B5EF4-FFF2-40B4-BE49-F238E27FC236}">
                <a16:creationId xmlns:a16="http://schemas.microsoft.com/office/drawing/2014/main" id="{06DDC804-324E-8D5A-C7FF-CCC7CAA93E8E}"/>
              </a:ext>
            </a:extLst>
          </p:cNvPr>
          <p:cNvSpPr>
            <a:spLocks noChangeShapeType="1"/>
          </p:cNvSpPr>
          <p:nvPr/>
        </p:nvSpPr>
        <p:spPr bwMode="auto">
          <a:xfrm>
            <a:off x="6172200" y="3810000"/>
            <a:ext cx="0" cy="91440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50191" name="Line 15">
            <a:extLst>
              <a:ext uri="{FF2B5EF4-FFF2-40B4-BE49-F238E27FC236}">
                <a16:creationId xmlns:a16="http://schemas.microsoft.com/office/drawing/2014/main" id="{1995BE9E-EF8D-EBD8-C98C-5998C87F5969}"/>
              </a:ext>
            </a:extLst>
          </p:cNvPr>
          <p:cNvSpPr>
            <a:spLocks noChangeShapeType="1"/>
          </p:cNvSpPr>
          <p:nvPr/>
        </p:nvSpPr>
        <p:spPr bwMode="auto">
          <a:xfrm>
            <a:off x="2057400" y="4267200"/>
            <a:ext cx="137160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50192" name="Line 16">
            <a:extLst>
              <a:ext uri="{FF2B5EF4-FFF2-40B4-BE49-F238E27FC236}">
                <a16:creationId xmlns:a16="http://schemas.microsoft.com/office/drawing/2014/main" id="{65F7015B-DCBD-DCE6-C285-D213FA724D2F}"/>
              </a:ext>
            </a:extLst>
          </p:cNvPr>
          <p:cNvSpPr>
            <a:spLocks noChangeShapeType="1"/>
          </p:cNvSpPr>
          <p:nvPr/>
        </p:nvSpPr>
        <p:spPr bwMode="auto">
          <a:xfrm flipV="1">
            <a:off x="4572000" y="4191000"/>
            <a:ext cx="1066800" cy="838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50193" name="Line 17">
            <a:extLst>
              <a:ext uri="{FF2B5EF4-FFF2-40B4-BE49-F238E27FC236}">
                <a16:creationId xmlns:a16="http://schemas.microsoft.com/office/drawing/2014/main" id="{ACC4B1D6-B6DA-401D-13AE-D5FD678DF49C}"/>
              </a:ext>
            </a:extLst>
          </p:cNvPr>
          <p:cNvSpPr>
            <a:spLocks noChangeShapeType="1"/>
          </p:cNvSpPr>
          <p:nvPr/>
        </p:nvSpPr>
        <p:spPr bwMode="auto">
          <a:xfrm>
            <a:off x="1905000" y="4038600"/>
            <a:ext cx="16764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50194" name="Line 18">
            <a:extLst>
              <a:ext uri="{FF2B5EF4-FFF2-40B4-BE49-F238E27FC236}">
                <a16:creationId xmlns:a16="http://schemas.microsoft.com/office/drawing/2014/main" id="{35DE30CB-2CCA-CFB5-2B49-98A673E5AB88}"/>
              </a:ext>
            </a:extLst>
          </p:cNvPr>
          <p:cNvSpPr>
            <a:spLocks noChangeShapeType="1"/>
          </p:cNvSpPr>
          <p:nvPr/>
        </p:nvSpPr>
        <p:spPr bwMode="auto">
          <a:xfrm flipV="1">
            <a:off x="4419600" y="4191000"/>
            <a:ext cx="20574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50195" name="Line 19">
            <a:extLst>
              <a:ext uri="{FF2B5EF4-FFF2-40B4-BE49-F238E27FC236}">
                <a16:creationId xmlns:a16="http://schemas.microsoft.com/office/drawing/2014/main" id="{EB278608-AD03-2139-B150-691A719C3B83}"/>
              </a:ext>
            </a:extLst>
          </p:cNvPr>
          <p:cNvSpPr>
            <a:spLocks noChangeShapeType="1"/>
          </p:cNvSpPr>
          <p:nvPr/>
        </p:nvSpPr>
        <p:spPr bwMode="auto">
          <a:xfrm flipV="1">
            <a:off x="2743200" y="3733800"/>
            <a:ext cx="0" cy="1066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50196" name="Line 20">
            <a:extLst>
              <a:ext uri="{FF2B5EF4-FFF2-40B4-BE49-F238E27FC236}">
                <a16:creationId xmlns:a16="http://schemas.microsoft.com/office/drawing/2014/main" id="{AD0113C1-ECFF-5A8D-3CD5-F141766D71A6}"/>
              </a:ext>
            </a:extLst>
          </p:cNvPr>
          <p:cNvSpPr>
            <a:spLocks noChangeShapeType="1"/>
          </p:cNvSpPr>
          <p:nvPr/>
        </p:nvSpPr>
        <p:spPr bwMode="auto">
          <a:xfrm flipV="1">
            <a:off x="5105400" y="3962400"/>
            <a:ext cx="0" cy="1143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50197" name="Oval 21">
            <a:extLst>
              <a:ext uri="{FF2B5EF4-FFF2-40B4-BE49-F238E27FC236}">
                <a16:creationId xmlns:a16="http://schemas.microsoft.com/office/drawing/2014/main" id="{2A9FBD2D-50E7-7D36-0AA9-09DC2290F849}"/>
              </a:ext>
            </a:extLst>
          </p:cNvPr>
          <p:cNvSpPr>
            <a:spLocks noChangeArrowheads="1"/>
          </p:cNvSpPr>
          <p:nvPr/>
        </p:nvSpPr>
        <p:spPr bwMode="auto">
          <a:xfrm>
            <a:off x="2057400" y="4191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0198" name="Oval 22">
            <a:extLst>
              <a:ext uri="{FF2B5EF4-FFF2-40B4-BE49-F238E27FC236}">
                <a16:creationId xmlns:a16="http://schemas.microsoft.com/office/drawing/2014/main" id="{6C2158A9-BF43-8749-E717-B1DB51B92286}"/>
              </a:ext>
            </a:extLst>
          </p:cNvPr>
          <p:cNvSpPr>
            <a:spLocks noChangeArrowheads="1"/>
          </p:cNvSpPr>
          <p:nvPr/>
        </p:nvSpPr>
        <p:spPr bwMode="auto">
          <a:xfrm>
            <a:off x="5562600" y="41148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0199" name="Text Box 23">
            <a:extLst>
              <a:ext uri="{FF2B5EF4-FFF2-40B4-BE49-F238E27FC236}">
                <a16:creationId xmlns:a16="http://schemas.microsoft.com/office/drawing/2014/main" id="{D136078D-AF58-D4FE-AB5E-6F563C0446D4}"/>
              </a:ext>
            </a:extLst>
          </p:cNvPr>
          <p:cNvSpPr txBox="1">
            <a:spLocks noChangeArrowheads="1"/>
          </p:cNvSpPr>
          <p:nvPr/>
        </p:nvSpPr>
        <p:spPr bwMode="auto">
          <a:xfrm>
            <a:off x="3717925" y="2022475"/>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P</a:t>
            </a:r>
          </a:p>
        </p:txBody>
      </p:sp>
      <p:sp>
        <p:nvSpPr>
          <p:cNvPr id="50200" name="Text Box 24">
            <a:extLst>
              <a:ext uri="{FF2B5EF4-FFF2-40B4-BE49-F238E27FC236}">
                <a16:creationId xmlns:a16="http://schemas.microsoft.com/office/drawing/2014/main" id="{13956590-D19D-12F7-18E3-5C900A7688C7}"/>
              </a:ext>
            </a:extLst>
          </p:cNvPr>
          <p:cNvSpPr txBox="1">
            <a:spLocks noChangeArrowheads="1"/>
          </p:cNvSpPr>
          <p:nvPr/>
        </p:nvSpPr>
        <p:spPr bwMode="auto">
          <a:xfrm>
            <a:off x="914400" y="4038600"/>
            <a:ext cx="11699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rgbClr val="FF0000"/>
                </a:solidFill>
                <a:latin typeface="Times New Roman" panose="02020603050405020304" pitchFamily="18" charset="0"/>
              </a:rPr>
              <a:t>P1=(r1,c1)</a:t>
            </a:r>
            <a:endParaRPr lang="en-US" altLang="en-US" sz="2400">
              <a:solidFill>
                <a:srgbClr val="FF0000"/>
              </a:solidFill>
              <a:latin typeface="Times New Roman" panose="02020603050405020304" pitchFamily="18" charset="0"/>
            </a:endParaRPr>
          </a:p>
        </p:txBody>
      </p:sp>
      <p:sp>
        <p:nvSpPr>
          <p:cNvPr id="50201" name="Text Box 25">
            <a:extLst>
              <a:ext uri="{FF2B5EF4-FFF2-40B4-BE49-F238E27FC236}">
                <a16:creationId xmlns:a16="http://schemas.microsoft.com/office/drawing/2014/main" id="{BE5FB703-231A-75F2-E722-050A69FEC228}"/>
              </a:ext>
            </a:extLst>
          </p:cNvPr>
          <p:cNvSpPr txBox="1">
            <a:spLocks noChangeArrowheads="1"/>
          </p:cNvSpPr>
          <p:nvPr/>
        </p:nvSpPr>
        <p:spPr bwMode="auto">
          <a:xfrm>
            <a:off x="5715000" y="3886200"/>
            <a:ext cx="11699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rgbClr val="FF0000"/>
                </a:solidFill>
                <a:latin typeface="Times New Roman" panose="02020603050405020304" pitchFamily="18" charset="0"/>
              </a:rPr>
              <a:t>P2=(r2,c2)</a:t>
            </a:r>
            <a:endParaRPr lang="en-US" altLang="en-US" sz="2400">
              <a:solidFill>
                <a:srgbClr val="FF0000"/>
              </a:solidFill>
              <a:latin typeface="Times New Roman" panose="02020603050405020304" pitchFamily="18" charset="0"/>
            </a:endParaRPr>
          </a:p>
        </p:txBody>
      </p:sp>
      <p:sp>
        <p:nvSpPr>
          <p:cNvPr id="50202" name="Text Box 26">
            <a:extLst>
              <a:ext uri="{FF2B5EF4-FFF2-40B4-BE49-F238E27FC236}">
                <a16:creationId xmlns:a16="http://schemas.microsoft.com/office/drawing/2014/main" id="{11DA480F-AFAD-5739-D688-6B39EF7EF22E}"/>
              </a:ext>
            </a:extLst>
          </p:cNvPr>
          <p:cNvSpPr txBox="1">
            <a:spLocks noChangeArrowheads="1"/>
          </p:cNvSpPr>
          <p:nvPr/>
        </p:nvSpPr>
        <p:spPr bwMode="auto">
          <a:xfrm>
            <a:off x="2727325" y="3443288"/>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Times New Roman" panose="02020603050405020304" pitchFamily="18" charset="0"/>
              </a:rPr>
              <a:t>y1</a:t>
            </a:r>
            <a:endParaRPr lang="en-US" altLang="en-US" sz="2400">
              <a:latin typeface="Times New Roman" panose="02020603050405020304" pitchFamily="18" charset="0"/>
            </a:endParaRPr>
          </a:p>
        </p:txBody>
      </p:sp>
      <p:sp>
        <p:nvSpPr>
          <p:cNvPr id="50203" name="Text Box 27">
            <a:extLst>
              <a:ext uri="{FF2B5EF4-FFF2-40B4-BE49-F238E27FC236}">
                <a16:creationId xmlns:a16="http://schemas.microsoft.com/office/drawing/2014/main" id="{FB05D4E6-586F-35FF-E624-B5CC35DF3413}"/>
              </a:ext>
            </a:extLst>
          </p:cNvPr>
          <p:cNvSpPr txBox="1">
            <a:spLocks noChangeArrowheads="1"/>
          </p:cNvSpPr>
          <p:nvPr/>
        </p:nvSpPr>
        <p:spPr bwMode="auto">
          <a:xfrm>
            <a:off x="4556125" y="3748088"/>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Times New Roman" panose="02020603050405020304" pitchFamily="18" charset="0"/>
              </a:rPr>
              <a:t>y2</a:t>
            </a:r>
            <a:endParaRPr lang="en-US" altLang="en-US" sz="2400">
              <a:latin typeface="Times New Roman" panose="02020603050405020304" pitchFamily="18" charset="0"/>
            </a:endParaRPr>
          </a:p>
        </p:txBody>
      </p:sp>
      <p:sp>
        <p:nvSpPr>
          <p:cNvPr id="50204" name="Text Box 28">
            <a:extLst>
              <a:ext uri="{FF2B5EF4-FFF2-40B4-BE49-F238E27FC236}">
                <a16:creationId xmlns:a16="http://schemas.microsoft.com/office/drawing/2014/main" id="{18E48670-B118-8E2D-4913-1B222EBEE5F1}"/>
              </a:ext>
            </a:extLst>
          </p:cNvPr>
          <p:cNvSpPr txBox="1">
            <a:spLocks noChangeArrowheads="1"/>
          </p:cNvSpPr>
          <p:nvPr/>
        </p:nvSpPr>
        <p:spPr bwMode="auto">
          <a:xfrm>
            <a:off x="3565525" y="4357688"/>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Times New Roman" panose="02020603050405020304" pitchFamily="18" charset="0"/>
              </a:rPr>
              <a:t>x1</a:t>
            </a:r>
          </a:p>
        </p:txBody>
      </p:sp>
      <p:sp>
        <p:nvSpPr>
          <p:cNvPr id="50205" name="Text Box 29">
            <a:extLst>
              <a:ext uri="{FF2B5EF4-FFF2-40B4-BE49-F238E27FC236}">
                <a16:creationId xmlns:a16="http://schemas.microsoft.com/office/drawing/2014/main" id="{C0992F92-BB95-B54A-84E8-B2F9EC6DBBD5}"/>
              </a:ext>
            </a:extLst>
          </p:cNvPr>
          <p:cNvSpPr txBox="1">
            <a:spLocks noChangeArrowheads="1"/>
          </p:cNvSpPr>
          <p:nvPr/>
        </p:nvSpPr>
        <p:spPr bwMode="auto">
          <a:xfrm>
            <a:off x="6537325" y="385127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400">
              <a:latin typeface="Times New Roman" panose="02020603050405020304" pitchFamily="18" charset="0"/>
            </a:endParaRPr>
          </a:p>
        </p:txBody>
      </p:sp>
      <p:sp>
        <p:nvSpPr>
          <p:cNvPr id="50206" name="Text Box 30">
            <a:extLst>
              <a:ext uri="{FF2B5EF4-FFF2-40B4-BE49-F238E27FC236}">
                <a16:creationId xmlns:a16="http://schemas.microsoft.com/office/drawing/2014/main" id="{5E0AF2EA-830B-CEBD-4A05-3FB40C0B5A6C}"/>
              </a:ext>
            </a:extLst>
          </p:cNvPr>
          <p:cNvSpPr txBox="1">
            <a:spLocks noChangeArrowheads="1"/>
          </p:cNvSpPr>
          <p:nvPr/>
        </p:nvSpPr>
        <p:spPr bwMode="auto">
          <a:xfrm>
            <a:off x="6689725" y="3976688"/>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Times New Roman" panose="02020603050405020304" pitchFamily="18" charset="0"/>
              </a:rPr>
              <a:t>x2</a:t>
            </a:r>
            <a:endParaRPr lang="en-US" altLang="en-US" sz="2400">
              <a:latin typeface="Times New Roman" panose="02020603050405020304" pitchFamily="18" charset="0"/>
            </a:endParaRPr>
          </a:p>
        </p:txBody>
      </p:sp>
      <p:sp>
        <p:nvSpPr>
          <p:cNvPr id="50207" name="Text Box 31">
            <a:extLst>
              <a:ext uri="{FF2B5EF4-FFF2-40B4-BE49-F238E27FC236}">
                <a16:creationId xmlns:a16="http://schemas.microsoft.com/office/drawing/2014/main" id="{1E1AC618-C077-6345-6D24-8A04F1720E92}"/>
              </a:ext>
            </a:extLst>
          </p:cNvPr>
          <p:cNvSpPr txBox="1">
            <a:spLocks noChangeArrowheads="1"/>
          </p:cNvSpPr>
          <p:nvPr/>
        </p:nvSpPr>
        <p:spPr bwMode="auto">
          <a:xfrm>
            <a:off x="2819400" y="4343400"/>
            <a:ext cx="400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latin typeface="Times New Roman" panose="02020603050405020304" pitchFamily="18" charset="0"/>
              </a:rPr>
              <a:t>e1</a:t>
            </a:r>
          </a:p>
        </p:txBody>
      </p:sp>
      <p:sp>
        <p:nvSpPr>
          <p:cNvPr id="50208" name="Text Box 32">
            <a:extLst>
              <a:ext uri="{FF2B5EF4-FFF2-40B4-BE49-F238E27FC236}">
                <a16:creationId xmlns:a16="http://schemas.microsoft.com/office/drawing/2014/main" id="{BEEDDD65-C6AE-529B-56EC-8D3D0A0DC8BA}"/>
              </a:ext>
            </a:extLst>
          </p:cNvPr>
          <p:cNvSpPr txBox="1">
            <a:spLocks noChangeArrowheads="1"/>
          </p:cNvSpPr>
          <p:nvPr/>
        </p:nvSpPr>
        <p:spPr bwMode="auto">
          <a:xfrm>
            <a:off x="5105400" y="4038600"/>
            <a:ext cx="400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latin typeface="Times New Roman" panose="02020603050405020304" pitchFamily="18" charset="0"/>
              </a:rPr>
              <a:t>e2</a:t>
            </a:r>
          </a:p>
        </p:txBody>
      </p:sp>
      <p:sp>
        <p:nvSpPr>
          <p:cNvPr id="50209" name="Text Box 33">
            <a:extLst>
              <a:ext uri="{FF2B5EF4-FFF2-40B4-BE49-F238E27FC236}">
                <a16:creationId xmlns:a16="http://schemas.microsoft.com/office/drawing/2014/main" id="{074CCCBB-E063-594F-0D08-852247FD7C43}"/>
              </a:ext>
            </a:extLst>
          </p:cNvPr>
          <p:cNvSpPr txBox="1">
            <a:spLocks noChangeArrowheads="1"/>
          </p:cNvSpPr>
          <p:nvPr/>
        </p:nvSpPr>
        <p:spPr bwMode="auto">
          <a:xfrm>
            <a:off x="1584325" y="4613275"/>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C1</a:t>
            </a:r>
          </a:p>
        </p:txBody>
      </p:sp>
      <p:sp>
        <p:nvSpPr>
          <p:cNvPr id="50210" name="Text Box 34">
            <a:extLst>
              <a:ext uri="{FF2B5EF4-FFF2-40B4-BE49-F238E27FC236}">
                <a16:creationId xmlns:a16="http://schemas.microsoft.com/office/drawing/2014/main" id="{64CB2342-588E-0413-6D47-B1E620DF9B59}"/>
              </a:ext>
            </a:extLst>
          </p:cNvPr>
          <p:cNvSpPr txBox="1">
            <a:spLocks noChangeArrowheads="1"/>
          </p:cNvSpPr>
          <p:nvPr/>
        </p:nvSpPr>
        <p:spPr bwMode="auto">
          <a:xfrm>
            <a:off x="6994525" y="5222875"/>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C2</a:t>
            </a:r>
          </a:p>
        </p:txBody>
      </p:sp>
      <p:sp>
        <p:nvSpPr>
          <p:cNvPr id="2" name="Title 1">
            <a:extLst>
              <a:ext uri="{FF2B5EF4-FFF2-40B4-BE49-F238E27FC236}">
                <a16:creationId xmlns:a16="http://schemas.microsoft.com/office/drawing/2014/main" id="{57440720-0B68-71C9-132A-BC50826F680B}"/>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3" name="Picture 2" descr="E:\NIET\Project\xLogo11.png.pagespeed.ic.pydHLuCQEZ.png">
            <a:extLst>
              <a:ext uri="{FF2B5EF4-FFF2-40B4-BE49-F238E27FC236}">
                <a16:creationId xmlns:a16="http://schemas.microsoft.com/office/drawing/2014/main" id="{FA537FCF-752B-0496-B18F-4A4A7078F605}"/>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7BE70FBA-148D-E07F-8FBD-71867E1574E1}"/>
              </a:ext>
            </a:extLst>
          </p:cNvPr>
          <p:cNvSpPr>
            <a:spLocks noGrp="1" noChangeArrowheads="1"/>
          </p:cNvSpPr>
          <p:nvPr>
            <p:ph type="title"/>
          </p:nvPr>
        </p:nvSpPr>
        <p:spPr>
          <a:xfrm>
            <a:off x="381000" y="609600"/>
            <a:ext cx="8229600" cy="1143000"/>
          </a:xfrm>
        </p:spPr>
        <p:txBody>
          <a:bodyPr>
            <a:normAutofit fontScale="90000"/>
          </a:bodyPr>
          <a:lstStyle/>
          <a:p>
            <a:r>
              <a:rPr lang="en-US" altLang="en-US" sz="2800"/>
              <a:t>For a correspondence (r1,c1) in</a:t>
            </a:r>
            <a:br>
              <a:rPr lang="en-US" altLang="en-US" sz="2800"/>
            </a:br>
            <a:r>
              <a:rPr lang="en-US" altLang="en-US" sz="2800"/>
              <a:t>image 1 to (r2,c2) in image 2:</a:t>
            </a:r>
            <a:br>
              <a:rPr lang="en-US" altLang="en-US" sz="2800"/>
            </a:br>
            <a:endParaRPr lang="en-US" altLang="en-US" sz="2800"/>
          </a:p>
        </p:txBody>
      </p:sp>
      <p:sp>
        <p:nvSpPr>
          <p:cNvPr id="51203" name="Text Box 3">
            <a:extLst>
              <a:ext uri="{FF2B5EF4-FFF2-40B4-BE49-F238E27FC236}">
                <a16:creationId xmlns:a16="http://schemas.microsoft.com/office/drawing/2014/main" id="{36C9C508-FD10-1522-8E23-B98D8BCD0F2D}"/>
              </a:ext>
            </a:extLst>
          </p:cNvPr>
          <p:cNvSpPr txBox="1">
            <a:spLocks noChangeArrowheads="1"/>
          </p:cNvSpPr>
          <p:nvPr/>
        </p:nvSpPr>
        <p:spPr bwMode="auto">
          <a:xfrm>
            <a:off x="1355725" y="2022475"/>
            <a:ext cx="7512050" cy="37528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1. Both cameras were calibrated.  Both camera matrices are </a:t>
            </a:r>
          </a:p>
          <a:p>
            <a:r>
              <a:rPr lang="en-US" altLang="en-US" sz="2400">
                <a:latin typeface="Times New Roman" panose="02020603050405020304" pitchFamily="18" charset="0"/>
              </a:rPr>
              <a:t>    then known.  From the two camera equations we get</a:t>
            </a:r>
          </a:p>
          <a:p>
            <a:r>
              <a:rPr lang="en-US" altLang="en-US" sz="2400">
                <a:latin typeface="Times New Roman" panose="02020603050405020304" pitchFamily="18" charset="0"/>
              </a:rPr>
              <a:t>    </a:t>
            </a:r>
          </a:p>
          <a:p>
            <a:r>
              <a:rPr lang="en-US" altLang="en-US" sz="2400">
                <a:latin typeface="Times New Roman" panose="02020603050405020304" pitchFamily="18" charset="0"/>
              </a:rPr>
              <a:t>    4 linear equations in 3 unknowns.</a:t>
            </a:r>
          </a:p>
          <a:p>
            <a:endParaRPr lang="en-US" altLang="en-US" sz="2400">
              <a:latin typeface="Times New Roman" panose="02020603050405020304" pitchFamily="18" charset="0"/>
            </a:endParaRPr>
          </a:p>
          <a:p>
            <a:r>
              <a:rPr lang="en-US" altLang="en-US" sz="2400">
                <a:latin typeface="Times New Roman" panose="02020603050405020304" pitchFamily="18" charset="0"/>
              </a:rPr>
              <a:t>r1 = (b11 - b31*r1)</a:t>
            </a:r>
            <a:r>
              <a:rPr lang="en-US" altLang="en-US" sz="2400" b="1">
                <a:solidFill>
                  <a:srgbClr val="FF0000"/>
                </a:solidFill>
                <a:latin typeface="Times New Roman" panose="02020603050405020304" pitchFamily="18" charset="0"/>
              </a:rPr>
              <a:t>x</a:t>
            </a:r>
            <a:r>
              <a:rPr lang="en-US" altLang="en-US" sz="2400">
                <a:latin typeface="Times New Roman" panose="02020603050405020304" pitchFamily="18" charset="0"/>
              </a:rPr>
              <a:t> + (b12 - b32*r1)</a:t>
            </a:r>
            <a:r>
              <a:rPr lang="en-US" altLang="en-US" sz="2400" b="1">
                <a:solidFill>
                  <a:srgbClr val="FF0000"/>
                </a:solidFill>
                <a:latin typeface="Times New Roman" panose="02020603050405020304" pitchFamily="18" charset="0"/>
              </a:rPr>
              <a:t>y</a:t>
            </a:r>
            <a:r>
              <a:rPr lang="en-US" altLang="en-US" sz="2400" b="1">
                <a:latin typeface="Times New Roman" panose="02020603050405020304" pitchFamily="18" charset="0"/>
              </a:rPr>
              <a:t> </a:t>
            </a:r>
            <a:r>
              <a:rPr lang="en-US" altLang="en-US" sz="2400">
                <a:latin typeface="Times New Roman" panose="02020603050405020304" pitchFamily="18" charset="0"/>
              </a:rPr>
              <a:t>+ (b13-b33*r1)</a:t>
            </a:r>
            <a:r>
              <a:rPr lang="en-US" altLang="en-US" sz="2400" b="1">
                <a:solidFill>
                  <a:srgbClr val="FF0000"/>
                </a:solidFill>
                <a:latin typeface="Times New Roman" panose="02020603050405020304" pitchFamily="18" charset="0"/>
              </a:rPr>
              <a:t>z</a:t>
            </a:r>
          </a:p>
          <a:p>
            <a:r>
              <a:rPr lang="en-US" altLang="en-US" sz="2400">
                <a:latin typeface="Times New Roman" panose="02020603050405020304" pitchFamily="18" charset="0"/>
              </a:rPr>
              <a:t>c1 = (b21 - b31*c1)</a:t>
            </a:r>
            <a:r>
              <a:rPr lang="en-US" altLang="en-US" sz="2400" b="1">
                <a:solidFill>
                  <a:srgbClr val="FF0000"/>
                </a:solidFill>
                <a:latin typeface="Times New Roman" panose="02020603050405020304" pitchFamily="18" charset="0"/>
              </a:rPr>
              <a:t>x</a:t>
            </a:r>
            <a:r>
              <a:rPr lang="en-US" altLang="en-US" sz="2400">
                <a:latin typeface="Times New Roman" panose="02020603050405020304" pitchFamily="18" charset="0"/>
              </a:rPr>
              <a:t> + (b22 - b32*c1)</a:t>
            </a:r>
            <a:r>
              <a:rPr lang="en-US" altLang="en-US" sz="2400" b="1">
                <a:solidFill>
                  <a:srgbClr val="FF0000"/>
                </a:solidFill>
                <a:latin typeface="Times New Roman" panose="02020603050405020304" pitchFamily="18" charset="0"/>
              </a:rPr>
              <a:t>y</a:t>
            </a:r>
            <a:r>
              <a:rPr lang="en-US" altLang="en-US" sz="2400">
                <a:latin typeface="Times New Roman" panose="02020603050405020304" pitchFamily="18" charset="0"/>
              </a:rPr>
              <a:t> + (b23-b33*c1)</a:t>
            </a:r>
            <a:r>
              <a:rPr lang="en-US" altLang="en-US" sz="2400" b="1">
                <a:solidFill>
                  <a:srgbClr val="FF0000"/>
                </a:solidFill>
                <a:latin typeface="Times New Roman" panose="02020603050405020304" pitchFamily="18" charset="0"/>
              </a:rPr>
              <a:t>z</a:t>
            </a:r>
          </a:p>
          <a:p>
            <a:endParaRPr lang="en-US" altLang="en-US" sz="2400" b="1">
              <a:solidFill>
                <a:srgbClr val="FF0000"/>
              </a:solidFill>
              <a:latin typeface="Times New Roman" panose="02020603050405020304" pitchFamily="18" charset="0"/>
            </a:endParaRPr>
          </a:p>
          <a:p>
            <a:r>
              <a:rPr lang="en-US" altLang="en-US" sz="2400">
                <a:latin typeface="Times New Roman" panose="02020603050405020304" pitchFamily="18" charset="0"/>
              </a:rPr>
              <a:t>r2 = (c11 - c31*r2)</a:t>
            </a:r>
            <a:r>
              <a:rPr lang="en-US" altLang="en-US" sz="2400" b="1">
                <a:solidFill>
                  <a:srgbClr val="FF0000"/>
                </a:solidFill>
                <a:latin typeface="Times New Roman" panose="02020603050405020304" pitchFamily="18" charset="0"/>
              </a:rPr>
              <a:t>x</a:t>
            </a:r>
            <a:r>
              <a:rPr lang="en-US" altLang="en-US" sz="2400">
                <a:solidFill>
                  <a:srgbClr val="FF0000"/>
                </a:solidFill>
                <a:latin typeface="Times New Roman" panose="02020603050405020304" pitchFamily="18" charset="0"/>
              </a:rPr>
              <a:t> </a:t>
            </a:r>
            <a:r>
              <a:rPr lang="en-US" altLang="en-US" sz="2400">
                <a:latin typeface="Times New Roman" panose="02020603050405020304" pitchFamily="18" charset="0"/>
              </a:rPr>
              <a:t>+ (c12 - c32*r2)</a:t>
            </a:r>
            <a:r>
              <a:rPr lang="en-US" altLang="en-US" sz="2400" b="1">
                <a:solidFill>
                  <a:srgbClr val="FF0000"/>
                </a:solidFill>
                <a:latin typeface="Times New Roman" panose="02020603050405020304" pitchFamily="18" charset="0"/>
              </a:rPr>
              <a:t>y</a:t>
            </a:r>
            <a:r>
              <a:rPr lang="en-US" altLang="en-US" sz="2400" b="1">
                <a:latin typeface="Times New Roman" panose="02020603050405020304" pitchFamily="18" charset="0"/>
              </a:rPr>
              <a:t> </a:t>
            </a:r>
            <a:r>
              <a:rPr lang="en-US" altLang="en-US" sz="2400">
                <a:latin typeface="Times New Roman" panose="02020603050405020304" pitchFamily="18" charset="0"/>
              </a:rPr>
              <a:t>+ (c13 - c33*r2)</a:t>
            </a:r>
            <a:r>
              <a:rPr lang="en-US" altLang="en-US" sz="2400" b="1">
                <a:solidFill>
                  <a:srgbClr val="FF0000"/>
                </a:solidFill>
                <a:latin typeface="Times New Roman" panose="02020603050405020304" pitchFamily="18" charset="0"/>
              </a:rPr>
              <a:t>z</a:t>
            </a:r>
          </a:p>
          <a:p>
            <a:r>
              <a:rPr lang="en-US" altLang="en-US" sz="2400">
                <a:latin typeface="Times New Roman" panose="02020603050405020304" pitchFamily="18" charset="0"/>
              </a:rPr>
              <a:t>c2 = (c21 - c31*c2)</a:t>
            </a:r>
            <a:r>
              <a:rPr lang="en-US" altLang="en-US" sz="2400" b="1">
                <a:solidFill>
                  <a:srgbClr val="FF0000"/>
                </a:solidFill>
                <a:latin typeface="Times New Roman" panose="02020603050405020304" pitchFamily="18" charset="0"/>
              </a:rPr>
              <a:t>x</a:t>
            </a:r>
            <a:r>
              <a:rPr lang="en-US" altLang="en-US" sz="2400" b="1">
                <a:latin typeface="Times New Roman" panose="02020603050405020304" pitchFamily="18" charset="0"/>
              </a:rPr>
              <a:t> </a:t>
            </a:r>
            <a:r>
              <a:rPr lang="en-US" altLang="en-US" sz="2400">
                <a:latin typeface="Times New Roman" panose="02020603050405020304" pitchFamily="18" charset="0"/>
              </a:rPr>
              <a:t>+ (c22 - c32*c2)</a:t>
            </a:r>
            <a:r>
              <a:rPr lang="en-US" altLang="en-US" sz="2400" b="1">
                <a:solidFill>
                  <a:srgbClr val="FF0000"/>
                </a:solidFill>
                <a:latin typeface="Times New Roman" panose="02020603050405020304" pitchFamily="18" charset="0"/>
              </a:rPr>
              <a:t>y</a:t>
            </a:r>
            <a:r>
              <a:rPr lang="en-US" altLang="en-US" sz="2400">
                <a:latin typeface="Times New Roman" panose="02020603050405020304" pitchFamily="18" charset="0"/>
              </a:rPr>
              <a:t> + (c23 - c33*c2)</a:t>
            </a:r>
            <a:r>
              <a:rPr lang="en-US" altLang="en-US" sz="2400" b="1">
                <a:solidFill>
                  <a:srgbClr val="FF0000"/>
                </a:solidFill>
                <a:latin typeface="Times New Roman" panose="02020603050405020304" pitchFamily="18" charset="0"/>
              </a:rPr>
              <a:t>z</a:t>
            </a:r>
          </a:p>
        </p:txBody>
      </p:sp>
      <p:sp>
        <p:nvSpPr>
          <p:cNvPr id="51204" name="Text Box 4">
            <a:extLst>
              <a:ext uri="{FF2B5EF4-FFF2-40B4-BE49-F238E27FC236}">
                <a16:creationId xmlns:a16="http://schemas.microsoft.com/office/drawing/2014/main" id="{38E237A4-EABC-8014-87ED-A804B54898C3}"/>
              </a:ext>
            </a:extLst>
          </p:cNvPr>
          <p:cNvSpPr txBox="1">
            <a:spLocks noChangeArrowheads="1"/>
          </p:cNvSpPr>
          <p:nvPr/>
        </p:nvSpPr>
        <p:spPr bwMode="auto">
          <a:xfrm>
            <a:off x="1355725" y="5908675"/>
            <a:ext cx="7473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CC0000"/>
                </a:solidFill>
                <a:latin typeface="Times New Roman" panose="02020603050405020304" pitchFamily="18" charset="0"/>
              </a:rPr>
              <a:t>Direct solution uses 3 equations, won’t give reliable results.</a:t>
            </a:r>
          </a:p>
        </p:txBody>
      </p:sp>
      <p:sp>
        <p:nvSpPr>
          <p:cNvPr id="2" name="Title 1">
            <a:extLst>
              <a:ext uri="{FF2B5EF4-FFF2-40B4-BE49-F238E27FC236}">
                <a16:creationId xmlns:a16="http://schemas.microsoft.com/office/drawing/2014/main" id="{3CED280A-7AA8-23D1-03D1-2B0160996AFA}"/>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3" name="Picture 2" descr="E:\NIET\Project\xLogo11.png.pagespeed.ic.pydHLuCQEZ.png">
            <a:extLst>
              <a:ext uri="{FF2B5EF4-FFF2-40B4-BE49-F238E27FC236}">
                <a16:creationId xmlns:a16="http://schemas.microsoft.com/office/drawing/2014/main" id="{75A28590-CC8F-09D4-454A-2CEA925C0A2F}"/>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7845C5D3-751C-EFC2-4874-10D99333B7A7}"/>
              </a:ext>
            </a:extLst>
          </p:cNvPr>
          <p:cNvSpPr>
            <a:spLocks noGrp="1" noChangeArrowheads="1"/>
          </p:cNvSpPr>
          <p:nvPr>
            <p:ph type="title"/>
          </p:nvPr>
        </p:nvSpPr>
        <p:spPr>
          <a:xfrm>
            <a:off x="381000" y="544512"/>
            <a:ext cx="7886700" cy="1325563"/>
          </a:xfrm>
        </p:spPr>
        <p:txBody>
          <a:bodyPr/>
          <a:lstStyle/>
          <a:p>
            <a:r>
              <a:rPr lang="en-US" altLang="en-US" dirty="0"/>
              <a:t>Solve by computing the closest</a:t>
            </a:r>
            <a:br>
              <a:rPr lang="en-US" altLang="en-US" dirty="0"/>
            </a:br>
            <a:r>
              <a:rPr lang="en-US" altLang="en-US" dirty="0"/>
              <a:t>approach of the two skew rays.</a:t>
            </a:r>
          </a:p>
        </p:txBody>
      </p:sp>
      <p:sp>
        <p:nvSpPr>
          <p:cNvPr id="52227" name="Line 3">
            <a:extLst>
              <a:ext uri="{FF2B5EF4-FFF2-40B4-BE49-F238E27FC236}">
                <a16:creationId xmlns:a16="http://schemas.microsoft.com/office/drawing/2014/main" id="{14EDC519-6F9C-4C01-86E5-BEAB426B2E24}"/>
              </a:ext>
            </a:extLst>
          </p:cNvPr>
          <p:cNvSpPr>
            <a:spLocks noChangeShapeType="1"/>
          </p:cNvSpPr>
          <p:nvPr/>
        </p:nvSpPr>
        <p:spPr bwMode="auto">
          <a:xfrm>
            <a:off x="2209800" y="2590800"/>
            <a:ext cx="37338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52228" name="Line 4">
            <a:extLst>
              <a:ext uri="{FF2B5EF4-FFF2-40B4-BE49-F238E27FC236}">
                <a16:creationId xmlns:a16="http://schemas.microsoft.com/office/drawing/2014/main" id="{D1DC8810-C347-18A5-4183-4FA9C91555C1}"/>
              </a:ext>
            </a:extLst>
          </p:cNvPr>
          <p:cNvSpPr>
            <a:spLocks noChangeShapeType="1"/>
          </p:cNvSpPr>
          <p:nvPr/>
        </p:nvSpPr>
        <p:spPr bwMode="auto">
          <a:xfrm flipV="1">
            <a:off x="2209800" y="3810000"/>
            <a:ext cx="37338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52229" name="Text Box 5">
            <a:extLst>
              <a:ext uri="{FF2B5EF4-FFF2-40B4-BE49-F238E27FC236}">
                <a16:creationId xmlns:a16="http://schemas.microsoft.com/office/drawing/2014/main" id="{17573384-8B7D-FBB3-2BE8-15C1F9E4D15C}"/>
              </a:ext>
            </a:extLst>
          </p:cNvPr>
          <p:cNvSpPr txBox="1">
            <a:spLocks noChangeArrowheads="1"/>
          </p:cNvSpPr>
          <p:nvPr/>
        </p:nvSpPr>
        <p:spPr bwMode="auto">
          <a:xfrm>
            <a:off x="6765925" y="3089275"/>
            <a:ext cx="2112963" cy="19272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If the rays</a:t>
            </a:r>
          </a:p>
          <a:p>
            <a:r>
              <a:rPr lang="en-US" altLang="en-US" sz="2400">
                <a:latin typeface="Times New Roman" panose="02020603050405020304" pitchFamily="18" charset="0"/>
              </a:rPr>
              <a:t>intersected</a:t>
            </a:r>
          </a:p>
          <a:p>
            <a:r>
              <a:rPr lang="en-US" altLang="en-US" sz="2400">
                <a:latin typeface="Times New Roman" panose="02020603050405020304" pitchFamily="18" charset="0"/>
              </a:rPr>
              <a:t>perfectly in 3D,</a:t>
            </a:r>
          </a:p>
          <a:p>
            <a:r>
              <a:rPr lang="en-US" altLang="en-US" sz="2400">
                <a:latin typeface="Times New Roman" panose="02020603050405020304" pitchFamily="18" charset="0"/>
              </a:rPr>
              <a:t>the intersection</a:t>
            </a:r>
          </a:p>
          <a:p>
            <a:r>
              <a:rPr lang="en-US" altLang="en-US" sz="2400">
                <a:latin typeface="Times New Roman" panose="02020603050405020304" pitchFamily="18" charset="0"/>
              </a:rPr>
              <a:t>would be P.</a:t>
            </a:r>
          </a:p>
        </p:txBody>
      </p:sp>
      <p:sp>
        <p:nvSpPr>
          <p:cNvPr id="52230" name="Line 6">
            <a:extLst>
              <a:ext uri="{FF2B5EF4-FFF2-40B4-BE49-F238E27FC236}">
                <a16:creationId xmlns:a16="http://schemas.microsoft.com/office/drawing/2014/main" id="{0C28ADAE-EC17-EA5C-A5FB-B0C2869558A7}"/>
              </a:ext>
            </a:extLst>
          </p:cNvPr>
          <p:cNvSpPr>
            <a:spLocks noChangeShapeType="1"/>
          </p:cNvSpPr>
          <p:nvPr/>
        </p:nvSpPr>
        <p:spPr bwMode="auto">
          <a:xfrm flipV="1">
            <a:off x="5410200" y="3352800"/>
            <a:ext cx="762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52231" name="Text Box 7">
            <a:extLst>
              <a:ext uri="{FF2B5EF4-FFF2-40B4-BE49-F238E27FC236}">
                <a16:creationId xmlns:a16="http://schemas.microsoft.com/office/drawing/2014/main" id="{9A6D7C68-A3FC-EE10-8788-F4D8B15363F1}"/>
              </a:ext>
            </a:extLst>
          </p:cNvPr>
          <p:cNvSpPr txBox="1">
            <a:spLocks noChangeArrowheads="1"/>
          </p:cNvSpPr>
          <p:nvPr/>
        </p:nvSpPr>
        <p:spPr bwMode="auto">
          <a:xfrm>
            <a:off x="5089525" y="3317875"/>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V</a:t>
            </a:r>
          </a:p>
        </p:txBody>
      </p:sp>
      <p:sp>
        <p:nvSpPr>
          <p:cNvPr id="52232" name="Text Box 8">
            <a:extLst>
              <a:ext uri="{FF2B5EF4-FFF2-40B4-BE49-F238E27FC236}">
                <a16:creationId xmlns:a16="http://schemas.microsoft.com/office/drawing/2014/main" id="{317A54F5-EF2E-8DF5-67E1-983B08B56FA3}"/>
              </a:ext>
            </a:extLst>
          </p:cNvPr>
          <p:cNvSpPr txBox="1">
            <a:spLocks noChangeArrowheads="1"/>
          </p:cNvSpPr>
          <p:nvPr/>
        </p:nvSpPr>
        <p:spPr bwMode="auto">
          <a:xfrm>
            <a:off x="1371600" y="4800600"/>
            <a:ext cx="4735513" cy="1196975"/>
          </a:xfrm>
          <a:prstGeom prst="rect">
            <a:avLst/>
          </a:prstGeom>
          <a:noFill/>
          <a:ln w="9525">
            <a:solidFill>
              <a:srgbClr val="CC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CC0000"/>
                </a:solidFill>
                <a:latin typeface="Times New Roman" panose="02020603050405020304" pitchFamily="18" charset="0"/>
              </a:rPr>
              <a:t>Instead, we solve for the shortest line</a:t>
            </a:r>
          </a:p>
          <a:p>
            <a:r>
              <a:rPr lang="en-US" altLang="en-US" sz="2400">
                <a:solidFill>
                  <a:srgbClr val="CC0000"/>
                </a:solidFill>
                <a:latin typeface="Times New Roman" panose="02020603050405020304" pitchFamily="18" charset="0"/>
              </a:rPr>
              <a:t>segment connecting the two rays and</a:t>
            </a:r>
          </a:p>
          <a:p>
            <a:r>
              <a:rPr lang="en-US" altLang="en-US" sz="2400">
                <a:solidFill>
                  <a:srgbClr val="CC0000"/>
                </a:solidFill>
                <a:latin typeface="Times New Roman" panose="02020603050405020304" pitchFamily="18" charset="0"/>
              </a:rPr>
              <a:t>let P be its midpoint.</a:t>
            </a:r>
          </a:p>
        </p:txBody>
      </p:sp>
      <p:sp>
        <p:nvSpPr>
          <p:cNvPr id="52233" name="Text Box 9">
            <a:extLst>
              <a:ext uri="{FF2B5EF4-FFF2-40B4-BE49-F238E27FC236}">
                <a16:creationId xmlns:a16="http://schemas.microsoft.com/office/drawing/2014/main" id="{830F8CA1-53E4-A3FB-DBE3-E5A34CB72478}"/>
              </a:ext>
            </a:extLst>
          </p:cNvPr>
          <p:cNvSpPr txBox="1">
            <a:spLocks noChangeArrowheads="1"/>
          </p:cNvSpPr>
          <p:nvPr/>
        </p:nvSpPr>
        <p:spPr bwMode="auto">
          <a:xfrm>
            <a:off x="2422525" y="217487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P1</a:t>
            </a:r>
          </a:p>
        </p:txBody>
      </p:sp>
      <p:sp>
        <p:nvSpPr>
          <p:cNvPr id="52234" name="Text Box 10">
            <a:extLst>
              <a:ext uri="{FF2B5EF4-FFF2-40B4-BE49-F238E27FC236}">
                <a16:creationId xmlns:a16="http://schemas.microsoft.com/office/drawing/2014/main" id="{D2D2C733-4614-E656-3EB3-3D4EFC9F2F76}"/>
              </a:ext>
            </a:extLst>
          </p:cNvPr>
          <p:cNvSpPr txBox="1">
            <a:spLocks noChangeArrowheads="1"/>
          </p:cNvSpPr>
          <p:nvPr/>
        </p:nvSpPr>
        <p:spPr bwMode="auto">
          <a:xfrm>
            <a:off x="2438400" y="3886200"/>
            <a:ext cx="557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Q1</a:t>
            </a:r>
          </a:p>
        </p:txBody>
      </p:sp>
      <p:sp>
        <p:nvSpPr>
          <p:cNvPr id="52235" name="Text Box 11">
            <a:extLst>
              <a:ext uri="{FF2B5EF4-FFF2-40B4-BE49-F238E27FC236}">
                <a16:creationId xmlns:a16="http://schemas.microsoft.com/office/drawing/2014/main" id="{11550683-EB65-9035-C89A-41B60175236D}"/>
              </a:ext>
            </a:extLst>
          </p:cNvPr>
          <p:cNvSpPr txBox="1">
            <a:spLocks noChangeArrowheads="1"/>
          </p:cNvSpPr>
          <p:nvPr/>
        </p:nvSpPr>
        <p:spPr bwMode="auto">
          <a:xfrm>
            <a:off x="6156325" y="3317875"/>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panose="02020603050405020304" pitchFamily="18" charset="0"/>
              </a:rPr>
              <a:t>P</a:t>
            </a:r>
          </a:p>
        </p:txBody>
      </p:sp>
      <p:sp>
        <p:nvSpPr>
          <p:cNvPr id="52236" name="Oval 12">
            <a:extLst>
              <a:ext uri="{FF2B5EF4-FFF2-40B4-BE49-F238E27FC236}">
                <a16:creationId xmlns:a16="http://schemas.microsoft.com/office/drawing/2014/main" id="{898A64FE-F311-9102-F718-FAE2681157EC}"/>
              </a:ext>
            </a:extLst>
          </p:cNvPr>
          <p:cNvSpPr>
            <a:spLocks noChangeArrowheads="1"/>
          </p:cNvSpPr>
          <p:nvPr/>
        </p:nvSpPr>
        <p:spPr bwMode="auto">
          <a:xfrm>
            <a:off x="2667000" y="26670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2237" name="Oval 13">
            <a:extLst>
              <a:ext uri="{FF2B5EF4-FFF2-40B4-BE49-F238E27FC236}">
                <a16:creationId xmlns:a16="http://schemas.microsoft.com/office/drawing/2014/main" id="{DC0795A9-8128-BBBA-6F5E-97538653D815}"/>
              </a:ext>
            </a:extLst>
          </p:cNvPr>
          <p:cNvSpPr>
            <a:spLocks noChangeArrowheads="1"/>
          </p:cNvSpPr>
          <p:nvPr/>
        </p:nvSpPr>
        <p:spPr bwMode="auto">
          <a:xfrm>
            <a:off x="2743200" y="42672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2238" name="Text Box 14">
            <a:extLst>
              <a:ext uri="{FF2B5EF4-FFF2-40B4-BE49-F238E27FC236}">
                <a16:creationId xmlns:a16="http://schemas.microsoft.com/office/drawing/2014/main" id="{59008AB8-4986-85F4-83D0-2D9A793A73DD}"/>
              </a:ext>
            </a:extLst>
          </p:cNvPr>
          <p:cNvSpPr txBox="1">
            <a:spLocks noChangeArrowheads="1"/>
          </p:cNvSpPr>
          <p:nvPr/>
        </p:nvSpPr>
        <p:spPr bwMode="auto">
          <a:xfrm>
            <a:off x="3962400" y="3200400"/>
            <a:ext cx="107791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Times New Roman" panose="02020603050405020304" pitchFamily="18" charset="0"/>
              </a:rPr>
              <a:t>solve for</a:t>
            </a:r>
          </a:p>
          <a:p>
            <a:r>
              <a:rPr lang="en-US" altLang="en-US" sz="2000">
                <a:latin typeface="Times New Roman" panose="02020603050405020304" pitchFamily="18" charset="0"/>
              </a:rPr>
              <a:t>shortest</a:t>
            </a:r>
          </a:p>
        </p:txBody>
      </p:sp>
      <p:sp>
        <p:nvSpPr>
          <p:cNvPr id="2" name="Title 1">
            <a:extLst>
              <a:ext uri="{FF2B5EF4-FFF2-40B4-BE49-F238E27FC236}">
                <a16:creationId xmlns:a16="http://schemas.microsoft.com/office/drawing/2014/main" id="{7C4714BD-6D23-2486-8496-5DE5183FF06C}"/>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3" name="Picture 2" descr="E:\NIET\Project\xLogo11.png.pagespeed.ic.pydHLuCQEZ.png">
            <a:extLst>
              <a:ext uri="{FF2B5EF4-FFF2-40B4-BE49-F238E27FC236}">
                <a16:creationId xmlns:a16="http://schemas.microsoft.com/office/drawing/2014/main" id="{A273E997-4855-C5CA-463D-BC769ED4374D}"/>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849867D1-D63D-F099-2E3B-0E3172C57C19}"/>
              </a:ext>
            </a:extLst>
          </p:cNvPr>
          <p:cNvSpPr>
            <a:spLocks noGrp="1" noChangeArrowheads="1"/>
          </p:cNvSpPr>
          <p:nvPr>
            <p:ph type="title"/>
          </p:nvPr>
        </p:nvSpPr>
        <p:spPr>
          <a:xfrm>
            <a:off x="342900" y="654082"/>
            <a:ext cx="7886700" cy="1325563"/>
          </a:xfrm>
        </p:spPr>
        <p:txBody>
          <a:bodyPr/>
          <a:lstStyle/>
          <a:p>
            <a:r>
              <a:rPr lang="en-US" altLang="en-US" sz="3200" dirty="0"/>
              <a:t>Application:  Kari </a:t>
            </a:r>
            <a:r>
              <a:rPr lang="en-US" altLang="en-US" sz="3200" dirty="0" err="1"/>
              <a:t>Pulli’s</a:t>
            </a:r>
            <a:r>
              <a:rPr lang="en-US" altLang="en-US" sz="3200" dirty="0"/>
              <a:t> Reconstruction of 3D Objects from light-striping stereo.</a:t>
            </a:r>
          </a:p>
        </p:txBody>
      </p:sp>
      <p:pic>
        <p:nvPicPr>
          <p:cNvPr id="53251" name="Picture 3">
            <a:extLst>
              <a:ext uri="{FF2B5EF4-FFF2-40B4-BE49-F238E27FC236}">
                <a16:creationId xmlns:a16="http://schemas.microsoft.com/office/drawing/2014/main" id="{22EF9E60-C69E-CD83-9D41-CB37159F0F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4999" t="28906" r="33749" b="30469"/>
          <a:stretch>
            <a:fillRect/>
          </a:stretch>
        </p:blipFill>
        <p:spPr bwMode="auto">
          <a:xfrm>
            <a:off x="1981200" y="1981200"/>
            <a:ext cx="62484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a:extLst>
              <a:ext uri="{FF2B5EF4-FFF2-40B4-BE49-F238E27FC236}">
                <a16:creationId xmlns:a16="http://schemas.microsoft.com/office/drawing/2014/main" id="{68DD19B8-9855-8B62-27ED-48A9B3C7ABD4}"/>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3" name="Picture 2" descr="E:\NIET\Project\xLogo11.png.pagespeed.ic.pydHLuCQEZ.png">
            <a:extLst>
              <a:ext uri="{FF2B5EF4-FFF2-40B4-BE49-F238E27FC236}">
                <a16:creationId xmlns:a16="http://schemas.microsoft.com/office/drawing/2014/main" id="{5768BEC2-9278-167D-9E0F-B5A2DAC95688}"/>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84CC34BE-7245-5E51-FE13-FFFE8F024B8E}"/>
              </a:ext>
            </a:extLst>
          </p:cNvPr>
          <p:cNvSpPr>
            <a:spLocks noGrp="1" noChangeArrowheads="1"/>
          </p:cNvSpPr>
          <p:nvPr>
            <p:ph type="title"/>
          </p:nvPr>
        </p:nvSpPr>
        <p:spPr>
          <a:xfrm>
            <a:off x="533400" y="655637"/>
            <a:ext cx="7886700" cy="1325563"/>
          </a:xfrm>
        </p:spPr>
        <p:txBody>
          <a:bodyPr/>
          <a:lstStyle/>
          <a:p>
            <a:r>
              <a:rPr lang="en-US" altLang="en-US" sz="2800" dirty="0"/>
              <a:t>Application:  </a:t>
            </a:r>
            <a:r>
              <a:rPr lang="en-US" altLang="en-US" sz="2800" dirty="0" err="1"/>
              <a:t>Zhenrong</a:t>
            </a:r>
            <a:r>
              <a:rPr lang="en-US" altLang="en-US" sz="2800" dirty="0"/>
              <a:t> Qian’s 3D Blood Vessel Reconstruction from Visible Human Data</a:t>
            </a:r>
          </a:p>
        </p:txBody>
      </p:sp>
      <p:pic>
        <p:nvPicPr>
          <p:cNvPr id="54275" name="Picture 3">
            <a:extLst>
              <a:ext uri="{FF2B5EF4-FFF2-40B4-BE49-F238E27FC236}">
                <a16:creationId xmlns:a16="http://schemas.microsoft.com/office/drawing/2014/main" id="{B72071AF-CCC8-8DA3-2711-AF1C76E0F8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6750" y="1981200"/>
            <a:ext cx="3948113"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a:extLst>
              <a:ext uri="{FF2B5EF4-FFF2-40B4-BE49-F238E27FC236}">
                <a16:creationId xmlns:a16="http://schemas.microsoft.com/office/drawing/2014/main" id="{831D5C49-F6AD-486F-EEAC-88BE2902F4F8}"/>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3" name="Picture 2" descr="E:\NIET\Project\xLogo11.png.pagespeed.ic.pydHLuCQEZ.png">
            <a:extLst>
              <a:ext uri="{FF2B5EF4-FFF2-40B4-BE49-F238E27FC236}">
                <a16:creationId xmlns:a16="http://schemas.microsoft.com/office/drawing/2014/main" id="{40CB58A6-E4D5-8A7A-0186-D6B97CBF5E0B}"/>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0FF56EE1-587C-5643-57A0-C1406FA6CACF}"/>
              </a:ext>
            </a:extLst>
          </p:cNvPr>
          <p:cNvSpPr>
            <a:spLocks noGrp="1" noChangeArrowheads="1"/>
          </p:cNvSpPr>
          <p:nvPr>
            <p:ph type="ctrTitle"/>
          </p:nvPr>
        </p:nvSpPr>
        <p:spPr>
          <a:xfrm>
            <a:off x="685800" y="2130425"/>
            <a:ext cx="7772400" cy="1470025"/>
          </a:xfrm>
        </p:spPr>
        <p:txBody>
          <a:bodyPr anchor="ctr"/>
          <a:lstStyle/>
          <a:p>
            <a:r>
              <a:rPr lang="en-US" altLang="en-US" sz="4400">
                <a:solidFill>
                  <a:srgbClr val="CC3300"/>
                </a:solidFill>
              </a:rPr>
              <a:t>D</a:t>
            </a:r>
            <a:r>
              <a:rPr lang="en-US" altLang="en-US" sz="4400">
                <a:solidFill>
                  <a:schemeClr val="tx1"/>
                </a:solidFill>
              </a:rPr>
              <a:t>ig</a:t>
            </a:r>
            <a:r>
              <a:rPr lang="en-US" altLang="en-US" sz="4400"/>
              <a:t>ital </a:t>
            </a:r>
            <a:r>
              <a:rPr lang="en-US" altLang="en-US" sz="4400">
                <a:solidFill>
                  <a:srgbClr val="CC3300"/>
                </a:solidFill>
              </a:rPr>
              <a:t>W</a:t>
            </a:r>
            <a:r>
              <a:rPr lang="en-US" altLang="en-US" sz="4400"/>
              <a:t>ater</a:t>
            </a:r>
            <a:r>
              <a:rPr lang="en-US" altLang="en-US" sz="4400">
                <a:solidFill>
                  <a:schemeClr val="tx1"/>
                </a:solidFill>
              </a:rPr>
              <a:t>mark</a:t>
            </a:r>
            <a:r>
              <a:rPr lang="en-US" altLang="en-US" sz="4400"/>
              <a:t>ing</a:t>
            </a:r>
          </a:p>
        </p:txBody>
      </p:sp>
      <p:sp>
        <p:nvSpPr>
          <p:cNvPr id="2051" name="Rectangle 3">
            <a:extLst>
              <a:ext uri="{FF2B5EF4-FFF2-40B4-BE49-F238E27FC236}">
                <a16:creationId xmlns:a16="http://schemas.microsoft.com/office/drawing/2014/main" id="{F578421D-8313-EDAC-6B3D-E994AB518EB4}"/>
              </a:ext>
            </a:extLst>
          </p:cNvPr>
          <p:cNvSpPr>
            <a:spLocks noGrp="1" noChangeArrowheads="1"/>
          </p:cNvSpPr>
          <p:nvPr>
            <p:ph type="subTitle" idx="1"/>
          </p:nvPr>
        </p:nvSpPr>
        <p:spPr>
          <a:xfrm>
            <a:off x="1371600" y="3886200"/>
            <a:ext cx="6400800" cy="1752600"/>
          </a:xfrm>
        </p:spPr>
        <p:txBody>
          <a:bodyPr/>
          <a:lstStyle/>
          <a:p>
            <a:endParaRPr lang="en-US" altLang="en-US" sz="3200" dirty="0"/>
          </a:p>
        </p:txBody>
      </p:sp>
      <p:sp>
        <p:nvSpPr>
          <p:cNvPr id="2" name="Title 1">
            <a:extLst>
              <a:ext uri="{FF2B5EF4-FFF2-40B4-BE49-F238E27FC236}">
                <a16:creationId xmlns:a16="http://schemas.microsoft.com/office/drawing/2014/main" id="{F85F5CDD-0B93-E777-F89B-3C293717E04E}"/>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3" name="Picture 2" descr="E:\NIET\Project\xLogo11.png.pagespeed.ic.pydHLuCQEZ.png">
            <a:extLst>
              <a:ext uri="{FF2B5EF4-FFF2-40B4-BE49-F238E27FC236}">
                <a16:creationId xmlns:a16="http://schemas.microsoft.com/office/drawing/2014/main" id="{7906567B-C1CF-6EFE-0CE5-50E4D9AEC82B}"/>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3218BD9E-B546-C77F-0C2B-8638446AF715}"/>
              </a:ext>
            </a:extLst>
          </p:cNvPr>
          <p:cNvSpPr>
            <a:spLocks noGrp="1" noChangeArrowheads="1"/>
          </p:cNvSpPr>
          <p:nvPr>
            <p:ph type="title"/>
          </p:nvPr>
        </p:nvSpPr>
        <p:spPr/>
        <p:txBody>
          <a:bodyPr/>
          <a:lstStyle/>
          <a:p>
            <a:r>
              <a:rPr lang="en-US" altLang="en-US"/>
              <a:t>Information Hiding</a:t>
            </a:r>
          </a:p>
        </p:txBody>
      </p:sp>
      <p:sp>
        <p:nvSpPr>
          <p:cNvPr id="48131" name="Rectangle 3">
            <a:extLst>
              <a:ext uri="{FF2B5EF4-FFF2-40B4-BE49-F238E27FC236}">
                <a16:creationId xmlns:a16="http://schemas.microsoft.com/office/drawing/2014/main" id="{E3E78CEB-F8AA-A4B1-AC3A-6CEE1C328709}"/>
              </a:ext>
            </a:extLst>
          </p:cNvPr>
          <p:cNvSpPr>
            <a:spLocks noGrp="1" noChangeArrowheads="1"/>
          </p:cNvSpPr>
          <p:nvPr>
            <p:ph type="body" idx="1"/>
          </p:nvPr>
        </p:nvSpPr>
        <p:spPr/>
        <p:txBody>
          <a:bodyPr/>
          <a:lstStyle/>
          <a:p>
            <a:r>
              <a:rPr lang="en-US" altLang="en-US" sz="2800"/>
              <a:t>Information Hiding…..started with</a:t>
            </a:r>
          </a:p>
          <a:p>
            <a:pPr>
              <a:buFontTx/>
              <a:buNone/>
            </a:pPr>
            <a:endParaRPr lang="en-US" altLang="en-US" sz="2400">
              <a:solidFill>
                <a:srgbClr val="CC3300"/>
              </a:solidFill>
            </a:endParaRPr>
          </a:p>
          <a:p>
            <a:pPr>
              <a:buFontTx/>
              <a:buNone/>
            </a:pPr>
            <a:r>
              <a:rPr lang="en-US" altLang="en-US" sz="2400">
                <a:solidFill>
                  <a:srgbClr val="CC3300"/>
                </a:solidFill>
              </a:rPr>
              <a:t>Steganography (art of hidden writing):</a:t>
            </a:r>
          </a:p>
          <a:p>
            <a:pPr>
              <a:buFontTx/>
              <a:buNone/>
            </a:pPr>
            <a:r>
              <a:rPr lang="en-US" altLang="en-US" sz="2400">
                <a:solidFill>
                  <a:srgbClr val="CC3300"/>
                </a:solidFill>
              </a:rPr>
              <a:t>	</a:t>
            </a:r>
            <a:r>
              <a:rPr lang="en-US" altLang="en-US" sz="2000"/>
              <a:t>The art and science of writing hidden messages in such a way that no one apart from the intended recipient knows of the existence of the message</a:t>
            </a:r>
            <a:r>
              <a:rPr lang="en-US" altLang="en-US"/>
              <a:t>. </a:t>
            </a:r>
            <a:r>
              <a:rPr lang="en-US" altLang="en-US" sz="2000"/>
              <a:t>The existence of information is secret. </a:t>
            </a:r>
          </a:p>
          <a:p>
            <a:pPr>
              <a:buFontTx/>
              <a:buNone/>
            </a:pPr>
            <a:r>
              <a:rPr lang="en-US" altLang="en-US" sz="2400"/>
              <a:t>	</a:t>
            </a:r>
          </a:p>
        </p:txBody>
      </p:sp>
      <p:sp>
        <p:nvSpPr>
          <p:cNvPr id="48132" name="Text Box 4">
            <a:extLst>
              <a:ext uri="{FF2B5EF4-FFF2-40B4-BE49-F238E27FC236}">
                <a16:creationId xmlns:a16="http://schemas.microsoft.com/office/drawing/2014/main" id="{FC178192-B8BE-D187-0EDB-260B4137F8E2}"/>
              </a:ext>
            </a:extLst>
          </p:cNvPr>
          <p:cNvSpPr txBox="1">
            <a:spLocks noChangeArrowheads="1"/>
          </p:cNvSpPr>
          <p:nvPr/>
        </p:nvSpPr>
        <p:spPr bwMode="auto">
          <a:xfrm>
            <a:off x="990600" y="5029200"/>
            <a:ext cx="6324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Stego – Hidden , Graphy – Writing </a:t>
            </a:r>
            <a:r>
              <a:rPr lang="en-US" altLang="en-US">
                <a:sym typeface="Wingdings" panose="05000000000000000000" pitchFamily="2" charset="2"/>
              </a:rPr>
              <a:t> ‘art of hidden writing’</a:t>
            </a:r>
            <a:endParaRPr lang="en-US" altLang="en-US"/>
          </a:p>
        </p:txBody>
      </p:sp>
      <p:sp>
        <p:nvSpPr>
          <p:cNvPr id="2" name="Title 1">
            <a:extLst>
              <a:ext uri="{FF2B5EF4-FFF2-40B4-BE49-F238E27FC236}">
                <a16:creationId xmlns:a16="http://schemas.microsoft.com/office/drawing/2014/main" id="{CED4F935-69F6-AE3D-E310-0D39912BD959}"/>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3" name="Picture 2" descr="E:\NIET\Project\xLogo11.png.pagespeed.ic.pydHLuCQEZ.png">
            <a:extLst>
              <a:ext uri="{FF2B5EF4-FFF2-40B4-BE49-F238E27FC236}">
                <a16:creationId xmlns:a16="http://schemas.microsoft.com/office/drawing/2014/main" id="{9FA00A7C-F0B5-057E-E9C0-0DE55747BDDD}"/>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67D079DF-4273-18FB-C0E4-5091A532FC30}"/>
              </a:ext>
            </a:extLst>
          </p:cNvPr>
          <p:cNvSpPr>
            <a:spLocks noGrp="1" noChangeArrowheads="1"/>
          </p:cNvSpPr>
          <p:nvPr>
            <p:ph type="title"/>
          </p:nvPr>
        </p:nvSpPr>
        <p:spPr/>
        <p:txBody>
          <a:bodyPr/>
          <a:lstStyle/>
          <a:p>
            <a:r>
              <a:rPr lang="en-US" altLang="en-US" sz="4000">
                <a:solidFill>
                  <a:schemeClr val="accent2"/>
                </a:solidFill>
              </a:rPr>
              <a:t>Steganography</a:t>
            </a:r>
            <a:r>
              <a:rPr lang="en-US" altLang="en-US" sz="4000"/>
              <a:t> </a:t>
            </a:r>
            <a:br>
              <a:rPr lang="en-US" altLang="en-US" sz="4000"/>
            </a:br>
            <a:r>
              <a:rPr lang="en-US" altLang="en-US" sz="3600"/>
              <a:t>(dates back to 440 BC)</a:t>
            </a:r>
          </a:p>
        </p:txBody>
      </p:sp>
      <p:sp>
        <p:nvSpPr>
          <p:cNvPr id="47107" name="Rectangle 3">
            <a:extLst>
              <a:ext uri="{FF2B5EF4-FFF2-40B4-BE49-F238E27FC236}">
                <a16:creationId xmlns:a16="http://schemas.microsoft.com/office/drawing/2014/main" id="{FD7B10D8-C59A-0F96-F855-A02F017D1894}"/>
              </a:ext>
            </a:extLst>
          </p:cNvPr>
          <p:cNvSpPr>
            <a:spLocks noGrp="1" noChangeArrowheads="1"/>
          </p:cNvSpPr>
          <p:nvPr>
            <p:ph type="body" idx="1"/>
          </p:nvPr>
        </p:nvSpPr>
        <p:spPr/>
        <p:txBody>
          <a:bodyPr/>
          <a:lstStyle/>
          <a:p>
            <a:r>
              <a:rPr lang="en-US" altLang="en-US" sz="2000"/>
              <a:t>Histaeus used his slaves (information </a:t>
            </a:r>
            <a:r>
              <a:rPr lang="en-US" altLang="en-US" sz="2000" u="sng">
                <a:hlinkClick r:id="rId2" tooltip="Tattoo"/>
              </a:rPr>
              <a:t>tattooed</a:t>
            </a:r>
            <a:r>
              <a:rPr lang="en-US" altLang="en-US" sz="2000"/>
              <a:t> on a </a:t>
            </a:r>
            <a:r>
              <a:rPr lang="en-US" altLang="en-US" sz="2000">
                <a:hlinkClick r:id="rId3" tooltip="Slavery"/>
              </a:rPr>
              <a:t>slave</a:t>
            </a:r>
            <a:r>
              <a:rPr lang="en-US" altLang="en-US" sz="2000"/>
              <a:t>’s </a:t>
            </a:r>
            <a:r>
              <a:rPr lang="en-US" altLang="en-US" sz="2000">
                <a:hlinkClick r:id="rId4" tooltip="Shave"/>
              </a:rPr>
              <a:t>shaved</a:t>
            </a:r>
            <a:r>
              <a:rPr lang="en-US" altLang="en-US" sz="2000"/>
              <a:t> head )</a:t>
            </a:r>
          </a:p>
          <a:p>
            <a:pPr>
              <a:buFontTx/>
              <a:buNone/>
            </a:pPr>
            <a:endParaRPr lang="en-US" altLang="en-US" sz="2000"/>
          </a:p>
        </p:txBody>
      </p:sp>
      <p:pic>
        <p:nvPicPr>
          <p:cNvPr id="47108" name="Picture 4">
            <a:extLst>
              <a:ext uri="{FF2B5EF4-FFF2-40B4-BE49-F238E27FC236}">
                <a16:creationId xmlns:a16="http://schemas.microsoft.com/office/drawing/2014/main" id="{B82E52E4-B3E5-C34B-6721-4673878D76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2667000"/>
            <a:ext cx="4343400" cy="2895600"/>
          </a:xfrm>
          <a:prstGeom prst="rect">
            <a:avLst/>
          </a:prstGeom>
          <a:noFill/>
          <a:extLst>
            <a:ext uri="{909E8E84-426E-40DD-AFC4-6F175D3DCCD1}">
              <a14:hiddenFill xmlns:a14="http://schemas.microsoft.com/office/drawing/2010/main">
                <a:solidFill>
                  <a:srgbClr val="FFFFFF"/>
                </a:solidFill>
              </a14:hiddenFill>
            </a:ext>
          </a:extLst>
        </p:spPr>
      </p:pic>
      <p:sp>
        <p:nvSpPr>
          <p:cNvPr id="47110" name="Text Box 6">
            <a:extLst>
              <a:ext uri="{FF2B5EF4-FFF2-40B4-BE49-F238E27FC236}">
                <a16:creationId xmlns:a16="http://schemas.microsoft.com/office/drawing/2014/main" id="{F057FD77-F42D-0875-3C12-5B775ADA6C82}"/>
              </a:ext>
            </a:extLst>
          </p:cNvPr>
          <p:cNvSpPr txBox="1">
            <a:spLocks noChangeArrowheads="1"/>
          </p:cNvSpPr>
          <p:nvPr/>
        </p:nvSpPr>
        <p:spPr bwMode="auto">
          <a:xfrm>
            <a:off x="609600" y="5943600"/>
            <a:ext cx="7315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Initial Applications of information hiding </a:t>
            </a:r>
            <a:r>
              <a:rPr lang="en-US" altLang="en-US">
                <a:sym typeface="Wingdings" panose="05000000000000000000" pitchFamily="2" charset="2"/>
              </a:rPr>
              <a:t> Passing Secret messages</a:t>
            </a:r>
            <a:endParaRPr lang="en-US" altLang="en-US"/>
          </a:p>
        </p:txBody>
      </p:sp>
      <p:sp>
        <p:nvSpPr>
          <p:cNvPr id="2" name="Title 1">
            <a:extLst>
              <a:ext uri="{FF2B5EF4-FFF2-40B4-BE49-F238E27FC236}">
                <a16:creationId xmlns:a16="http://schemas.microsoft.com/office/drawing/2014/main" id="{E26CFEE3-DB97-9172-C958-418D18839A13}"/>
              </a:ext>
            </a:extLst>
          </p:cNvPr>
          <p:cNvSpPr txBox="1">
            <a:spLocks/>
          </p:cNvSpPr>
          <p:nvPr/>
        </p:nvSpPr>
        <p:spPr>
          <a:xfrm>
            <a:off x="1371600" y="0"/>
            <a:ext cx="7772400" cy="547687"/>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3" name="Picture 2" descr="E:\NIET\Project\xLogo11.png.pagespeed.ic.pydHLuCQEZ.png">
            <a:extLst>
              <a:ext uri="{FF2B5EF4-FFF2-40B4-BE49-F238E27FC236}">
                <a16:creationId xmlns:a16="http://schemas.microsoft.com/office/drawing/2014/main" id="{E4B33B69-9592-7054-208A-5432A27AF1CD}"/>
              </a:ext>
            </a:extLst>
          </p:cNvPr>
          <p:cNvPicPr>
            <a:picLocks noChangeAspect="1" noChangeArrowheads="1"/>
          </p:cNvPicPr>
          <p:nvPr/>
        </p:nvPicPr>
        <p:blipFill>
          <a:blip r:embed="rId6"/>
          <a:srcRect/>
          <a:stretch>
            <a:fillRect/>
          </a:stretch>
        </p:blipFill>
        <p:spPr bwMode="auto">
          <a:xfrm>
            <a:off x="0" y="0"/>
            <a:ext cx="1447800" cy="547687"/>
          </a:xfrm>
          <a:prstGeom prst="rect">
            <a:avLst/>
          </a:prstGeom>
          <a:noFill/>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20336048-D2CF-0DBC-D390-DCBF6EC153A8}"/>
              </a:ext>
            </a:extLst>
          </p:cNvPr>
          <p:cNvSpPr>
            <a:spLocks noGrp="1" noChangeArrowheads="1"/>
          </p:cNvSpPr>
          <p:nvPr>
            <p:ph type="title"/>
          </p:nvPr>
        </p:nvSpPr>
        <p:spPr/>
        <p:txBody>
          <a:bodyPr/>
          <a:lstStyle/>
          <a:p>
            <a:r>
              <a:rPr lang="en-US" altLang="en-US"/>
              <a:t>Microchip - Application</a:t>
            </a:r>
          </a:p>
        </p:txBody>
      </p:sp>
      <p:sp>
        <p:nvSpPr>
          <p:cNvPr id="58371" name="Rectangle 3">
            <a:extLst>
              <a:ext uri="{FF2B5EF4-FFF2-40B4-BE49-F238E27FC236}">
                <a16:creationId xmlns:a16="http://schemas.microsoft.com/office/drawing/2014/main" id="{EE068477-F41D-DBA1-D435-965269341AAA}"/>
              </a:ext>
            </a:extLst>
          </p:cNvPr>
          <p:cNvSpPr>
            <a:spLocks noGrp="1" noChangeArrowheads="1"/>
          </p:cNvSpPr>
          <p:nvPr>
            <p:ph type="body" idx="1"/>
          </p:nvPr>
        </p:nvSpPr>
        <p:spPr/>
        <p:txBody>
          <a:bodyPr/>
          <a:lstStyle/>
          <a:p>
            <a:r>
              <a:rPr lang="en-US" altLang="en-US"/>
              <a:t>Germans used Microchips in World War II</a:t>
            </a:r>
          </a:p>
          <a:p>
            <a:pPr>
              <a:buFontTx/>
              <a:buNone/>
            </a:pPr>
            <a:endParaRPr lang="en-US" altLang="en-US"/>
          </a:p>
        </p:txBody>
      </p:sp>
      <p:pic>
        <p:nvPicPr>
          <p:cNvPr id="58372" name="Picture 4">
            <a:extLst>
              <a:ext uri="{FF2B5EF4-FFF2-40B4-BE49-F238E27FC236}">
                <a16:creationId xmlns:a16="http://schemas.microsoft.com/office/drawing/2014/main" id="{4EC8595E-9EEE-1673-3E25-C5B3B083D98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0" y="2667000"/>
            <a:ext cx="3121025" cy="2876550"/>
          </a:xfrm>
          <a:prstGeom prst="rect">
            <a:avLst/>
          </a:prstGeom>
          <a:noFill/>
          <a:extLst>
            <a:ext uri="{909E8E84-426E-40DD-AFC4-6F175D3DCCD1}">
              <a14:hiddenFill xmlns:a14="http://schemas.microsoft.com/office/drawing/2010/main">
                <a:solidFill>
                  <a:srgbClr val="FFFFFF"/>
                </a:solidFill>
              </a14:hiddenFill>
            </a:ext>
          </a:extLst>
        </p:spPr>
      </p:pic>
      <p:sp>
        <p:nvSpPr>
          <p:cNvPr id="58373" name="Text Box 5">
            <a:extLst>
              <a:ext uri="{FF2B5EF4-FFF2-40B4-BE49-F238E27FC236}">
                <a16:creationId xmlns:a16="http://schemas.microsoft.com/office/drawing/2014/main" id="{EDF99301-184D-F75E-B80E-CB2620CC2435}"/>
              </a:ext>
            </a:extLst>
          </p:cNvPr>
          <p:cNvSpPr txBox="1">
            <a:spLocks noChangeArrowheads="1"/>
          </p:cNvSpPr>
          <p:nvPr/>
        </p:nvSpPr>
        <p:spPr bwMode="auto">
          <a:xfrm>
            <a:off x="609600" y="5943600"/>
            <a:ext cx="7315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Initial Applications of information hiding </a:t>
            </a:r>
            <a:r>
              <a:rPr lang="en-US" altLang="en-US">
                <a:sym typeface="Wingdings" panose="05000000000000000000" pitchFamily="2" charset="2"/>
              </a:rPr>
              <a:t> Passing Secret messages</a:t>
            </a:r>
            <a:endParaRPr lang="en-US" altLang="en-US"/>
          </a:p>
        </p:txBody>
      </p:sp>
      <p:sp>
        <p:nvSpPr>
          <p:cNvPr id="2" name="Title 1">
            <a:extLst>
              <a:ext uri="{FF2B5EF4-FFF2-40B4-BE49-F238E27FC236}">
                <a16:creationId xmlns:a16="http://schemas.microsoft.com/office/drawing/2014/main" id="{91DEB5BB-18CF-F4C7-3528-F9EF847ED2BD}"/>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3" name="Picture 2" descr="E:\NIET\Project\xLogo11.png.pagespeed.ic.pydHLuCQEZ.png">
            <a:extLst>
              <a:ext uri="{FF2B5EF4-FFF2-40B4-BE49-F238E27FC236}">
                <a16:creationId xmlns:a16="http://schemas.microsoft.com/office/drawing/2014/main" id="{BF665FC2-D60D-F6D4-9307-17AA813D4383}"/>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76FED766-B34E-C4AF-ACF8-E75FDCAB8331}"/>
              </a:ext>
            </a:extLst>
          </p:cNvPr>
          <p:cNvSpPr>
            <a:spLocks noGrp="1" noChangeArrowheads="1"/>
          </p:cNvSpPr>
          <p:nvPr>
            <p:ph type="title"/>
          </p:nvPr>
        </p:nvSpPr>
        <p:spPr/>
        <p:txBody>
          <a:bodyPr/>
          <a:lstStyle/>
          <a:p>
            <a:r>
              <a:rPr lang="en-US" altLang="en-US"/>
              <a:t>What is a watermark ?</a:t>
            </a:r>
          </a:p>
        </p:txBody>
      </p:sp>
      <p:sp>
        <p:nvSpPr>
          <p:cNvPr id="49155" name="Rectangle 3">
            <a:extLst>
              <a:ext uri="{FF2B5EF4-FFF2-40B4-BE49-F238E27FC236}">
                <a16:creationId xmlns:a16="http://schemas.microsoft.com/office/drawing/2014/main" id="{571748AF-B852-8D45-F67A-7ABBC2767013}"/>
              </a:ext>
            </a:extLst>
          </p:cNvPr>
          <p:cNvSpPr>
            <a:spLocks noGrp="1" noChangeArrowheads="1"/>
          </p:cNvSpPr>
          <p:nvPr>
            <p:ph type="body" idx="1"/>
          </p:nvPr>
        </p:nvSpPr>
        <p:spPr>
          <a:xfrm>
            <a:off x="381000" y="1295400"/>
            <a:ext cx="8229600" cy="4525963"/>
          </a:xfrm>
        </p:spPr>
        <p:txBody>
          <a:bodyPr/>
          <a:lstStyle/>
          <a:p>
            <a:pPr>
              <a:lnSpc>
                <a:spcPct val="80000"/>
              </a:lnSpc>
              <a:buFontTx/>
              <a:buNone/>
            </a:pPr>
            <a:r>
              <a:rPr lang="en-US" altLang="en-US" sz="2400" b="1"/>
              <a:t>What is a watermark ?</a:t>
            </a:r>
            <a:r>
              <a:rPr lang="en-US" altLang="en-US" sz="2400"/>
              <a:t> </a:t>
            </a:r>
            <a:r>
              <a:rPr lang="en-US" altLang="en-US" sz="2400" b="1">
                <a:solidFill>
                  <a:schemeClr val="accent2"/>
                </a:solidFill>
              </a:rPr>
              <a:t>A distinguishing mark impressed on paper during manufacture; visible when paper is held up to the light </a:t>
            </a:r>
            <a:r>
              <a:rPr lang="en-US" altLang="en-US" sz="2400" b="1"/>
              <a:t>(e.g. $ Bill)</a:t>
            </a:r>
          </a:p>
          <a:p>
            <a:pPr>
              <a:lnSpc>
                <a:spcPct val="80000"/>
              </a:lnSpc>
              <a:buFontTx/>
              <a:buNone/>
            </a:pPr>
            <a:endParaRPr lang="en-US" altLang="en-US" sz="2400" b="1"/>
          </a:p>
          <a:p>
            <a:pPr>
              <a:lnSpc>
                <a:spcPct val="80000"/>
              </a:lnSpc>
              <a:buFontTx/>
              <a:buNone/>
            </a:pPr>
            <a:endParaRPr lang="en-US" altLang="en-US" sz="2400" b="1"/>
          </a:p>
          <a:p>
            <a:pPr>
              <a:lnSpc>
                <a:spcPct val="80000"/>
              </a:lnSpc>
              <a:buFontTx/>
              <a:buNone/>
            </a:pPr>
            <a:endParaRPr lang="en-US" altLang="en-US" sz="2400" b="1"/>
          </a:p>
          <a:p>
            <a:pPr>
              <a:lnSpc>
                <a:spcPct val="80000"/>
              </a:lnSpc>
              <a:buFontTx/>
              <a:buNone/>
            </a:pPr>
            <a:endParaRPr lang="en-US" altLang="en-US"/>
          </a:p>
          <a:p>
            <a:pPr>
              <a:lnSpc>
                <a:spcPct val="80000"/>
              </a:lnSpc>
              <a:buFontTx/>
              <a:buNone/>
            </a:pPr>
            <a:endParaRPr lang="en-US" altLang="en-US"/>
          </a:p>
          <a:p>
            <a:pPr>
              <a:lnSpc>
                <a:spcPct val="80000"/>
              </a:lnSpc>
              <a:buFontTx/>
              <a:buNone/>
            </a:pPr>
            <a:endParaRPr lang="en-US" altLang="en-US"/>
          </a:p>
          <a:p>
            <a:pPr>
              <a:lnSpc>
                <a:spcPct val="80000"/>
              </a:lnSpc>
              <a:buFontTx/>
              <a:buNone/>
            </a:pPr>
            <a:endParaRPr lang="en-US" altLang="en-US"/>
          </a:p>
          <a:p>
            <a:pPr>
              <a:lnSpc>
                <a:spcPct val="80000"/>
              </a:lnSpc>
              <a:buFontTx/>
              <a:buNone/>
            </a:pPr>
            <a:r>
              <a:rPr lang="en-US" altLang="en-US" sz="2800"/>
              <a:t>	</a:t>
            </a:r>
            <a:r>
              <a:rPr lang="en-US" altLang="en-US"/>
              <a:t>	</a:t>
            </a:r>
          </a:p>
        </p:txBody>
      </p:sp>
      <p:pic>
        <p:nvPicPr>
          <p:cNvPr id="49156" name="Picture 4">
            <a:extLst>
              <a:ext uri="{FF2B5EF4-FFF2-40B4-BE49-F238E27FC236}">
                <a16:creationId xmlns:a16="http://schemas.microsoft.com/office/drawing/2014/main" id="{F9181092-3A61-6564-666B-CFBF1162C8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590800"/>
            <a:ext cx="5791200" cy="2895600"/>
          </a:xfrm>
          <a:prstGeom prst="rect">
            <a:avLst/>
          </a:prstGeom>
          <a:noFill/>
          <a:extLst>
            <a:ext uri="{909E8E84-426E-40DD-AFC4-6F175D3DCCD1}">
              <a14:hiddenFill xmlns:a14="http://schemas.microsoft.com/office/drawing/2010/main">
                <a:solidFill>
                  <a:srgbClr val="FFFFFF"/>
                </a:solidFill>
              </a14:hiddenFill>
            </a:ext>
          </a:extLst>
        </p:spPr>
      </p:pic>
      <p:sp>
        <p:nvSpPr>
          <p:cNvPr id="49157" name="Text Box 5">
            <a:extLst>
              <a:ext uri="{FF2B5EF4-FFF2-40B4-BE49-F238E27FC236}">
                <a16:creationId xmlns:a16="http://schemas.microsoft.com/office/drawing/2014/main" id="{CF77639D-357F-9840-B8EF-BD7D17014371}"/>
              </a:ext>
            </a:extLst>
          </p:cNvPr>
          <p:cNvSpPr txBox="1">
            <a:spLocks noChangeArrowheads="1"/>
          </p:cNvSpPr>
          <p:nvPr/>
        </p:nvSpPr>
        <p:spPr bwMode="auto">
          <a:xfrm>
            <a:off x="685800" y="5867400"/>
            <a:ext cx="7086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olidFill>
                  <a:srgbClr val="CC3300"/>
                </a:solidFill>
              </a:rPr>
              <a:t>Application for print media </a:t>
            </a:r>
            <a:r>
              <a:rPr lang="en-US" altLang="en-US">
                <a:solidFill>
                  <a:srgbClr val="CC3300"/>
                </a:solidFill>
                <a:sym typeface="Wingdings" panose="05000000000000000000" pitchFamily="2" charset="2"/>
              </a:rPr>
              <a:t> authenticity of print media</a:t>
            </a:r>
            <a:endParaRPr lang="en-US" altLang="en-US">
              <a:solidFill>
                <a:srgbClr val="CC3300"/>
              </a:solidFill>
            </a:endParaRPr>
          </a:p>
        </p:txBody>
      </p:sp>
      <p:sp>
        <p:nvSpPr>
          <p:cNvPr id="2" name="Title 1">
            <a:extLst>
              <a:ext uri="{FF2B5EF4-FFF2-40B4-BE49-F238E27FC236}">
                <a16:creationId xmlns:a16="http://schemas.microsoft.com/office/drawing/2014/main" id="{F5D8CDB3-07FD-2356-C654-21DBC6522DF6}"/>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3" name="Picture 2" descr="E:\NIET\Project\xLogo11.png.pagespeed.ic.pydHLuCQEZ.png">
            <a:extLst>
              <a:ext uri="{FF2B5EF4-FFF2-40B4-BE49-F238E27FC236}">
                <a16:creationId xmlns:a16="http://schemas.microsoft.com/office/drawing/2014/main" id="{EF703C11-8224-2828-9C5D-CAAD29F2CE9C}"/>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2819400" y="6248400"/>
            <a:ext cx="4724400" cy="365125"/>
          </a:xfrm>
        </p:spPr>
        <p:txBody>
          <a:bodyPr/>
          <a:lstStyle/>
          <a:p>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a:t>
            </a:fld>
            <a:endParaRPr lang="en-US"/>
          </a:p>
        </p:txBody>
      </p:sp>
      <p:sp>
        <p:nvSpPr>
          <p:cNvPr id="7" name="Title 1"/>
          <p:cNvSpPr txBox="1">
            <a:spLocks/>
          </p:cNvSpPr>
          <p:nvPr/>
        </p:nvSpPr>
        <p:spPr>
          <a:xfrm>
            <a:off x="1371600" y="1"/>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Course</a:t>
            </a:r>
            <a:r>
              <a:rPr kumimoji="0" lang="en-US" sz="24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Objective</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2" name="Rectangle 1"/>
          <p:cNvSpPr/>
          <p:nvPr/>
        </p:nvSpPr>
        <p:spPr>
          <a:xfrm>
            <a:off x="425355" y="1143000"/>
            <a:ext cx="8534400" cy="1005788"/>
          </a:xfrm>
          <a:prstGeom prst="rect">
            <a:avLst/>
          </a:prstGeom>
        </p:spPr>
        <p:txBody>
          <a:bodyPr wrap="square">
            <a:spAutoFit/>
          </a:bodyPr>
          <a:lstStyle/>
          <a:p>
            <a:pPr marL="66675" algn="just" fontAlgn="base">
              <a:lnSpc>
                <a:spcPct val="106000"/>
              </a:lnSpc>
              <a:spcAft>
                <a:spcPts val="800"/>
              </a:spcAft>
            </a:pPr>
            <a:r>
              <a:rPr lang="en-GB" sz="2000" b="1" kern="100" dirty="0">
                <a:latin typeface="Times New Roman" panose="02020603050405020304" pitchFamily="18" charset="0"/>
                <a:ea typeface="Calibri" panose="020F0502020204030204" pitchFamily="34" charset="0"/>
                <a:cs typeface="Times New Roman" panose="02020603050405020304" pitchFamily="18" charset="0"/>
              </a:rPr>
              <a:t>Course Objective:</a:t>
            </a:r>
            <a:r>
              <a:rPr lang="en-US" kern="100" dirty="0">
                <a:latin typeface="Times New Roman" panose="02020603050405020304" pitchFamily="18" charset="0"/>
                <a:ea typeface="Times New Roman" panose="02020603050405020304" pitchFamily="18" charset="0"/>
                <a:cs typeface="Times New Roman" panose="02020603050405020304" pitchFamily="18" charset="0"/>
              </a:rPr>
              <a:t> To </a:t>
            </a:r>
            <a:r>
              <a:rPr lang="en-GB" kern="100" dirty="0">
                <a:latin typeface="Times New Roman" panose="02020603050405020304" pitchFamily="18" charset="0"/>
                <a:ea typeface="Calibri" panose="020F0502020204030204" pitchFamily="34" charset="0"/>
                <a:cs typeface="Times New Roman" panose="02020603050405020304" pitchFamily="18" charset="0"/>
              </a:rPr>
              <a:t>learn about</a:t>
            </a:r>
            <a:r>
              <a:rPr lang="en-GB" kern="100" dirty="0">
                <a:latin typeface="Times New Roman" panose="02020603050405020304" pitchFamily="18" charset="0"/>
                <a:ea typeface="Times New Roman" panose="02020603050405020304" pitchFamily="18" charset="0"/>
                <a:cs typeface="Times New Roman" panose="02020603050405020304" pitchFamily="18" charset="0"/>
              </a:rPr>
              <a:t> key features of Computer Vision, design, implement and</a:t>
            </a:r>
            <a:r>
              <a:rPr lang="en-US" kern="100" dirty="0">
                <a:latin typeface="Times New Roman" panose="02020603050405020304" pitchFamily="18" charset="0"/>
                <a:ea typeface="Times New Roman" panose="02020603050405020304" pitchFamily="18" charset="0"/>
                <a:cs typeface="Times New Roman" panose="02020603050405020304" pitchFamily="18" charset="0"/>
              </a:rPr>
              <a:t> provide continuous improvement in the accuracy and outcomes of various datasets with more reliable and concise analysis results.</a:t>
            </a:r>
            <a:r>
              <a:rPr lang="en-GB" kern="100" dirty="0">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148" name="Picture 4" descr="Computer vi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1551296" y="2474625"/>
            <a:ext cx="5794375" cy="3042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6659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6C316052-A8C7-5D07-0EE8-8CA1277CA4D5}"/>
              </a:ext>
            </a:extLst>
          </p:cNvPr>
          <p:cNvSpPr>
            <a:spLocks noGrp="1" noChangeArrowheads="1"/>
          </p:cNvSpPr>
          <p:nvPr>
            <p:ph type="title"/>
          </p:nvPr>
        </p:nvSpPr>
        <p:spPr/>
        <p:txBody>
          <a:bodyPr/>
          <a:lstStyle/>
          <a:p>
            <a:r>
              <a:rPr lang="en-US" altLang="en-US"/>
              <a:t>What is a watermark ?</a:t>
            </a:r>
          </a:p>
        </p:txBody>
      </p:sp>
      <p:sp>
        <p:nvSpPr>
          <p:cNvPr id="59395" name="Rectangle 3">
            <a:extLst>
              <a:ext uri="{FF2B5EF4-FFF2-40B4-BE49-F238E27FC236}">
                <a16:creationId xmlns:a16="http://schemas.microsoft.com/office/drawing/2014/main" id="{96CE4914-5E14-4FF6-345B-872A7A872346}"/>
              </a:ext>
            </a:extLst>
          </p:cNvPr>
          <p:cNvSpPr>
            <a:spLocks noGrp="1" noChangeArrowheads="1"/>
          </p:cNvSpPr>
          <p:nvPr>
            <p:ph type="body" idx="1"/>
          </p:nvPr>
        </p:nvSpPr>
        <p:spPr>
          <a:xfrm>
            <a:off x="381000" y="1447800"/>
            <a:ext cx="8229600" cy="4525963"/>
          </a:xfrm>
        </p:spPr>
        <p:txBody>
          <a:bodyPr/>
          <a:lstStyle/>
          <a:p>
            <a:pPr>
              <a:lnSpc>
                <a:spcPct val="80000"/>
              </a:lnSpc>
              <a:buFontTx/>
              <a:buNone/>
            </a:pPr>
            <a:r>
              <a:rPr lang="en-US" altLang="en-US" sz="2800"/>
              <a:t>Digital Watermarking: Application of Information hiding (Hiding Watermarks in digital Media, such as images)</a:t>
            </a:r>
          </a:p>
          <a:p>
            <a:pPr>
              <a:lnSpc>
                <a:spcPct val="80000"/>
              </a:lnSpc>
              <a:buFontTx/>
              <a:buNone/>
            </a:pPr>
            <a:endParaRPr lang="en-US" altLang="en-US" sz="2800"/>
          </a:p>
          <a:p>
            <a:pPr>
              <a:lnSpc>
                <a:spcPct val="80000"/>
              </a:lnSpc>
              <a:buFontTx/>
              <a:buNone/>
            </a:pPr>
            <a:r>
              <a:rPr lang="en-US" altLang="en-US" sz="2800"/>
              <a:t>Digital Watermarking can be ?</a:t>
            </a:r>
          </a:p>
          <a:p>
            <a:pPr>
              <a:lnSpc>
                <a:spcPct val="80000"/>
              </a:lnSpc>
              <a:buFontTx/>
              <a:buNone/>
            </a:pPr>
            <a:r>
              <a:rPr lang="en-US" altLang="en-US" sz="2800"/>
              <a:t> - Perceptible (e.g. author information in .doc)</a:t>
            </a:r>
          </a:p>
          <a:p>
            <a:pPr>
              <a:lnSpc>
                <a:spcPct val="80000"/>
              </a:lnSpc>
              <a:buFontTx/>
              <a:buNone/>
            </a:pPr>
            <a:r>
              <a:rPr lang="en-US" altLang="en-US" sz="2800"/>
              <a:t> - Imperceptible (e.g. author information in images)</a:t>
            </a:r>
          </a:p>
          <a:p>
            <a:pPr>
              <a:lnSpc>
                <a:spcPct val="80000"/>
              </a:lnSpc>
              <a:buFontTx/>
              <a:buNone/>
            </a:pPr>
            <a:endParaRPr lang="en-US" altLang="en-US" sz="1800">
              <a:solidFill>
                <a:srgbClr val="CC3300"/>
              </a:solidFill>
            </a:endParaRPr>
          </a:p>
          <a:p>
            <a:pPr>
              <a:lnSpc>
                <a:spcPct val="80000"/>
              </a:lnSpc>
              <a:buFontTx/>
              <a:buNone/>
            </a:pPr>
            <a:r>
              <a:rPr lang="en-US" altLang="en-US" sz="1800" b="1">
                <a:solidFill>
                  <a:srgbClr val="CC3300"/>
                </a:solidFill>
              </a:rPr>
              <a:t>Visibility is application dependent</a:t>
            </a:r>
          </a:p>
          <a:p>
            <a:pPr>
              <a:lnSpc>
                <a:spcPct val="80000"/>
              </a:lnSpc>
              <a:buFontTx/>
              <a:buNone/>
            </a:pPr>
            <a:endParaRPr lang="en-US" altLang="en-US" sz="1800" b="1">
              <a:solidFill>
                <a:srgbClr val="CC3300"/>
              </a:solidFill>
            </a:endParaRPr>
          </a:p>
          <a:p>
            <a:pPr>
              <a:lnSpc>
                <a:spcPct val="80000"/>
              </a:lnSpc>
              <a:buFontTx/>
              <a:buNone/>
            </a:pPr>
            <a:r>
              <a:rPr lang="en-US" altLang="en-US" sz="1800" b="1">
                <a:solidFill>
                  <a:srgbClr val="CC3300"/>
                </a:solidFill>
              </a:rPr>
              <a:t>Invisible watermarks are preferred ?</a:t>
            </a:r>
          </a:p>
          <a:p>
            <a:pPr>
              <a:lnSpc>
                <a:spcPct val="80000"/>
              </a:lnSpc>
              <a:buFontTx/>
              <a:buNone/>
            </a:pPr>
            <a:r>
              <a:rPr lang="en-US" altLang="en-US" sz="2400"/>
              <a:t>	</a:t>
            </a:r>
            <a:r>
              <a:rPr lang="en-US" altLang="en-US" sz="2800"/>
              <a:t>	</a:t>
            </a:r>
          </a:p>
        </p:txBody>
      </p:sp>
      <p:sp>
        <p:nvSpPr>
          <p:cNvPr id="2" name="Title 1">
            <a:extLst>
              <a:ext uri="{FF2B5EF4-FFF2-40B4-BE49-F238E27FC236}">
                <a16:creationId xmlns:a16="http://schemas.microsoft.com/office/drawing/2014/main" id="{A18E8BD7-A075-C745-4B6D-BB4F38EBCD5E}"/>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3" name="Picture 2" descr="E:\NIET\Project\xLogo11.png.pagespeed.ic.pydHLuCQEZ.png">
            <a:extLst>
              <a:ext uri="{FF2B5EF4-FFF2-40B4-BE49-F238E27FC236}">
                <a16:creationId xmlns:a16="http://schemas.microsoft.com/office/drawing/2014/main" id="{B8F26C20-79BB-2F3D-2595-32375DEEC058}"/>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DAEEDEDA-2D81-8BBE-E505-9384B41BBE7C}"/>
              </a:ext>
            </a:extLst>
          </p:cNvPr>
          <p:cNvSpPr>
            <a:spLocks noGrp="1" noChangeArrowheads="1"/>
          </p:cNvSpPr>
          <p:nvPr>
            <p:ph type="title"/>
          </p:nvPr>
        </p:nvSpPr>
        <p:spPr/>
        <p:txBody>
          <a:bodyPr/>
          <a:lstStyle/>
          <a:p>
            <a:r>
              <a:rPr lang="en-US" altLang="en-US"/>
              <a:t>Applications</a:t>
            </a:r>
          </a:p>
        </p:txBody>
      </p:sp>
      <p:sp>
        <p:nvSpPr>
          <p:cNvPr id="14339" name="Rectangle 3">
            <a:extLst>
              <a:ext uri="{FF2B5EF4-FFF2-40B4-BE49-F238E27FC236}">
                <a16:creationId xmlns:a16="http://schemas.microsoft.com/office/drawing/2014/main" id="{B0E3F17E-7C30-C056-8016-1A04E2ACD332}"/>
              </a:ext>
            </a:extLst>
          </p:cNvPr>
          <p:cNvSpPr>
            <a:spLocks noGrp="1" noChangeArrowheads="1"/>
          </p:cNvSpPr>
          <p:nvPr>
            <p:ph type="body" idx="1"/>
          </p:nvPr>
        </p:nvSpPr>
        <p:spPr/>
        <p:txBody>
          <a:bodyPr/>
          <a:lstStyle/>
          <a:p>
            <a:pPr algn="just">
              <a:buFontTx/>
              <a:buNone/>
            </a:pPr>
            <a:r>
              <a:rPr lang="en-US" altLang="en-US">
                <a:solidFill>
                  <a:schemeClr val="accent2"/>
                </a:solidFill>
              </a:rPr>
              <a:t>Copyright Protecton:</a:t>
            </a:r>
            <a:r>
              <a:rPr lang="en-US" altLang="en-US"/>
              <a:t>To prove the ownership</a:t>
            </a:r>
          </a:p>
          <a:p>
            <a:pPr algn="just">
              <a:buFontTx/>
              <a:buNone/>
            </a:pPr>
            <a:r>
              <a:rPr lang="en-US" altLang="en-US"/>
              <a:t>of digital media</a:t>
            </a:r>
          </a:p>
          <a:p>
            <a:pPr algn="just">
              <a:buFontTx/>
              <a:buNone/>
            </a:pPr>
            <a:endParaRPr lang="en-US" altLang="en-US"/>
          </a:p>
          <a:p>
            <a:pPr algn="just">
              <a:buFontTx/>
              <a:buNone/>
            </a:pPr>
            <a:endParaRPr lang="en-US" altLang="en-US"/>
          </a:p>
          <a:p>
            <a:endParaRPr lang="en-US" altLang="en-US"/>
          </a:p>
          <a:p>
            <a:endParaRPr lang="en-US" altLang="en-US"/>
          </a:p>
          <a:p>
            <a:pPr>
              <a:buFontTx/>
              <a:buNone/>
            </a:pPr>
            <a:endParaRPr lang="en-US" altLang="en-US"/>
          </a:p>
        </p:txBody>
      </p:sp>
      <p:pic>
        <p:nvPicPr>
          <p:cNvPr id="14340" name="Picture 4">
            <a:extLst>
              <a:ext uri="{FF2B5EF4-FFF2-40B4-BE49-F238E27FC236}">
                <a16:creationId xmlns:a16="http://schemas.microsoft.com/office/drawing/2014/main" id="{1C253111-5AB1-3879-1B8E-E0D6F38AE3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2286000"/>
            <a:ext cx="3657600" cy="4165600"/>
          </a:xfrm>
          <a:prstGeom prst="rect">
            <a:avLst/>
          </a:prstGeom>
          <a:noFill/>
          <a:extLst>
            <a:ext uri="{909E8E84-426E-40DD-AFC4-6F175D3DCCD1}">
              <a14:hiddenFill xmlns:a14="http://schemas.microsoft.com/office/drawing/2010/main">
                <a:solidFill>
                  <a:srgbClr val="FFFFFF"/>
                </a:solidFill>
              </a14:hiddenFill>
            </a:ext>
          </a:extLst>
        </p:spPr>
      </p:pic>
      <p:sp>
        <p:nvSpPr>
          <p:cNvPr id="14341" name="Text Box 5">
            <a:extLst>
              <a:ext uri="{FF2B5EF4-FFF2-40B4-BE49-F238E27FC236}">
                <a16:creationId xmlns:a16="http://schemas.microsoft.com/office/drawing/2014/main" id="{505F345C-4581-1864-58A3-47EFFDD44E35}"/>
              </a:ext>
            </a:extLst>
          </p:cNvPr>
          <p:cNvSpPr txBox="1">
            <a:spLocks noChangeArrowheads="1"/>
          </p:cNvSpPr>
          <p:nvPr/>
        </p:nvSpPr>
        <p:spPr bwMode="auto">
          <a:xfrm>
            <a:off x="609600" y="4191000"/>
            <a:ext cx="3352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CC3300"/>
                </a:solidFill>
              </a:rPr>
              <a:t>Eg. Cut paste of images</a:t>
            </a:r>
          </a:p>
        </p:txBody>
      </p:sp>
      <p:sp>
        <p:nvSpPr>
          <p:cNvPr id="14342" name="Text Box 6">
            <a:extLst>
              <a:ext uri="{FF2B5EF4-FFF2-40B4-BE49-F238E27FC236}">
                <a16:creationId xmlns:a16="http://schemas.microsoft.com/office/drawing/2014/main" id="{DFDEEF9E-6B8C-A63F-CD41-590E20504ECF}"/>
              </a:ext>
            </a:extLst>
          </p:cNvPr>
          <p:cNvSpPr txBox="1">
            <a:spLocks noChangeArrowheads="1"/>
          </p:cNvSpPr>
          <p:nvPr/>
        </p:nvSpPr>
        <p:spPr bwMode="auto">
          <a:xfrm>
            <a:off x="457200" y="5410200"/>
            <a:ext cx="3429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Hidden Watermarks represent the copyright information</a:t>
            </a:r>
          </a:p>
        </p:txBody>
      </p:sp>
      <p:sp>
        <p:nvSpPr>
          <p:cNvPr id="2" name="Title 1">
            <a:extLst>
              <a:ext uri="{FF2B5EF4-FFF2-40B4-BE49-F238E27FC236}">
                <a16:creationId xmlns:a16="http://schemas.microsoft.com/office/drawing/2014/main" id="{2CF84970-AC70-D67F-1CF7-6831B98C6ADE}"/>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3" name="Picture 2" descr="E:\NIET\Project\xLogo11.png.pagespeed.ic.pydHLuCQEZ.png">
            <a:extLst>
              <a:ext uri="{FF2B5EF4-FFF2-40B4-BE49-F238E27FC236}">
                <a16:creationId xmlns:a16="http://schemas.microsoft.com/office/drawing/2014/main" id="{32E91D36-6B49-482A-4D75-936E271C0A68}"/>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B8B49677-D99E-B070-23D7-A7A635470D7F}"/>
              </a:ext>
            </a:extLst>
          </p:cNvPr>
          <p:cNvSpPr>
            <a:spLocks noGrp="1" noChangeArrowheads="1"/>
          </p:cNvSpPr>
          <p:nvPr>
            <p:ph type="title"/>
          </p:nvPr>
        </p:nvSpPr>
        <p:spPr/>
        <p:txBody>
          <a:bodyPr/>
          <a:lstStyle/>
          <a:p>
            <a:r>
              <a:rPr lang="en-US" altLang="en-US"/>
              <a:t>Applications</a:t>
            </a:r>
          </a:p>
        </p:txBody>
      </p:sp>
      <p:sp>
        <p:nvSpPr>
          <p:cNvPr id="60419" name="Rectangle 3">
            <a:extLst>
              <a:ext uri="{FF2B5EF4-FFF2-40B4-BE49-F238E27FC236}">
                <a16:creationId xmlns:a16="http://schemas.microsoft.com/office/drawing/2014/main" id="{37EF9307-E6C3-5500-2FA0-6D86D83EA7E9}"/>
              </a:ext>
            </a:extLst>
          </p:cNvPr>
          <p:cNvSpPr>
            <a:spLocks noGrp="1" noChangeArrowheads="1"/>
          </p:cNvSpPr>
          <p:nvPr>
            <p:ph type="body" idx="1"/>
          </p:nvPr>
        </p:nvSpPr>
        <p:spPr/>
        <p:txBody>
          <a:bodyPr/>
          <a:lstStyle/>
          <a:p>
            <a:pPr>
              <a:buFontTx/>
              <a:buNone/>
            </a:pPr>
            <a:r>
              <a:rPr lang="en-US" altLang="en-US">
                <a:solidFill>
                  <a:schemeClr val="accent2"/>
                </a:solidFill>
              </a:rPr>
              <a:t>Tamper proofing</a:t>
            </a:r>
            <a:r>
              <a:rPr lang="en-US" altLang="en-US"/>
              <a:t>: To find out if data was tampered. </a:t>
            </a:r>
          </a:p>
          <a:p>
            <a:pPr>
              <a:buFontTx/>
              <a:buNone/>
            </a:pPr>
            <a:endParaRPr lang="en-US" altLang="en-US"/>
          </a:p>
          <a:p>
            <a:pPr>
              <a:buFontTx/>
              <a:buNone/>
            </a:pPr>
            <a:endParaRPr lang="en-US" altLang="en-US"/>
          </a:p>
          <a:p>
            <a:endParaRPr lang="en-US" altLang="en-US"/>
          </a:p>
          <a:p>
            <a:pPr>
              <a:buFontTx/>
              <a:buNone/>
            </a:pPr>
            <a:endParaRPr lang="en-US" altLang="en-US"/>
          </a:p>
        </p:txBody>
      </p:sp>
      <p:pic>
        <p:nvPicPr>
          <p:cNvPr id="60421" name="Picture 5">
            <a:extLst>
              <a:ext uri="{FF2B5EF4-FFF2-40B4-BE49-F238E27FC236}">
                <a16:creationId xmlns:a16="http://schemas.microsoft.com/office/drawing/2014/main" id="{E218F331-42B1-9EDC-2B27-BA4490097C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2362200"/>
            <a:ext cx="4343400" cy="3429000"/>
          </a:xfrm>
          <a:prstGeom prst="rect">
            <a:avLst/>
          </a:prstGeom>
          <a:noFill/>
          <a:extLst>
            <a:ext uri="{909E8E84-426E-40DD-AFC4-6F175D3DCCD1}">
              <a14:hiddenFill xmlns:a14="http://schemas.microsoft.com/office/drawing/2010/main">
                <a:solidFill>
                  <a:srgbClr val="FFFFFF"/>
                </a:solidFill>
              </a14:hiddenFill>
            </a:ext>
          </a:extLst>
        </p:spPr>
      </p:pic>
      <p:sp>
        <p:nvSpPr>
          <p:cNvPr id="60422" name="Text Box 6">
            <a:extLst>
              <a:ext uri="{FF2B5EF4-FFF2-40B4-BE49-F238E27FC236}">
                <a16:creationId xmlns:a16="http://schemas.microsoft.com/office/drawing/2014/main" id="{44F1B06A-9EE8-D83C-9C4B-E4FCCE49C658}"/>
              </a:ext>
            </a:extLst>
          </p:cNvPr>
          <p:cNvSpPr txBox="1">
            <a:spLocks noChangeArrowheads="1"/>
          </p:cNvSpPr>
          <p:nvPr/>
        </p:nvSpPr>
        <p:spPr bwMode="auto">
          <a:xfrm>
            <a:off x="457200" y="3505200"/>
            <a:ext cx="3657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CC3300"/>
                </a:solidFill>
              </a:rPr>
              <a:t>Eg. Change meaning of images</a:t>
            </a:r>
          </a:p>
        </p:txBody>
      </p:sp>
      <p:sp>
        <p:nvSpPr>
          <p:cNvPr id="60423" name="Text Box 7">
            <a:extLst>
              <a:ext uri="{FF2B5EF4-FFF2-40B4-BE49-F238E27FC236}">
                <a16:creationId xmlns:a16="http://schemas.microsoft.com/office/drawing/2014/main" id="{76EE430B-EC08-EDE8-234D-299FB378BFC2}"/>
              </a:ext>
            </a:extLst>
          </p:cNvPr>
          <p:cNvSpPr txBox="1">
            <a:spLocks noChangeArrowheads="1"/>
          </p:cNvSpPr>
          <p:nvPr/>
        </p:nvSpPr>
        <p:spPr bwMode="auto">
          <a:xfrm>
            <a:off x="457200" y="4343400"/>
            <a:ext cx="3429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Hidden Watermarks track change in meaning</a:t>
            </a:r>
          </a:p>
        </p:txBody>
      </p:sp>
      <p:sp>
        <p:nvSpPr>
          <p:cNvPr id="60424" name="Text Box 8">
            <a:extLst>
              <a:ext uri="{FF2B5EF4-FFF2-40B4-BE49-F238E27FC236}">
                <a16:creationId xmlns:a16="http://schemas.microsoft.com/office/drawing/2014/main" id="{D432F390-BAE0-62B1-17BF-969085290949}"/>
              </a:ext>
            </a:extLst>
          </p:cNvPr>
          <p:cNvSpPr txBox="1">
            <a:spLocks noChangeArrowheads="1"/>
          </p:cNvSpPr>
          <p:nvPr/>
        </p:nvSpPr>
        <p:spPr bwMode="auto">
          <a:xfrm>
            <a:off x="457200" y="5715000"/>
            <a:ext cx="3352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Issues: Accuracy of detection</a:t>
            </a:r>
          </a:p>
        </p:txBody>
      </p:sp>
      <p:sp>
        <p:nvSpPr>
          <p:cNvPr id="2" name="Title 1">
            <a:extLst>
              <a:ext uri="{FF2B5EF4-FFF2-40B4-BE49-F238E27FC236}">
                <a16:creationId xmlns:a16="http://schemas.microsoft.com/office/drawing/2014/main" id="{C595CD21-0CFD-881F-F3BD-A886B9BF54E6}"/>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3" name="Picture 2" descr="E:\NIET\Project\xLogo11.png.pagespeed.ic.pydHLuCQEZ.png">
            <a:extLst>
              <a:ext uri="{FF2B5EF4-FFF2-40B4-BE49-F238E27FC236}">
                <a16:creationId xmlns:a16="http://schemas.microsoft.com/office/drawing/2014/main" id="{A0D1716B-4B21-9111-D55B-CFAFF5750D59}"/>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8548CA45-EC13-EF5B-8510-EBF9406457C3}"/>
              </a:ext>
            </a:extLst>
          </p:cNvPr>
          <p:cNvSpPr>
            <a:spLocks noGrp="1" noChangeArrowheads="1"/>
          </p:cNvSpPr>
          <p:nvPr>
            <p:ph type="title"/>
          </p:nvPr>
        </p:nvSpPr>
        <p:spPr/>
        <p:txBody>
          <a:bodyPr/>
          <a:lstStyle/>
          <a:p>
            <a:r>
              <a:rPr lang="en-US" altLang="en-US"/>
              <a:t>Applications</a:t>
            </a:r>
          </a:p>
        </p:txBody>
      </p:sp>
      <p:sp>
        <p:nvSpPr>
          <p:cNvPr id="61443" name="Rectangle 3">
            <a:extLst>
              <a:ext uri="{FF2B5EF4-FFF2-40B4-BE49-F238E27FC236}">
                <a16:creationId xmlns:a16="http://schemas.microsoft.com/office/drawing/2014/main" id="{63CBB2AA-0129-A7CF-A080-C9B2E783A818}"/>
              </a:ext>
            </a:extLst>
          </p:cNvPr>
          <p:cNvSpPr>
            <a:spLocks noGrp="1" noChangeArrowheads="1"/>
          </p:cNvSpPr>
          <p:nvPr>
            <p:ph type="body" idx="1"/>
          </p:nvPr>
        </p:nvSpPr>
        <p:spPr/>
        <p:txBody>
          <a:bodyPr/>
          <a:lstStyle/>
          <a:p>
            <a:pPr>
              <a:buFontTx/>
              <a:buNone/>
            </a:pPr>
            <a:r>
              <a:rPr lang="en-US" altLang="en-US">
                <a:solidFill>
                  <a:schemeClr val="accent2"/>
                </a:solidFill>
              </a:rPr>
              <a:t>Quality Assessment</a:t>
            </a:r>
            <a:r>
              <a:rPr lang="en-US" altLang="en-US"/>
              <a:t>: Degradation of Visual Quality</a:t>
            </a:r>
          </a:p>
          <a:p>
            <a:pPr>
              <a:buFontTx/>
              <a:buNone/>
            </a:pPr>
            <a:endParaRPr lang="en-US" altLang="en-US"/>
          </a:p>
          <a:p>
            <a:pPr>
              <a:buFontTx/>
              <a:buNone/>
            </a:pPr>
            <a:endParaRPr lang="en-US" altLang="en-US"/>
          </a:p>
          <a:p>
            <a:endParaRPr lang="en-US" altLang="en-US"/>
          </a:p>
          <a:p>
            <a:pPr>
              <a:buFontTx/>
              <a:buNone/>
            </a:pPr>
            <a:endParaRPr lang="en-US" altLang="en-US"/>
          </a:p>
        </p:txBody>
      </p:sp>
      <p:pic>
        <p:nvPicPr>
          <p:cNvPr id="61445" name="Picture 5">
            <a:extLst>
              <a:ext uri="{FF2B5EF4-FFF2-40B4-BE49-F238E27FC236}">
                <a16:creationId xmlns:a16="http://schemas.microsoft.com/office/drawing/2014/main" id="{6A8CB6E7-91BA-6028-6EBA-43DA85F3C9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657600"/>
            <a:ext cx="1952625" cy="1447800"/>
          </a:xfrm>
          <a:prstGeom prst="rect">
            <a:avLst/>
          </a:prstGeom>
          <a:noFill/>
          <a:extLst>
            <a:ext uri="{909E8E84-426E-40DD-AFC4-6F175D3DCCD1}">
              <a14:hiddenFill xmlns:a14="http://schemas.microsoft.com/office/drawing/2010/main">
                <a:solidFill>
                  <a:srgbClr val="FFFFFF"/>
                </a:solidFill>
              </a14:hiddenFill>
            </a:ext>
          </a:extLst>
        </p:spPr>
      </p:pic>
      <p:pic>
        <p:nvPicPr>
          <p:cNvPr id="61446" name="Picture 6">
            <a:extLst>
              <a:ext uri="{FF2B5EF4-FFF2-40B4-BE49-F238E27FC236}">
                <a16:creationId xmlns:a16="http://schemas.microsoft.com/office/drawing/2014/main" id="{A1A8D196-49A4-D1A7-0501-3B1DF896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3581400"/>
            <a:ext cx="2362200" cy="1495425"/>
          </a:xfrm>
          <a:prstGeom prst="rect">
            <a:avLst/>
          </a:prstGeom>
          <a:noFill/>
          <a:extLst>
            <a:ext uri="{909E8E84-426E-40DD-AFC4-6F175D3DCCD1}">
              <a14:hiddenFill xmlns:a14="http://schemas.microsoft.com/office/drawing/2010/main">
                <a:solidFill>
                  <a:srgbClr val="FFFFFF"/>
                </a:solidFill>
              </a14:hiddenFill>
            </a:ext>
          </a:extLst>
        </p:spPr>
      </p:pic>
      <p:sp>
        <p:nvSpPr>
          <p:cNvPr id="61447" name="Line 7">
            <a:extLst>
              <a:ext uri="{FF2B5EF4-FFF2-40B4-BE49-F238E27FC236}">
                <a16:creationId xmlns:a16="http://schemas.microsoft.com/office/drawing/2014/main" id="{8E1683F1-F86A-CBD9-0A9D-2B85C276CFDD}"/>
              </a:ext>
            </a:extLst>
          </p:cNvPr>
          <p:cNvSpPr>
            <a:spLocks noChangeShapeType="1"/>
          </p:cNvSpPr>
          <p:nvPr/>
        </p:nvSpPr>
        <p:spPr bwMode="auto">
          <a:xfrm>
            <a:off x="3657600" y="4419600"/>
            <a:ext cx="1752600" cy="0"/>
          </a:xfrm>
          <a:prstGeom prst="line">
            <a:avLst/>
          </a:prstGeom>
          <a:noFill/>
          <a:ln w="412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1448" name="Text Box 8">
            <a:extLst>
              <a:ext uri="{FF2B5EF4-FFF2-40B4-BE49-F238E27FC236}">
                <a16:creationId xmlns:a16="http://schemas.microsoft.com/office/drawing/2014/main" id="{C948276E-91D5-29BF-F1E9-451A6EFC23CC}"/>
              </a:ext>
            </a:extLst>
          </p:cNvPr>
          <p:cNvSpPr txBox="1">
            <a:spLocks noChangeArrowheads="1"/>
          </p:cNvSpPr>
          <p:nvPr/>
        </p:nvSpPr>
        <p:spPr bwMode="auto">
          <a:xfrm>
            <a:off x="3352800" y="4724400"/>
            <a:ext cx="2438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Loss of Visual Quality</a:t>
            </a:r>
          </a:p>
        </p:txBody>
      </p:sp>
      <p:sp>
        <p:nvSpPr>
          <p:cNvPr id="61449" name="Text Box 9">
            <a:extLst>
              <a:ext uri="{FF2B5EF4-FFF2-40B4-BE49-F238E27FC236}">
                <a16:creationId xmlns:a16="http://schemas.microsoft.com/office/drawing/2014/main" id="{3E4F074A-D297-EDA7-6A2F-935239C1C308}"/>
              </a:ext>
            </a:extLst>
          </p:cNvPr>
          <p:cNvSpPr txBox="1">
            <a:spLocks noChangeArrowheads="1"/>
          </p:cNvSpPr>
          <p:nvPr/>
        </p:nvSpPr>
        <p:spPr bwMode="auto">
          <a:xfrm>
            <a:off x="2057400" y="5562600"/>
            <a:ext cx="5867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Hidden Watermarks track change in visual quality</a:t>
            </a:r>
          </a:p>
        </p:txBody>
      </p:sp>
      <p:sp>
        <p:nvSpPr>
          <p:cNvPr id="2" name="Title 1">
            <a:extLst>
              <a:ext uri="{FF2B5EF4-FFF2-40B4-BE49-F238E27FC236}">
                <a16:creationId xmlns:a16="http://schemas.microsoft.com/office/drawing/2014/main" id="{9CE1A806-D370-2E79-D21E-0E5FF2E6BB8E}"/>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3" name="Picture 2" descr="E:\NIET\Project\xLogo11.png.pagespeed.ic.pydHLuCQEZ.png">
            <a:extLst>
              <a:ext uri="{FF2B5EF4-FFF2-40B4-BE49-F238E27FC236}">
                <a16:creationId xmlns:a16="http://schemas.microsoft.com/office/drawing/2014/main" id="{851CAB71-0509-8126-637E-6C98399FEDAC}"/>
              </a:ext>
            </a:extLst>
          </p:cNvPr>
          <p:cNvPicPr>
            <a:picLocks noChangeAspect="1" noChangeArrowheads="1"/>
          </p:cNvPicPr>
          <p:nvPr/>
        </p:nvPicPr>
        <p:blipFill>
          <a:blip r:embed="rId4"/>
          <a:srcRect/>
          <a:stretch>
            <a:fillRect/>
          </a:stretch>
        </p:blipFill>
        <p:spPr bwMode="auto">
          <a:xfrm>
            <a:off x="0" y="0"/>
            <a:ext cx="1447800" cy="817163"/>
          </a:xfrm>
          <a:prstGeom prst="rect">
            <a:avLst/>
          </a:prstGeom>
          <a:noFill/>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DAB4748A-2BAF-1475-8D34-6BCD7F3CC7DF}"/>
              </a:ext>
            </a:extLst>
          </p:cNvPr>
          <p:cNvSpPr>
            <a:spLocks noGrp="1" noChangeArrowheads="1"/>
          </p:cNvSpPr>
          <p:nvPr>
            <p:ph type="title"/>
          </p:nvPr>
        </p:nvSpPr>
        <p:spPr/>
        <p:txBody>
          <a:bodyPr/>
          <a:lstStyle/>
          <a:p>
            <a:r>
              <a:rPr lang="en-US" altLang="en-US"/>
              <a:t>Comparison</a:t>
            </a:r>
          </a:p>
        </p:txBody>
      </p:sp>
      <p:sp>
        <p:nvSpPr>
          <p:cNvPr id="53251" name="Rectangle 3">
            <a:extLst>
              <a:ext uri="{FF2B5EF4-FFF2-40B4-BE49-F238E27FC236}">
                <a16:creationId xmlns:a16="http://schemas.microsoft.com/office/drawing/2014/main" id="{545BE43C-7AEA-F3FE-1C7F-488575E0BE9C}"/>
              </a:ext>
            </a:extLst>
          </p:cNvPr>
          <p:cNvSpPr>
            <a:spLocks noGrp="1" noChangeArrowheads="1"/>
          </p:cNvSpPr>
          <p:nvPr>
            <p:ph type="body" idx="1"/>
          </p:nvPr>
        </p:nvSpPr>
        <p:spPr/>
        <p:txBody>
          <a:bodyPr/>
          <a:lstStyle/>
          <a:p>
            <a:r>
              <a:rPr lang="en-US" altLang="en-US"/>
              <a:t>Watermarking Vs Cryptography</a:t>
            </a:r>
          </a:p>
          <a:p>
            <a:pPr>
              <a:buFontTx/>
              <a:buNone/>
            </a:pPr>
            <a:endParaRPr lang="en-US" altLang="en-US"/>
          </a:p>
          <a:p>
            <a:pPr>
              <a:buFontTx/>
              <a:buNone/>
            </a:pPr>
            <a:r>
              <a:rPr lang="en-US" altLang="en-US"/>
              <a:t>   Watermark D </a:t>
            </a:r>
            <a:r>
              <a:rPr lang="en-US" altLang="en-US">
                <a:sym typeface="Wingdings" panose="05000000000000000000" pitchFamily="2" charset="2"/>
              </a:rPr>
              <a:t> Hide information in D</a:t>
            </a:r>
          </a:p>
          <a:p>
            <a:pPr>
              <a:buFontTx/>
              <a:buNone/>
            </a:pPr>
            <a:endParaRPr lang="en-US" altLang="en-US">
              <a:sym typeface="Wingdings" panose="05000000000000000000" pitchFamily="2" charset="2"/>
            </a:endParaRPr>
          </a:p>
          <a:p>
            <a:pPr>
              <a:buFontTx/>
              <a:buNone/>
            </a:pPr>
            <a:r>
              <a:rPr lang="en-US" altLang="en-US">
                <a:sym typeface="Wingdings" panose="05000000000000000000" pitchFamily="2" charset="2"/>
              </a:rPr>
              <a:t>	Encrypt D  Change form of D</a:t>
            </a:r>
          </a:p>
          <a:p>
            <a:pPr>
              <a:buFontTx/>
              <a:buNone/>
            </a:pPr>
            <a:r>
              <a:rPr lang="en-US" altLang="en-US">
                <a:sym typeface="Wingdings" panose="05000000000000000000" pitchFamily="2" charset="2"/>
              </a:rPr>
              <a:t>    </a:t>
            </a:r>
          </a:p>
          <a:p>
            <a:pPr>
              <a:buFontTx/>
              <a:buNone/>
            </a:pPr>
            <a:r>
              <a:rPr lang="en-US" altLang="en-US">
                <a:sym typeface="Wingdings" panose="05000000000000000000" pitchFamily="2" charset="2"/>
              </a:rPr>
              <a:t> </a:t>
            </a:r>
            <a:endParaRPr lang="en-US" altLang="en-US">
              <a:solidFill>
                <a:schemeClr val="accent2"/>
              </a:solidFill>
            </a:endParaRPr>
          </a:p>
        </p:txBody>
      </p:sp>
      <p:sp>
        <p:nvSpPr>
          <p:cNvPr id="2" name="Title 1">
            <a:extLst>
              <a:ext uri="{FF2B5EF4-FFF2-40B4-BE49-F238E27FC236}">
                <a16:creationId xmlns:a16="http://schemas.microsoft.com/office/drawing/2014/main" id="{E36351C3-FD22-A159-F4CC-EC331AEDC872}"/>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3" name="Picture 2" descr="E:\NIET\Project\xLogo11.png.pagespeed.ic.pydHLuCQEZ.png">
            <a:extLst>
              <a:ext uri="{FF2B5EF4-FFF2-40B4-BE49-F238E27FC236}">
                <a16:creationId xmlns:a16="http://schemas.microsoft.com/office/drawing/2014/main" id="{B64D00A6-CB72-3965-EA93-9A67E9D87978}"/>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6FD10A27-B6D0-CD36-E24F-D08F73548581}"/>
              </a:ext>
            </a:extLst>
          </p:cNvPr>
          <p:cNvSpPr>
            <a:spLocks noGrp="1" noChangeArrowheads="1"/>
          </p:cNvSpPr>
          <p:nvPr>
            <p:ph type="title"/>
          </p:nvPr>
        </p:nvSpPr>
        <p:spPr/>
        <p:txBody>
          <a:bodyPr/>
          <a:lstStyle/>
          <a:p>
            <a:r>
              <a:rPr lang="en-US" altLang="en-US"/>
              <a:t>Watermarking Process</a:t>
            </a:r>
          </a:p>
        </p:txBody>
      </p:sp>
      <p:sp>
        <p:nvSpPr>
          <p:cNvPr id="11267" name="Rectangle 3">
            <a:extLst>
              <a:ext uri="{FF2B5EF4-FFF2-40B4-BE49-F238E27FC236}">
                <a16:creationId xmlns:a16="http://schemas.microsoft.com/office/drawing/2014/main" id="{FCC8B4DA-2022-F42A-B37D-5CCC74E2EE03}"/>
              </a:ext>
            </a:extLst>
          </p:cNvPr>
          <p:cNvSpPr>
            <a:spLocks noGrp="1" noChangeArrowheads="1"/>
          </p:cNvSpPr>
          <p:nvPr>
            <p:ph type="body" idx="1"/>
          </p:nvPr>
        </p:nvSpPr>
        <p:spPr/>
        <p:txBody>
          <a:bodyPr>
            <a:normAutofit lnSpcReduction="10000"/>
          </a:bodyPr>
          <a:lstStyle/>
          <a:p>
            <a:pPr>
              <a:lnSpc>
                <a:spcPct val="80000"/>
              </a:lnSpc>
            </a:pPr>
            <a:r>
              <a:rPr lang="en-US" altLang="en-US" sz="2800"/>
              <a:t>Data (D), Watermark (W), Stego Key (K), Watermarked Data (Dw) </a:t>
            </a:r>
          </a:p>
          <a:p>
            <a:pPr>
              <a:lnSpc>
                <a:spcPct val="80000"/>
              </a:lnSpc>
              <a:buFontTx/>
              <a:buNone/>
            </a:pPr>
            <a:r>
              <a:rPr lang="en-US" altLang="en-US" sz="2800"/>
              <a:t>    </a:t>
            </a:r>
          </a:p>
          <a:p>
            <a:pPr>
              <a:lnSpc>
                <a:spcPct val="80000"/>
              </a:lnSpc>
              <a:buFontTx/>
              <a:buNone/>
            </a:pPr>
            <a:r>
              <a:rPr lang="en-US" altLang="en-US" sz="2800"/>
              <a:t>   Embed (D, W, K) = Dw</a:t>
            </a:r>
          </a:p>
          <a:p>
            <a:pPr>
              <a:lnSpc>
                <a:spcPct val="80000"/>
              </a:lnSpc>
              <a:buFontTx/>
              <a:buNone/>
            </a:pPr>
            <a:r>
              <a:rPr lang="en-US" altLang="en-US" sz="2800"/>
              <a:t>   </a:t>
            </a:r>
          </a:p>
          <a:p>
            <a:pPr>
              <a:lnSpc>
                <a:spcPct val="80000"/>
              </a:lnSpc>
              <a:buFontTx/>
              <a:buNone/>
            </a:pPr>
            <a:r>
              <a:rPr lang="en-US" altLang="en-US" sz="2800"/>
              <a:t>   Extract (Dw) = W’ and compare with W </a:t>
            </a:r>
          </a:p>
          <a:p>
            <a:pPr>
              <a:lnSpc>
                <a:spcPct val="80000"/>
              </a:lnSpc>
              <a:buFontTx/>
              <a:buNone/>
            </a:pPr>
            <a:r>
              <a:rPr lang="en-US" altLang="en-US" sz="2800"/>
              <a:t>   </a:t>
            </a:r>
            <a:r>
              <a:rPr lang="en-US" altLang="en-US" sz="2400"/>
              <a:t>(e.g. find the linear correlation and compare it to a threshold)</a:t>
            </a:r>
          </a:p>
          <a:p>
            <a:pPr>
              <a:lnSpc>
                <a:spcPct val="80000"/>
              </a:lnSpc>
              <a:buFontTx/>
              <a:buNone/>
            </a:pPr>
            <a:endParaRPr lang="en-US" altLang="en-US" sz="2400"/>
          </a:p>
          <a:p>
            <a:pPr>
              <a:lnSpc>
                <a:spcPct val="80000"/>
              </a:lnSpc>
              <a:buFontTx/>
              <a:buNone/>
            </a:pPr>
            <a:r>
              <a:rPr lang="en-US" altLang="en-US" sz="2800"/>
              <a:t>   </a:t>
            </a:r>
            <a:r>
              <a:rPr lang="en-US" altLang="en-US" sz="1800" b="1">
                <a:solidFill>
                  <a:srgbClr val="CC3300"/>
                </a:solidFill>
              </a:rPr>
              <a:t>Q.</a:t>
            </a:r>
            <a:r>
              <a:rPr lang="en-US" altLang="en-US" sz="2800"/>
              <a:t> </a:t>
            </a:r>
            <a:r>
              <a:rPr lang="en-US" altLang="en-US" sz="1800" b="1">
                <a:solidFill>
                  <a:srgbClr val="CC3300"/>
                </a:solidFill>
              </a:rPr>
              <a:t>How do we make this system secure ? </a:t>
            </a:r>
          </a:p>
          <a:p>
            <a:pPr>
              <a:lnSpc>
                <a:spcPct val="80000"/>
              </a:lnSpc>
              <a:buFontTx/>
              <a:buNone/>
            </a:pPr>
            <a:r>
              <a:rPr lang="en-US" altLang="en-US" sz="1800" b="1">
                <a:solidFill>
                  <a:schemeClr val="accent2"/>
                </a:solidFill>
              </a:rPr>
              <a:t>     A.  K is secret (Use cryptography to make information hidden more secure)</a:t>
            </a:r>
          </a:p>
        </p:txBody>
      </p:sp>
      <p:sp>
        <p:nvSpPr>
          <p:cNvPr id="2" name="Title 1">
            <a:extLst>
              <a:ext uri="{FF2B5EF4-FFF2-40B4-BE49-F238E27FC236}">
                <a16:creationId xmlns:a16="http://schemas.microsoft.com/office/drawing/2014/main" id="{FE305A9C-890B-3F41-4896-973AACA704CD}"/>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3" name="Picture 2" descr="E:\NIET\Project\xLogo11.png.pagespeed.ic.pydHLuCQEZ.png">
            <a:extLst>
              <a:ext uri="{FF2B5EF4-FFF2-40B4-BE49-F238E27FC236}">
                <a16:creationId xmlns:a16="http://schemas.microsoft.com/office/drawing/2014/main" id="{A263CAB0-9D71-0C14-EC36-CF6CD73C1F7D}"/>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01C4D66A-1EA9-FEAA-7232-1346837CFAC9}"/>
              </a:ext>
            </a:extLst>
          </p:cNvPr>
          <p:cNvSpPr>
            <a:spLocks noGrp="1" noChangeArrowheads="1"/>
          </p:cNvSpPr>
          <p:nvPr>
            <p:ph type="title"/>
          </p:nvPr>
        </p:nvSpPr>
        <p:spPr>
          <a:xfrm>
            <a:off x="552450" y="500062"/>
            <a:ext cx="7886700" cy="1325563"/>
          </a:xfrm>
        </p:spPr>
        <p:txBody>
          <a:bodyPr/>
          <a:lstStyle/>
          <a:p>
            <a:r>
              <a:rPr lang="en-US" altLang="en-US" sz="4000" dirty="0"/>
              <a:t>Watermarking Process</a:t>
            </a:r>
            <a:br>
              <a:rPr lang="en-US" altLang="en-US" sz="4000" dirty="0"/>
            </a:br>
            <a:r>
              <a:rPr lang="en-US" altLang="en-US" sz="3200" dirty="0">
                <a:solidFill>
                  <a:schemeClr val="accent2"/>
                </a:solidFill>
              </a:rPr>
              <a:t>Example – Embedding (</a:t>
            </a:r>
            <a:r>
              <a:rPr lang="en-US" altLang="en-US" sz="3200" dirty="0" err="1">
                <a:solidFill>
                  <a:schemeClr val="accent2"/>
                </a:solidFill>
              </a:rPr>
              <a:t>Dw</a:t>
            </a:r>
            <a:r>
              <a:rPr lang="en-US" altLang="en-US" sz="3200" dirty="0">
                <a:solidFill>
                  <a:schemeClr val="accent2"/>
                </a:solidFill>
              </a:rPr>
              <a:t> = D + W)</a:t>
            </a:r>
          </a:p>
        </p:txBody>
      </p:sp>
      <p:sp>
        <p:nvSpPr>
          <p:cNvPr id="40963" name="Rectangle 3">
            <a:extLst>
              <a:ext uri="{FF2B5EF4-FFF2-40B4-BE49-F238E27FC236}">
                <a16:creationId xmlns:a16="http://schemas.microsoft.com/office/drawing/2014/main" id="{9D47094B-42EB-3E1F-1738-2BE3FDAE4CC2}"/>
              </a:ext>
            </a:extLst>
          </p:cNvPr>
          <p:cNvSpPr>
            <a:spLocks noGrp="1" noChangeArrowheads="1"/>
          </p:cNvSpPr>
          <p:nvPr>
            <p:ph type="body" idx="1"/>
          </p:nvPr>
        </p:nvSpPr>
        <p:spPr/>
        <p:txBody>
          <a:bodyPr/>
          <a:lstStyle/>
          <a:p>
            <a:r>
              <a:rPr lang="en-US" altLang="en-US" sz="2000" b="1">
                <a:solidFill>
                  <a:schemeClr val="accent2"/>
                </a:solidFill>
              </a:rPr>
              <a:t>Matrix representation (12 blocks – 3 x 4 matrix) </a:t>
            </a:r>
          </a:p>
          <a:p>
            <a:pPr>
              <a:buFontTx/>
              <a:buNone/>
            </a:pPr>
            <a:r>
              <a:rPr lang="en-US" altLang="en-US" sz="2000" b="1">
                <a:solidFill>
                  <a:schemeClr val="accent2"/>
                </a:solidFill>
              </a:rPr>
              <a:t>    (Algorithm Used: Random number generator RNG), Seed for </a:t>
            </a:r>
            <a:r>
              <a:rPr lang="en-US" altLang="en-US" sz="2000" b="1">
                <a:solidFill>
                  <a:srgbClr val="CC3300"/>
                </a:solidFill>
              </a:rPr>
              <a:t>RNG</a:t>
            </a:r>
            <a:r>
              <a:rPr lang="en-US" altLang="en-US" sz="2000" b="1">
                <a:solidFill>
                  <a:schemeClr val="accent2"/>
                </a:solidFill>
              </a:rPr>
              <a:t> = K, D = Matrix representation, W = Author’s name </a:t>
            </a:r>
          </a:p>
          <a:p>
            <a:pPr>
              <a:buFontTx/>
              <a:buNone/>
            </a:pPr>
            <a:endParaRPr lang="en-US" altLang="en-US" sz="2000" b="1">
              <a:solidFill>
                <a:schemeClr val="accent2"/>
              </a:solidFill>
            </a:endParaRPr>
          </a:p>
          <a:p>
            <a:pPr>
              <a:buFontTx/>
              <a:buNone/>
            </a:pPr>
            <a:endParaRPr lang="en-US" altLang="en-US" sz="2000" b="1">
              <a:solidFill>
                <a:schemeClr val="accent2"/>
              </a:solidFill>
            </a:endParaRPr>
          </a:p>
          <a:p>
            <a:pPr>
              <a:buFontTx/>
              <a:buNone/>
            </a:pPr>
            <a:endParaRPr lang="en-US" altLang="en-US" sz="2000" b="1">
              <a:solidFill>
                <a:schemeClr val="accent2"/>
              </a:solidFill>
            </a:endParaRPr>
          </a:p>
          <a:p>
            <a:pPr>
              <a:buFontTx/>
              <a:buNone/>
            </a:pPr>
            <a:endParaRPr lang="en-US" altLang="en-US" sz="2000" b="1">
              <a:solidFill>
                <a:schemeClr val="accent2"/>
              </a:solidFill>
            </a:endParaRPr>
          </a:p>
          <a:p>
            <a:pPr>
              <a:buFontTx/>
              <a:buNone/>
            </a:pPr>
            <a:endParaRPr lang="en-US" altLang="en-US" sz="2000" b="1">
              <a:solidFill>
                <a:schemeClr val="accent2"/>
              </a:solidFill>
            </a:endParaRPr>
          </a:p>
        </p:txBody>
      </p:sp>
      <p:sp>
        <p:nvSpPr>
          <p:cNvPr id="40964" name="Rectangle 4">
            <a:extLst>
              <a:ext uri="{FF2B5EF4-FFF2-40B4-BE49-F238E27FC236}">
                <a16:creationId xmlns:a16="http://schemas.microsoft.com/office/drawing/2014/main" id="{C3472174-5954-BA72-1EF4-AD1F6A1BE608}"/>
              </a:ext>
            </a:extLst>
          </p:cNvPr>
          <p:cNvSpPr>
            <a:spLocks noChangeArrowheads="1"/>
          </p:cNvSpPr>
          <p:nvPr/>
        </p:nvSpPr>
        <p:spPr bwMode="auto">
          <a:xfrm>
            <a:off x="2209800" y="2971800"/>
            <a:ext cx="762000" cy="7620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CC3300"/>
                </a:solidFill>
              </a:rPr>
              <a:t>1</a:t>
            </a:r>
          </a:p>
        </p:txBody>
      </p:sp>
      <p:sp>
        <p:nvSpPr>
          <p:cNvPr id="40965" name="Rectangle 5">
            <a:extLst>
              <a:ext uri="{FF2B5EF4-FFF2-40B4-BE49-F238E27FC236}">
                <a16:creationId xmlns:a16="http://schemas.microsoft.com/office/drawing/2014/main" id="{9864B288-00A4-7CF8-0D15-ED2F665FB720}"/>
              </a:ext>
            </a:extLst>
          </p:cNvPr>
          <p:cNvSpPr>
            <a:spLocks noChangeArrowheads="1"/>
          </p:cNvSpPr>
          <p:nvPr/>
        </p:nvSpPr>
        <p:spPr bwMode="auto">
          <a:xfrm>
            <a:off x="2209800" y="3581400"/>
            <a:ext cx="762000" cy="6096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5</a:t>
            </a:r>
          </a:p>
        </p:txBody>
      </p:sp>
      <p:sp>
        <p:nvSpPr>
          <p:cNvPr id="40966" name="Rectangle 6">
            <a:extLst>
              <a:ext uri="{FF2B5EF4-FFF2-40B4-BE49-F238E27FC236}">
                <a16:creationId xmlns:a16="http://schemas.microsoft.com/office/drawing/2014/main" id="{EA4B4FE0-0B8E-0E25-D889-EE21DAEB1A2E}"/>
              </a:ext>
            </a:extLst>
          </p:cNvPr>
          <p:cNvSpPr>
            <a:spLocks noChangeArrowheads="1"/>
          </p:cNvSpPr>
          <p:nvPr/>
        </p:nvSpPr>
        <p:spPr bwMode="auto">
          <a:xfrm>
            <a:off x="2971800" y="2971800"/>
            <a:ext cx="762000" cy="6096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2</a:t>
            </a:r>
          </a:p>
        </p:txBody>
      </p:sp>
      <p:sp>
        <p:nvSpPr>
          <p:cNvPr id="40967" name="Rectangle 7">
            <a:extLst>
              <a:ext uri="{FF2B5EF4-FFF2-40B4-BE49-F238E27FC236}">
                <a16:creationId xmlns:a16="http://schemas.microsoft.com/office/drawing/2014/main" id="{E0E27878-F1BF-A6F6-EEF1-7019C2FA9B8D}"/>
              </a:ext>
            </a:extLst>
          </p:cNvPr>
          <p:cNvSpPr>
            <a:spLocks noChangeArrowheads="1"/>
          </p:cNvSpPr>
          <p:nvPr/>
        </p:nvSpPr>
        <p:spPr bwMode="auto">
          <a:xfrm>
            <a:off x="4495800" y="2971800"/>
            <a:ext cx="762000" cy="6096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4</a:t>
            </a:r>
          </a:p>
        </p:txBody>
      </p:sp>
      <p:sp>
        <p:nvSpPr>
          <p:cNvPr id="40968" name="Rectangle 8">
            <a:extLst>
              <a:ext uri="{FF2B5EF4-FFF2-40B4-BE49-F238E27FC236}">
                <a16:creationId xmlns:a16="http://schemas.microsoft.com/office/drawing/2014/main" id="{97877B57-6407-A58B-132E-85AB689BE5D1}"/>
              </a:ext>
            </a:extLst>
          </p:cNvPr>
          <p:cNvSpPr>
            <a:spLocks noChangeArrowheads="1"/>
          </p:cNvSpPr>
          <p:nvPr/>
        </p:nvSpPr>
        <p:spPr bwMode="auto">
          <a:xfrm>
            <a:off x="3733800" y="2971800"/>
            <a:ext cx="762000" cy="6096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3</a:t>
            </a:r>
          </a:p>
        </p:txBody>
      </p:sp>
      <p:sp>
        <p:nvSpPr>
          <p:cNvPr id="40969" name="Rectangle 9">
            <a:extLst>
              <a:ext uri="{FF2B5EF4-FFF2-40B4-BE49-F238E27FC236}">
                <a16:creationId xmlns:a16="http://schemas.microsoft.com/office/drawing/2014/main" id="{08F0B942-27C2-1FED-B9E2-143F0876F4E8}"/>
              </a:ext>
            </a:extLst>
          </p:cNvPr>
          <p:cNvSpPr>
            <a:spLocks noChangeArrowheads="1"/>
          </p:cNvSpPr>
          <p:nvPr/>
        </p:nvSpPr>
        <p:spPr bwMode="auto">
          <a:xfrm>
            <a:off x="2971800" y="3581400"/>
            <a:ext cx="762000" cy="6096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CC3300"/>
                </a:solidFill>
              </a:rPr>
              <a:t>6</a:t>
            </a:r>
          </a:p>
        </p:txBody>
      </p:sp>
      <p:sp>
        <p:nvSpPr>
          <p:cNvPr id="40970" name="Rectangle 10">
            <a:extLst>
              <a:ext uri="{FF2B5EF4-FFF2-40B4-BE49-F238E27FC236}">
                <a16:creationId xmlns:a16="http://schemas.microsoft.com/office/drawing/2014/main" id="{73B238AC-F58A-B129-AEF1-1E1937ED6614}"/>
              </a:ext>
            </a:extLst>
          </p:cNvPr>
          <p:cNvSpPr>
            <a:spLocks noChangeArrowheads="1"/>
          </p:cNvSpPr>
          <p:nvPr/>
        </p:nvSpPr>
        <p:spPr bwMode="auto">
          <a:xfrm>
            <a:off x="2971800" y="4191000"/>
            <a:ext cx="762000" cy="6096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CC3300"/>
                </a:solidFill>
              </a:rPr>
              <a:t>10</a:t>
            </a:r>
          </a:p>
        </p:txBody>
      </p:sp>
      <p:sp>
        <p:nvSpPr>
          <p:cNvPr id="40971" name="Rectangle 11">
            <a:extLst>
              <a:ext uri="{FF2B5EF4-FFF2-40B4-BE49-F238E27FC236}">
                <a16:creationId xmlns:a16="http://schemas.microsoft.com/office/drawing/2014/main" id="{46EDD1D6-4931-BD90-4DA0-713AE2DB8759}"/>
              </a:ext>
            </a:extLst>
          </p:cNvPr>
          <p:cNvSpPr>
            <a:spLocks noChangeArrowheads="1"/>
          </p:cNvSpPr>
          <p:nvPr/>
        </p:nvSpPr>
        <p:spPr bwMode="auto">
          <a:xfrm>
            <a:off x="3733800" y="3581400"/>
            <a:ext cx="762000" cy="6096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7</a:t>
            </a:r>
          </a:p>
        </p:txBody>
      </p:sp>
      <p:sp>
        <p:nvSpPr>
          <p:cNvPr id="40972" name="Rectangle 12">
            <a:extLst>
              <a:ext uri="{FF2B5EF4-FFF2-40B4-BE49-F238E27FC236}">
                <a16:creationId xmlns:a16="http://schemas.microsoft.com/office/drawing/2014/main" id="{119ACAFD-F1DB-D797-D245-96AE647AFE58}"/>
              </a:ext>
            </a:extLst>
          </p:cNvPr>
          <p:cNvSpPr>
            <a:spLocks noChangeArrowheads="1"/>
          </p:cNvSpPr>
          <p:nvPr/>
        </p:nvSpPr>
        <p:spPr bwMode="auto">
          <a:xfrm>
            <a:off x="3733800" y="4191000"/>
            <a:ext cx="762000" cy="6096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11</a:t>
            </a:r>
          </a:p>
        </p:txBody>
      </p:sp>
      <p:sp>
        <p:nvSpPr>
          <p:cNvPr id="40973" name="Rectangle 13">
            <a:extLst>
              <a:ext uri="{FF2B5EF4-FFF2-40B4-BE49-F238E27FC236}">
                <a16:creationId xmlns:a16="http://schemas.microsoft.com/office/drawing/2014/main" id="{88DD249F-BC13-B45D-A31A-932D541CCA82}"/>
              </a:ext>
            </a:extLst>
          </p:cNvPr>
          <p:cNvSpPr>
            <a:spLocks noChangeArrowheads="1"/>
          </p:cNvSpPr>
          <p:nvPr/>
        </p:nvSpPr>
        <p:spPr bwMode="auto">
          <a:xfrm>
            <a:off x="4495800" y="4191000"/>
            <a:ext cx="762000" cy="6096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12</a:t>
            </a:r>
          </a:p>
        </p:txBody>
      </p:sp>
      <p:sp>
        <p:nvSpPr>
          <p:cNvPr id="40974" name="Rectangle 14">
            <a:extLst>
              <a:ext uri="{FF2B5EF4-FFF2-40B4-BE49-F238E27FC236}">
                <a16:creationId xmlns:a16="http://schemas.microsoft.com/office/drawing/2014/main" id="{70E024DF-6C47-9ED2-96DB-72C25F304CA9}"/>
              </a:ext>
            </a:extLst>
          </p:cNvPr>
          <p:cNvSpPr>
            <a:spLocks noChangeArrowheads="1"/>
          </p:cNvSpPr>
          <p:nvPr/>
        </p:nvSpPr>
        <p:spPr bwMode="auto">
          <a:xfrm>
            <a:off x="4495800" y="3581400"/>
            <a:ext cx="762000" cy="6096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CC3300"/>
                </a:solidFill>
              </a:rPr>
              <a:t>8</a:t>
            </a:r>
          </a:p>
        </p:txBody>
      </p:sp>
      <p:sp>
        <p:nvSpPr>
          <p:cNvPr id="40975" name="Rectangle 15">
            <a:extLst>
              <a:ext uri="{FF2B5EF4-FFF2-40B4-BE49-F238E27FC236}">
                <a16:creationId xmlns:a16="http://schemas.microsoft.com/office/drawing/2014/main" id="{BFA95403-35FF-7D9B-F06B-542CE0CBF40F}"/>
              </a:ext>
            </a:extLst>
          </p:cNvPr>
          <p:cNvSpPr>
            <a:spLocks noChangeArrowheads="1"/>
          </p:cNvSpPr>
          <p:nvPr/>
        </p:nvSpPr>
        <p:spPr bwMode="auto">
          <a:xfrm>
            <a:off x="2209800" y="4191000"/>
            <a:ext cx="762000" cy="6096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9</a:t>
            </a:r>
          </a:p>
        </p:txBody>
      </p:sp>
      <p:sp>
        <p:nvSpPr>
          <p:cNvPr id="2" name="Title 1">
            <a:extLst>
              <a:ext uri="{FF2B5EF4-FFF2-40B4-BE49-F238E27FC236}">
                <a16:creationId xmlns:a16="http://schemas.microsoft.com/office/drawing/2014/main" id="{128729C2-76F6-4C6F-AD05-3FB98F929D7C}"/>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3" name="Picture 2" descr="E:\NIET\Project\xLogo11.png.pagespeed.ic.pydHLuCQEZ.png">
            <a:extLst>
              <a:ext uri="{FF2B5EF4-FFF2-40B4-BE49-F238E27FC236}">
                <a16:creationId xmlns:a16="http://schemas.microsoft.com/office/drawing/2014/main" id="{D6CC6D58-2E9C-6487-AE75-BA1BBC5C27C3}"/>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AA5C0582-3DE8-86EC-C863-9743BA3D3CF7}"/>
              </a:ext>
            </a:extLst>
          </p:cNvPr>
          <p:cNvSpPr>
            <a:spLocks noGrp="1" noChangeArrowheads="1"/>
          </p:cNvSpPr>
          <p:nvPr>
            <p:ph type="title"/>
          </p:nvPr>
        </p:nvSpPr>
        <p:spPr/>
        <p:txBody>
          <a:bodyPr/>
          <a:lstStyle/>
          <a:p>
            <a:r>
              <a:rPr lang="en-US" altLang="en-US" sz="4000"/>
              <a:t>Watermarking Process</a:t>
            </a:r>
            <a:br>
              <a:rPr lang="en-US" altLang="en-US" sz="4000"/>
            </a:br>
            <a:r>
              <a:rPr lang="en-US" altLang="en-US" sz="3200">
                <a:solidFill>
                  <a:schemeClr val="accent2"/>
                </a:solidFill>
              </a:rPr>
              <a:t>Example – Extraction</a:t>
            </a:r>
          </a:p>
        </p:txBody>
      </p:sp>
      <p:sp>
        <p:nvSpPr>
          <p:cNvPr id="41987" name="Rectangle 3">
            <a:extLst>
              <a:ext uri="{FF2B5EF4-FFF2-40B4-BE49-F238E27FC236}">
                <a16:creationId xmlns:a16="http://schemas.microsoft.com/office/drawing/2014/main" id="{A60B2FFC-EF3A-B7E9-13A5-ADA6E5E58780}"/>
              </a:ext>
            </a:extLst>
          </p:cNvPr>
          <p:cNvSpPr>
            <a:spLocks noGrp="1" noChangeArrowheads="1"/>
          </p:cNvSpPr>
          <p:nvPr>
            <p:ph type="body" idx="1"/>
          </p:nvPr>
        </p:nvSpPr>
        <p:spPr/>
        <p:txBody>
          <a:bodyPr/>
          <a:lstStyle/>
          <a:p>
            <a:r>
              <a:rPr lang="en-US" altLang="en-US" sz="2400" b="1">
                <a:solidFill>
                  <a:schemeClr val="accent2"/>
                </a:solidFill>
              </a:rPr>
              <a:t>The Watermark can be identified by generating the random numbers using the seed K</a:t>
            </a:r>
          </a:p>
        </p:txBody>
      </p:sp>
      <p:sp>
        <p:nvSpPr>
          <p:cNvPr id="41988" name="Rectangle 4">
            <a:extLst>
              <a:ext uri="{FF2B5EF4-FFF2-40B4-BE49-F238E27FC236}">
                <a16:creationId xmlns:a16="http://schemas.microsoft.com/office/drawing/2014/main" id="{6A15A25B-9229-A1ED-4F9B-3E603B5A01F3}"/>
              </a:ext>
            </a:extLst>
          </p:cNvPr>
          <p:cNvSpPr>
            <a:spLocks noChangeArrowheads="1"/>
          </p:cNvSpPr>
          <p:nvPr/>
        </p:nvSpPr>
        <p:spPr bwMode="auto">
          <a:xfrm>
            <a:off x="2209800" y="2971800"/>
            <a:ext cx="762000" cy="7620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CC3300"/>
                </a:solidFill>
              </a:rPr>
              <a:t>1</a:t>
            </a:r>
          </a:p>
        </p:txBody>
      </p:sp>
      <p:sp>
        <p:nvSpPr>
          <p:cNvPr id="41989" name="Rectangle 5">
            <a:extLst>
              <a:ext uri="{FF2B5EF4-FFF2-40B4-BE49-F238E27FC236}">
                <a16:creationId xmlns:a16="http://schemas.microsoft.com/office/drawing/2014/main" id="{38484440-6B6C-0DBF-893C-D8DD00D9231E}"/>
              </a:ext>
            </a:extLst>
          </p:cNvPr>
          <p:cNvSpPr>
            <a:spLocks noChangeArrowheads="1"/>
          </p:cNvSpPr>
          <p:nvPr/>
        </p:nvSpPr>
        <p:spPr bwMode="auto">
          <a:xfrm>
            <a:off x="2209800" y="3581400"/>
            <a:ext cx="762000" cy="6096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p>
        </p:txBody>
      </p:sp>
      <p:sp>
        <p:nvSpPr>
          <p:cNvPr id="41990" name="Rectangle 6">
            <a:extLst>
              <a:ext uri="{FF2B5EF4-FFF2-40B4-BE49-F238E27FC236}">
                <a16:creationId xmlns:a16="http://schemas.microsoft.com/office/drawing/2014/main" id="{FE1DA9AD-DCF8-9DFE-6E6D-30DB1C4DE184}"/>
              </a:ext>
            </a:extLst>
          </p:cNvPr>
          <p:cNvSpPr>
            <a:spLocks noChangeArrowheads="1"/>
          </p:cNvSpPr>
          <p:nvPr/>
        </p:nvSpPr>
        <p:spPr bwMode="auto">
          <a:xfrm>
            <a:off x="2971800" y="2971800"/>
            <a:ext cx="762000" cy="6096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p>
        </p:txBody>
      </p:sp>
      <p:sp>
        <p:nvSpPr>
          <p:cNvPr id="41991" name="Rectangle 7">
            <a:extLst>
              <a:ext uri="{FF2B5EF4-FFF2-40B4-BE49-F238E27FC236}">
                <a16:creationId xmlns:a16="http://schemas.microsoft.com/office/drawing/2014/main" id="{23790810-6F1B-642E-392F-AE73245AB5F2}"/>
              </a:ext>
            </a:extLst>
          </p:cNvPr>
          <p:cNvSpPr>
            <a:spLocks noChangeArrowheads="1"/>
          </p:cNvSpPr>
          <p:nvPr/>
        </p:nvSpPr>
        <p:spPr bwMode="auto">
          <a:xfrm>
            <a:off x="4495800" y="2971800"/>
            <a:ext cx="762000" cy="6096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p>
        </p:txBody>
      </p:sp>
      <p:sp>
        <p:nvSpPr>
          <p:cNvPr id="41992" name="Rectangle 8">
            <a:extLst>
              <a:ext uri="{FF2B5EF4-FFF2-40B4-BE49-F238E27FC236}">
                <a16:creationId xmlns:a16="http://schemas.microsoft.com/office/drawing/2014/main" id="{46AF67BE-A037-9B00-311B-0AE258DE7802}"/>
              </a:ext>
            </a:extLst>
          </p:cNvPr>
          <p:cNvSpPr>
            <a:spLocks noChangeArrowheads="1"/>
          </p:cNvSpPr>
          <p:nvPr/>
        </p:nvSpPr>
        <p:spPr bwMode="auto">
          <a:xfrm>
            <a:off x="3733800" y="2971800"/>
            <a:ext cx="762000" cy="6096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p>
        </p:txBody>
      </p:sp>
      <p:sp>
        <p:nvSpPr>
          <p:cNvPr id="41993" name="Rectangle 9">
            <a:extLst>
              <a:ext uri="{FF2B5EF4-FFF2-40B4-BE49-F238E27FC236}">
                <a16:creationId xmlns:a16="http://schemas.microsoft.com/office/drawing/2014/main" id="{8790DCC8-0335-3040-9BE8-1EFDB1B24699}"/>
              </a:ext>
            </a:extLst>
          </p:cNvPr>
          <p:cNvSpPr>
            <a:spLocks noChangeArrowheads="1"/>
          </p:cNvSpPr>
          <p:nvPr/>
        </p:nvSpPr>
        <p:spPr bwMode="auto">
          <a:xfrm>
            <a:off x="2971800" y="3581400"/>
            <a:ext cx="762000" cy="6096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CC3300"/>
                </a:solidFill>
              </a:rPr>
              <a:t>6</a:t>
            </a:r>
          </a:p>
        </p:txBody>
      </p:sp>
      <p:sp>
        <p:nvSpPr>
          <p:cNvPr id="41994" name="Rectangle 10">
            <a:extLst>
              <a:ext uri="{FF2B5EF4-FFF2-40B4-BE49-F238E27FC236}">
                <a16:creationId xmlns:a16="http://schemas.microsoft.com/office/drawing/2014/main" id="{67393CB4-1D1D-24C3-C324-EC6785FEA645}"/>
              </a:ext>
            </a:extLst>
          </p:cNvPr>
          <p:cNvSpPr>
            <a:spLocks noChangeArrowheads="1"/>
          </p:cNvSpPr>
          <p:nvPr/>
        </p:nvSpPr>
        <p:spPr bwMode="auto">
          <a:xfrm>
            <a:off x="2971800" y="4191000"/>
            <a:ext cx="762000" cy="6096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CC3300"/>
                </a:solidFill>
              </a:rPr>
              <a:t>10</a:t>
            </a:r>
          </a:p>
        </p:txBody>
      </p:sp>
      <p:sp>
        <p:nvSpPr>
          <p:cNvPr id="41995" name="Rectangle 11">
            <a:extLst>
              <a:ext uri="{FF2B5EF4-FFF2-40B4-BE49-F238E27FC236}">
                <a16:creationId xmlns:a16="http://schemas.microsoft.com/office/drawing/2014/main" id="{94B5E752-90F9-7321-F078-BC5A12B4F416}"/>
              </a:ext>
            </a:extLst>
          </p:cNvPr>
          <p:cNvSpPr>
            <a:spLocks noChangeArrowheads="1"/>
          </p:cNvSpPr>
          <p:nvPr/>
        </p:nvSpPr>
        <p:spPr bwMode="auto">
          <a:xfrm>
            <a:off x="3733800" y="3581400"/>
            <a:ext cx="762000" cy="6096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p>
        </p:txBody>
      </p:sp>
      <p:sp>
        <p:nvSpPr>
          <p:cNvPr id="41996" name="Rectangle 12">
            <a:extLst>
              <a:ext uri="{FF2B5EF4-FFF2-40B4-BE49-F238E27FC236}">
                <a16:creationId xmlns:a16="http://schemas.microsoft.com/office/drawing/2014/main" id="{73A43140-CAE2-74C7-F330-48A951B907A6}"/>
              </a:ext>
            </a:extLst>
          </p:cNvPr>
          <p:cNvSpPr>
            <a:spLocks noChangeArrowheads="1"/>
          </p:cNvSpPr>
          <p:nvPr/>
        </p:nvSpPr>
        <p:spPr bwMode="auto">
          <a:xfrm>
            <a:off x="3733800" y="4191000"/>
            <a:ext cx="762000" cy="6096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p>
        </p:txBody>
      </p:sp>
      <p:sp>
        <p:nvSpPr>
          <p:cNvPr id="41998" name="Rectangle 14">
            <a:extLst>
              <a:ext uri="{FF2B5EF4-FFF2-40B4-BE49-F238E27FC236}">
                <a16:creationId xmlns:a16="http://schemas.microsoft.com/office/drawing/2014/main" id="{C65C11A3-3978-84F1-DA74-A8E75AE95998}"/>
              </a:ext>
            </a:extLst>
          </p:cNvPr>
          <p:cNvSpPr>
            <a:spLocks noChangeArrowheads="1"/>
          </p:cNvSpPr>
          <p:nvPr/>
        </p:nvSpPr>
        <p:spPr bwMode="auto">
          <a:xfrm>
            <a:off x="4495800" y="3581400"/>
            <a:ext cx="762000" cy="6096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CC3300"/>
                </a:solidFill>
              </a:rPr>
              <a:t>8</a:t>
            </a:r>
          </a:p>
        </p:txBody>
      </p:sp>
      <p:sp>
        <p:nvSpPr>
          <p:cNvPr id="41999" name="Rectangle 15">
            <a:extLst>
              <a:ext uri="{FF2B5EF4-FFF2-40B4-BE49-F238E27FC236}">
                <a16:creationId xmlns:a16="http://schemas.microsoft.com/office/drawing/2014/main" id="{F7038BCF-81D5-4D81-3D45-A9E3ECC62EDE}"/>
              </a:ext>
            </a:extLst>
          </p:cNvPr>
          <p:cNvSpPr>
            <a:spLocks noChangeArrowheads="1"/>
          </p:cNvSpPr>
          <p:nvPr/>
        </p:nvSpPr>
        <p:spPr bwMode="auto">
          <a:xfrm>
            <a:off x="2209800" y="4191000"/>
            <a:ext cx="762000" cy="6096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p>
        </p:txBody>
      </p:sp>
      <p:sp>
        <p:nvSpPr>
          <p:cNvPr id="42001" name="Rectangle 17">
            <a:extLst>
              <a:ext uri="{FF2B5EF4-FFF2-40B4-BE49-F238E27FC236}">
                <a16:creationId xmlns:a16="http://schemas.microsoft.com/office/drawing/2014/main" id="{6A1A178E-92A5-F680-032F-2591250A6A56}"/>
              </a:ext>
            </a:extLst>
          </p:cNvPr>
          <p:cNvSpPr>
            <a:spLocks noChangeArrowheads="1"/>
          </p:cNvSpPr>
          <p:nvPr/>
        </p:nvSpPr>
        <p:spPr bwMode="auto">
          <a:xfrm>
            <a:off x="4495800" y="4191000"/>
            <a:ext cx="762000" cy="6096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p>
        </p:txBody>
      </p:sp>
      <p:sp>
        <p:nvSpPr>
          <p:cNvPr id="2" name="Title 1">
            <a:extLst>
              <a:ext uri="{FF2B5EF4-FFF2-40B4-BE49-F238E27FC236}">
                <a16:creationId xmlns:a16="http://schemas.microsoft.com/office/drawing/2014/main" id="{16B7A6F1-D99E-20BB-0C74-C23A0D6AD54E}"/>
              </a:ext>
            </a:extLst>
          </p:cNvPr>
          <p:cNvSpPr txBox="1">
            <a:spLocks/>
          </p:cNvSpPr>
          <p:nvPr/>
        </p:nvSpPr>
        <p:spPr>
          <a:xfrm>
            <a:off x="1371600" y="1"/>
            <a:ext cx="7772400" cy="449262"/>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3" name="Picture 2" descr="E:\NIET\Project\xLogo11.png.pagespeed.ic.pydHLuCQEZ.png">
            <a:extLst>
              <a:ext uri="{FF2B5EF4-FFF2-40B4-BE49-F238E27FC236}">
                <a16:creationId xmlns:a16="http://schemas.microsoft.com/office/drawing/2014/main" id="{D57383EB-8C16-A0DD-B7A5-451A518D1514}"/>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638B2603-6978-13D6-7EB8-53F8549052E4}"/>
              </a:ext>
            </a:extLst>
          </p:cNvPr>
          <p:cNvSpPr>
            <a:spLocks noGrp="1" noChangeArrowheads="1"/>
          </p:cNvSpPr>
          <p:nvPr>
            <p:ph type="title"/>
          </p:nvPr>
        </p:nvSpPr>
        <p:spPr/>
        <p:txBody>
          <a:bodyPr/>
          <a:lstStyle/>
          <a:p>
            <a:r>
              <a:rPr lang="en-US" altLang="en-US" sz="3600"/>
              <a:t>Data Domain Categorization</a:t>
            </a:r>
          </a:p>
        </p:txBody>
      </p:sp>
      <p:sp>
        <p:nvSpPr>
          <p:cNvPr id="63491" name="Rectangle 3">
            <a:extLst>
              <a:ext uri="{FF2B5EF4-FFF2-40B4-BE49-F238E27FC236}">
                <a16:creationId xmlns:a16="http://schemas.microsoft.com/office/drawing/2014/main" id="{3F1DEC57-EAD9-626C-0160-0F5E8B40DCF0}"/>
              </a:ext>
            </a:extLst>
          </p:cNvPr>
          <p:cNvSpPr>
            <a:spLocks noGrp="1" noChangeArrowheads="1"/>
          </p:cNvSpPr>
          <p:nvPr>
            <p:ph type="body" idx="1"/>
          </p:nvPr>
        </p:nvSpPr>
        <p:spPr>
          <a:xfrm>
            <a:off x="457200" y="1676400"/>
            <a:ext cx="8229600" cy="4525963"/>
          </a:xfrm>
        </p:spPr>
        <p:txBody>
          <a:bodyPr/>
          <a:lstStyle/>
          <a:p>
            <a:r>
              <a:rPr lang="en-US" altLang="en-US" sz="3600"/>
              <a:t>Spatial Watermarking</a:t>
            </a:r>
          </a:p>
          <a:p>
            <a:pPr>
              <a:buFontTx/>
              <a:buNone/>
            </a:pPr>
            <a:r>
              <a:rPr lang="en-US" altLang="en-US" sz="2800">
                <a:solidFill>
                  <a:schemeClr val="accent2"/>
                </a:solidFill>
              </a:rPr>
              <a:t>	</a:t>
            </a:r>
            <a:r>
              <a:rPr lang="en-US" altLang="en-US" sz="2400">
                <a:solidFill>
                  <a:schemeClr val="accent2"/>
                </a:solidFill>
              </a:rPr>
              <a:t>Direct usage of data to embed and extract Watermark</a:t>
            </a:r>
          </a:p>
          <a:p>
            <a:pPr>
              <a:buFontTx/>
              <a:buNone/>
            </a:pPr>
            <a:r>
              <a:rPr lang="en-US" altLang="en-US" sz="2400">
                <a:solidFill>
                  <a:schemeClr val="accent2"/>
                </a:solidFill>
              </a:rPr>
              <a:t>	</a:t>
            </a:r>
            <a:r>
              <a:rPr lang="en-US" altLang="en-US" sz="2400">
                <a:solidFill>
                  <a:schemeClr val="hlink"/>
                </a:solidFill>
              </a:rPr>
              <a:t>e.g. voltage values for audio data</a:t>
            </a:r>
          </a:p>
          <a:p>
            <a:pPr>
              <a:buFontTx/>
              <a:buNone/>
            </a:pPr>
            <a:endParaRPr lang="en-US" altLang="en-US" sz="2400">
              <a:solidFill>
                <a:schemeClr val="hlink"/>
              </a:solidFill>
            </a:endParaRPr>
          </a:p>
          <a:p>
            <a:r>
              <a:rPr lang="en-US" altLang="en-US" sz="3600"/>
              <a:t>Transform Based Watermarking</a:t>
            </a:r>
          </a:p>
          <a:p>
            <a:pPr>
              <a:buFontTx/>
              <a:buNone/>
            </a:pPr>
            <a:r>
              <a:rPr lang="en-US" altLang="en-US" sz="2400">
                <a:solidFill>
                  <a:schemeClr val="accent2"/>
                </a:solidFill>
              </a:rPr>
              <a:t>	Conversion of data to another format to embed and extract.  </a:t>
            </a:r>
          </a:p>
          <a:p>
            <a:pPr>
              <a:buFontTx/>
              <a:buNone/>
            </a:pPr>
            <a:r>
              <a:rPr lang="en-US" altLang="en-US" sz="2400">
                <a:solidFill>
                  <a:schemeClr val="accent2"/>
                </a:solidFill>
              </a:rPr>
              <a:t>    </a:t>
            </a:r>
            <a:r>
              <a:rPr lang="en-US" altLang="en-US" sz="2400">
                <a:solidFill>
                  <a:schemeClr val="hlink"/>
                </a:solidFill>
              </a:rPr>
              <a:t>e.g. Conversion to polar co-ordinate systems of 3D models, makes it robust against scaling</a:t>
            </a:r>
          </a:p>
          <a:p>
            <a:pPr>
              <a:buFontTx/>
              <a:buNone/>
            </a:pPr>
            <a:endParaRPr lang="en-US" altLang="en-US" sz="2400">
              <a:solidFill>
                <a:schemeClr val="hlink"/>
              </a:solidFill>
            </a:endParaRPr>
          </a:p>
        </p:txBody>
      </p:sp>
      <p:sp>
        <p:nvSpPr>
          <p:cNvPr id="2" name="Title 1">
            <a:extLst>
              <a:ext uri="{FF2B5EF4-FFF2-40B4-BE49-F238E27FC236}">
                <a16:creationId xmlns:a16="http://schemas.microsoft.com/office/drawing/2014/main" id="{41065471-0C0D-C1B2-9A1B-7DEF857860D8}"/>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3" name="Picture 2" descr="E:\NIET\Project\xLogo11.png.pagespeed.ic.pydHLuCQEZ.png">
            <a:extLst>
              <a:ext uri="{FF2B5EF4-FFF2-40B4-BE49-F238E27FC236}">
                <a16:creationId xmlns:a16="http://schemas.microsoft.com/office/drawing/2014/main" id="{D2861445-EDFD-F6B4-BD96-E81DD44E1820}"/>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D8671AFA-774F-C887-F109-4C153D74FD9C}"/>
              </a:ext>
            </a:extLst>
          </p:cNvPr>
          <p:cNvSpPr>
            <a:spLocks noGrp="1" noChangeArrowheads="1"/>
          </p:cNvSpPr>
          <p:nvPr>
            <p:ph type="title"/>
          </p:nvPr>
        </p:nvSpPr>
        <p:spPr/>
        <p:txBody>
          <a:bodyPr/>
          <a:lstStyle/>
          <a:p>
            <a:r>
              <a:rPr lang="en-US" altLang="en-US"/>
              <a:t>Extraction Categorization</a:t>
            </a:r>
          </a:p>
        </p:txBody>
      </p:sp>
      <p:sp>
        <p:nvSpPr>
          <p:cNvPr id="8195" name="Rectangle 3">
            <a:extLst>
              <a:ext uri="{FF2B5EF4-FFF2-40B4-BE49-F238E27FC236}">
                <a16:creationId xmlns:a16="http://schemas.microsoft.com/office/drawing/2014/main" id="{E49D4D1F-C763-8B9E-1557-B1C36C4BA186}"/>
              </a:ext>
            </a:extLst>
          </p:cNvPr>
          <p:cNvSpPr>
            <a:spLocks noGrp="1" noChangeArrowheads="1"/>
          </p:cNvSpPr>
          <p:nvPr>
            <p:ph type="body" idx="1"/>
          </p:nvPr>
        </p:nvSpPr>
        <p:spPr>
          <a:xfrm>
            <a:off x="304800" y="1676400"/>
            <a:ext cx="8229600" cy="4525963"/>
          </a:xfrm>
        </p:spPr>
        <p:txBody>
          <a:bodyPr/>
          <a:lstStyle/>
          <a:p>
            <a:pPr marL="609600" indent="-609600">
              <a:lnSpc>
                <a:spcPct val="90000"/>
              </a:lnSpc>
            </a:pPr>
            <a:r>
              <a:rPr lang="en-US" altLang="en-US"/>
              <a:t>Informed (Private)</a:t>
            </a:r>
          </a:p>
          <a:p>
            <a:pPr marL="609600" indent="-609600">
              <a:lnSpc>
                <a:spcPct val="90000"/>
              </a:lnSpc>
              <a:buFontTx/>
              <a:buNone/>
            </a:pPr>
            <a:r>
              <a:rPr lang="en-US" altLang="en-US"/>
              <a:t>      </a:t>
            </a:r>
            <a:r>
              <a:rPr lang="en-US" altLang="en-US">
                <a:solidFill>
                  <a:schemeClr val="accent2"/>
                </a:solidFill>
              </a:rPr>
              <a:t>Extract using {D, K, W}</a:t>
            </a:r>
            <a:r>
              <a:rPr lang="en-US" altLang="en-US">
                <a:solidFill>
                  <a:schemeClr val="folHlink"/>
                </a:solidFill>
              </a:rPr>
              <a:t> </a:t>
            </a:r>
          </a:p>
          <a:p>
            <a:pPr marL="609600" indent="-609600">
              <a:lnSpc>
                <a:spcPct val="90000"/>
              </a:lnSpc>
            </a:pPr>
            <a:r>
              <a:rPr lang="en-US" altLang="en-US"/>
              <a:t>Semi - Blind (Semi-Private)</a:t>
            </a:r>
          </a:p>
          <a:p>
            <a:pPr marL="609600" indent="-609600">
              <a:lnSpc>
                <a:spcPct val="90000"/>
              </a:lnSpc>
              <a:buFontTx/>
              <a:buNone/>
            </a:pPr>
            <a:r>
              <a:rPr lang="en-US" altLang="en-US"/>
              <a:t>      </a:t>
            </a:r>
            <a:r>
              <a:rPr lang="en-US" altLang="en-US">
                <a:solidFill>
                  <a:schemeClr val="accent2"/>
                </a:solidFill>
              </a:rPr>
              <a:t>Extract using {K, W}</a:t>
            </a:r>
          </a:p>
          <a:p>
            <a:pPr marL="609600" indent="-609600">
              <a:lnSpc>
                <a:spcPct val="90000"/>
              </a:lnSpc>
            </a:pPr>
            <a:r>
              <a:rPr lang="en-US" altLang="en-US"/>
              <a:t>Blind (Public)</a:t>
            </a:r>
          </a:p>
          <a:p>
            <a:pPr marL="609600" indent="-609600">
              <a:lnSpc>
                <a:spcPct val="90000"/>
              </a:lnSpc>
              <a:buFontTx/>
              <a:buNone/>
            </a:pPr>
            <a:r>
              <a:rPr lang="en-US" altLang="en-US"/>
              <a:t>	 </a:t>
            </a:r>
            <a:r>
              <a:rPr lang="en-US" altLang="en-US">
                <a:solidFill>
                  <a:schemeClr val="accent2"/>
                </a:solidFill>
              </a:rPr>
              <a:t>Extract using {K}</a:t>
            </a:r>
          </a:p>
          <a:p>
            <a:pPr marL="609600" indent="-609600">
              <a:lnSpc>
                <a:spcPct val="90000"/>
              </a:lnSpc>
              <a:buFontTx/>
              <a:buNone/>
            </a:pPr>
            <a:endParaRPr lang="en-US" altLang="en-US">
              <a:solidFill>
                <a:schemeClr val="accent2"/>
              </a:solidFill>
            </a:endParaRPr>
          </a:p>
          <a:p>
            <a:pPr marL="609600" indent="-609600">
              <a:lnSpc>
                <a:spcPct val="90000"/>
              </a:lnSpc>
              <a:buFontTx/>
              <a:buNone/>
            </a:pPr>
            <a:r>
              <a:rPr lang="en-US" altLang="en-US" sz="2000" b="1">
                <a:solidFill>
                  <a:schemeClr val="accent2"/>
                </a:solidFill>
              </a:rPr>
              <a:t>- Blind (r</a:t>
            </a:r>
            <a:r>
              <a:rPr lang="en-US" altLang="en-US" sz="2000" b="1">
                <a:solidFill>
                  <a:schemeClr val="accent2"/>
                </a:solidFill>
                <a:sym typeface="Wingdings" panose="05000000000000000000" pitchFamily="2" charset="2"/>
              </a:rPr>
              <a:t>equires less information storage)</a:t>
            </a:r>
          </a:p>
          <a:p>
            <a:pPr marL="609600" indent="-609600">
              <a:lnSpc>
                <a:spcPct val="90000"/>
              </a:lnSpc>
              <a:buFontTx/>
              <a:buNone/>
            </a:pPr>
            <a:r>
              <a:rPr lang="en-US" altLang="en-US" sz="2000" b="1">
                <a:solidFill>
                  <a:schemeClr val="accent2"/>
                </a:solidFill>
              </a:rPr>
              <a:t>- Informed techniques are more robust to tampering</a:t>
            </a:r>
          </a:p>
          <a:p>
            <a:pPr marL="609600" indent="-609600">
              <a:lnSpc>
                <a:spcPct val="90000"/>
              </a:lnSpc>
              <a:buFontTx/>
              <a:buNone/>
            </a:pPr>
            <a:endParaRPr lang="en-US" altLang="en-US" sz="2000" b="1">
              <a:solidFill>
                <a:schemeClr val="accent2"/>
              </a:solidFill>
            </a:endParaRPr>
          </a:p>
        </p:txBody>
      </p:sp>
      <p:sp>
        <p:nvSpPr>
          <p:cNvPr id="2" name="Title 1">
            <a:extLst>
              <a:ext uri="{FF2B5EF4-FFF2-40B4-BE49-F238E27FC236}">
                <a16:creationId xmlns:a16="http://schemas.microsoft.com/office/drawing/2014/main" id="{FC269A0A-A1EB-C0B7-0426-9D3799EC3446}"/>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3" name="Picture 2" descr="E:\NIET\Project\xLogo11.png.pagespeed.ic.pydHLuCQEZ.png">
            <a:extLst>
              <a:ext uri="{FF2B5EF4-FFF2-40B4-BE49-F238E27FC236}">
                <a16:creationId xmlns:a16="http://schemas.microsoft.com/office/drawing/2014/main" id="{603BFFA9-6B5A-2FDB-8EA2-C2A7C0ACA816}"/>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a:extLst>
              <a:ext uri="{FF2B5EF4-FFF2-40B4-BE49-F238E27FC236}">
                <a16:creationId xmlns:a16="http://schemas.microsoft.com/office/drawing/2014/main" id="{C52CD1B4-CBE6-4C86-91E5-F19A2479A621}"/>
              </a:ext>
            </a:extLst>
          </p:cNvPr>
          <p:cNvGraphicFramePr>
            <a:graphicFrameLocks noGrp="1"/>
          </p:cNvGraphicFramePr>
          <p:nvPr>
            <p:ph idx="1"/>
            <p:extLst>
              <p:ext uri="{D42A27DB-BD31-4B8C-83A1-F6EECF244321}">
                <p14:modId xmlns:p14="http://schemas.microsoft.com/office/powerpoint/2010/main" val="1160078154"/>
              </p:ext>
            </p:extLst>
          </p:nvPr>
        </p:nvGraphicFramePr>
        <p:xfrm>
          <a:off x="457200" y="1287869"/>
          <a:ext cx="7924800" cy="4905646"/>
        </p:xfrm>
        <a:graphic>
          <a:graphicData uri="http://schemas.openxmlformats.org/drawingml/2006/table">
            <a:tbl>
              <a:tblPr firstRow="1" firstCol="1" bandRow="1">
                <a:tableStyleId>{5C22544A-7EE6-4342-B048-85BDC9FD1C3A}</a:tableStyleId>
              </a:tblPr>
              <a:tblGrid>
                <a:gridCol w="685800">
                  <a:extLst>
                    <a:ext uri="{9D8B030D-6E8A-4147-A177-3AD203B41FA5}">
                      <a16:colId xmlns:a16="http://schemas.microsoft.com/office/drawing/2014/main" val="1779417915"/>
                    </a:ext>
                  </a:extLst>
                </a:gridCol>
                <a:gridCol w="5334000">
                  <a:extLst>
                    <a:ext uri="{9D8B030D-6E8A-4147-A177-3AD203B41FA5}">
                      <a16:colId xmlns:a16="http://schemas.microsoft.com/office/drawing/2014/main" val="4036850883"/>
                    </a:ext>
                  </a:extLst>
                </a:gridCol>
                <a:gridCol w="1905000">
                  <a:extLst>
                    <a:ext uri="{9D8B030D-6E8A-4147-A177-3AD203B41FA5}">
                      <a16:colId xmlns:a16="http://schemas.microsoft.com/office/drawing/2014/main" val="3465314929"/>
                    </a:ext>
                  </a:extLst>
                </a:gridCol>
              </a:tblGrid>
              <a:tr h="293146">
                <a:tc>
                  <a:txBody>
                    <a:bodyPr/>
                    <a:lstStyle/>
                    <a:p>
                      <a:pPr algn="just">
                        <a:lnSpc>
                          <a:spcPct val="115000"/>
                        </a:lnSpc>
                        <a:spcAft>
                          <a:spcPts val="0"/>
                        </a:spcAft>
                      </a:pPr>
                      <a:r>
                        <a:rPr lang="en-US" sz="1800">
                          <a:effectLst/>
                          <a:latin typeface="Times New Roman" panose="02020603050405020304" pitchFamily="18" charset="0"/>
                          <a:cs typeface="Times New Roman" panose="02020603050405020304" pitchFamily="18" charset="0"/>
                        </a:rPr>
                        <a:t> </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800">
                          <a:effectLst/>
                          <a:latin typeface="Times New Roman" panose="02020603050405020304" pitchFamily="18" charset="0"/>
                          <a:cs typeface="Times New Roman" panose="02020603050405020304" pitchFamily="18" charset="0"/>
                        </a:rPr>
                        <a:t>Description</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800">
                          <a:effectLst/>
                          <a:latin typeface="Times New Roman" panose="02020603050405020304" pitchFamily="18" charset="0"/>
                          <a:cs typeface="Times New Roman" panose="02020603050405020304" pitchFamily="18" charset="0"/>
                        </a:rPr>
                        <a:t>Bloom’s Taxonomy</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44629727"/>
                  </a:ext>
                </a:extLst>
              </a:tr>
              <a:tr h="859514">
                <a:tc>
                  <a:txBody>
                    <a:bodyPr/>
                    <a:lstStyle/>
                    <a:p>
                      <a:pPr algn="just">
                        <a:lnSpc>
                          <a:spcPct val="115000"/>
                        </a:lnSpc>
                        <a:spcAft>
                          <a:spcPts val="0"/>
                        </a:spcAft>
                      </a:pPr>
                      <a:r>
                        <a:rPr lang="en-US" sz="1800">
                          <a:effectLst/>
                          <a:latin typeface="Times New Roman" panose="02020603050405020304" pitchFamily="18" charset="0"/>
                          <a:cs typeface="Times New Roman" panose="02020603050405020304" pitchFamily="18" charset="0"/>
                        </a:rPr>
                        <a:t>CO1</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6000"/>
                        </a:lnSpc>
                        <a:spcAft>
                          <a:spcPts val="0"/>
                        </a:spcAft>
                      </a:pPr>
                      <a:r>
                        <a:rPr lang="en-IN" sz="1800" kern="0">
                          <a:effectLst/>
                          <a:latin typeface="Times New Roman" panose="02020603050405020304" pitchFamily="18" charset="0"/>
                          <a:ea typeface="Calibri" panose="020F0502020204030204" pitchFamily="34" charset="0"/>
                          <a:cs typeface="Times New Roman" panose="02020603050405020304" pitchFamily="18" charset="0"/>
                        </a:rPr>
                        <a:t>Analyse</a:t>
                      </a:r>
                      <a:r>
                        <a:rPr lang="en-GB" sz="1800" kern="100">
                          <a:effectLst/>
                          <a:latin typeface="Times New Roman" panose="02020603050405020304" pitchFamily="18" charset="0"/>
                          <a:ea typeface="Calibri" panose="020F0502020204030204" pitchFamily="34" charset="0"/>
                          <a:cs typeface="Times New Roman" panose="02020603050405020304" pitchFamily="18" charset="0"/>
                        </a:rPr>
                        <a:t> knowledge of deep architectures used for solving various Vision and Pattern Association tasks.</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6000"/>
                        </a:lnSpc>
                        <a:spcAft>
                          <a:spcPts val="0"/>
                        </a:spcAft>
                      </a:pPr>
                      <a:r>
                        <a:rPr lang="en-GB" sz="1800" kern="100">
                          <a:effectLst/>
                          <a:latin typeface="Times New Roman" panose="02020603050405020304" pitchFamily="18" charset="0"/>
                          <a:ea typeface="Calibri" panose="020F0502020204030204" pitchFamily="34" charset="0"/>
                          <a:cs typeface="Times New Roman" panose="02020603050405020304" pitchFamily="18" charset="0"/>
                        </a:rPr>
                        <a:t>K4</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52112578"/>
                  </a:ext>
                </a:extLst>
              </a:tr>
              <a:tr h="861927">
                <a:tc>
                  <a:txBody>
                    <a:bodyPr/>
                    <a:lstStyle/>
                    <a:p>
                      <a:pPr algn="just">
                        <a:lnSpc>
                          <a:spcPct val="115000"/>
                        </a:lnSpc>
                        <a:spcAft>
                          <a:spcPts val="0"/>
                        </a:spcAft>
                      </a:pPr>
                      <a:r>
                        <a:rPr lang="en-US" sz="1800">
                          <a:effectLst/>
                          <a:latin typeface="Times New Roman" panose="02020603050405020304" pitchFamily="18" charset="0"/>
                          <a:cs typeface="Times New Roman" panose="02020603050405020304" pitchFamily="18" charset="0"/>
                        </a:rPr>
                        <a:t>CO2</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6000"/>
                        </a:lnSpc>
                        <a:spcAft>
                          <a:spcPts val="0"/>
                        </a:spcAft>
                      </a:pPr>
                      <a:r>
                        <a:rPr lang="en-GB" sz="1800" kern="0">
                          <a:effectLst/>
                          <a:latin typeface="Times New Roman" panose="02020603050405020304" pitchFamily="18" charset="0"/>
                          <a:ea typeface="Calibri" panose="020F0502020204030204" pitchFamily="34" charset="0"/>
                          <a:cs typeface="Times New Roman" panose="02020603050405020304" pitchFamily="18" charset="0"/>
                        </a:rPr>
                        <a:t>Develop</a:t>
                      </a:r>
                      <a:r>
                        <a:rPr lang="en-GB" sz="1800" kern="100">
                          <a:effectLst/>
                          <a:latin typeface="Times New Roman" panose="02020603050405020304" pitchFamily="18" charset="0"/>
                          <a:ea typeface="Calibri" panose="020F0502020204030204" pitchFamily="34" charset="0"/>
                          <a:cs typeface="Times New Roman" panose="02020603050405020304" pitchFamily="18" charset="0"/>
                        </a:rPr>
                        <a:t> appropriate learning rules for each of the architectures of perceptron and learn about different factors of back propagation.</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6000"/>
                        </a:lnSpc>
                        <a:spcAft>
                          <a:spcPts val="0"/>
                        </a:spcAft>
                      </a:pPr>
                      <a:r>
                        <a:rPr lang="en-GB" sz="1800" kern="100">
                          <a:effectLst/>
                          <a:latin typeface="Times New Roman" panose="02020603050405020304" pitchFamily="18" charset="0"/>
                          <a:ea typeface="Calibri" panose="020F0502020204030204" pitchFamily="34" charset="0"/>
                          <a:cs typeface="Times New Roman" panose="02020603050405020304" pitchFamily="18" charset="0"/>
                        </a:rPr>
                        <a:t> K2</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93814104"/>
                  </a:ext>
                </a:extLst>
              </a:tr>
              <a:tr h="859514">
                <a:tc>
                  <a:txBody>
                    <a:bodyPr/>
                    <a:lstStyle/>
                    <a:p>
                      <a:pPr algn="just">
                        <a:lnSpc>
                          <a:spcPct val="115000"/>
                        </a:lnSpc>
                        <a:spcAft>
                          <a:spcPts val="0"/>
                        </a:spcAft>
                      </a:pPr>
                      <a:r>
                        <a:rPr lang="en-US" sz="1800">
                          <a:effectLst/>
                          <a:latin typeface="Times New Roman" panose="02020603050405020304" pitchFamily="18" charset="0"/>
                          <a:cs typeface="Times New Roman" panose="02020603050405020304" pitchFamily="18" charset="0"/>
                        </a:rPr>
                        <a:t>CO3</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pPr>
                      <a:r>
                        <a:rPr lang="en-GB" sz="1800" kern="100">
                          <a:effectLst/>
                          <a:latin typeface="Times New Roman" panose="02020603050405020304" pitchFamily="18" charset="0"/>
                          <a:cs typeface="Times New Roman" panose="02020603050405020304" pitchFamily="18" charset="0"/>
                        </a:rPr>
                        <a:t>Deploy training algorithm for pattern association with the help of memory network.</a:t>
                      </a:r>
                      <a:endParaRPr lang="en-IN" sz="1800" kern="100">
                        <a:effectLst/>
                        <a:latin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6000"/>
                        </a:lnSpc>
                        <a:spcAft>
                          <a:spcPts val="0"/>
                        </a:spcAft>
                      </a:pPr>
                      <a:r>
                        <a:rPr lang="en-GB" sz="1800" kern="100">
                          <a:effectLst/>
                          <a:latin typeface="Times New Roman" panose="02020603050405020304" pitchFamily="18" charset="0"/>
                          <a:ea typeface="Calibri" panose="020F0502020204030204" pitchFamily="34" charset="0"/>
                          <a:cs typeface="Times New Roman" panose="02020603050405020304" pitchFamily="18" charset="0"/>
                        </a:rPr>
                        <a:t>K5</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79095310"/>
                  </a:ext>
                </a:extLst>
              </a:tr>
              <a:tr h="641435">
                <a:tc>
                  <a:txBody>
                    <a:bodyPr/>
                    <a:lstStyle/>
                    <a:p>
                      <a:pPr algn="just">
                        <a:lnSpc>
                          <a:spcPct val="115000"/>
                        </a:lnSpc>
                        <a:spcAft>
                          <a:spcPts val="0"/>
                        </a:spcAft>
                      </a:pPr>
                      <a:r>
                        <a:rPr lang="en-US" sz="1800">
                          <a:effectLst/>
                          <a:latin typeface="Times New Roman" panose="02020603050405020304" pitchFamily="18" charset="0"/>
                          <a:cs typeface="Times New Roman" panose="02020603050405020304" pitchFamily="18" charset="0"/>
                        </a:rPr>
                        <a:t>CO4</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6000"/>
                        </a:lnSpc>
                        <a:spcAft>
                          <a:spcPts val="0"/>
                        </a:spcAft>
                      </a:pPr>
                      <a:r>
                        <a:rPr lang="en-GB" sz="1800" kern="100">
                          <a:effectLst/>
                          <a:latin typeface="Times New Roman" panose="02020603050405020304" pitchFamily="18" charset="0"/>
                          <a:ea typeface="Calibri" panose="020F0502020204030204" pitchFamily="34" charset="0"/>
                          <a:cs typeface="Times New Roman" panose="02020603050405020304" pitchFamily="18" charset="0"/>
                        </a:rPr>
                        <a:t>Design and deploy the models of deep learning with the help of use cases.</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6000"/>
                        </a:lnSpc>
                        <a:spcAft>
                          <a:spcPts val="0"/>
                        </a:spcAft>
                      </a:pPr>
                      <a:r>
                        <a:rPr lang="en-GB" sz="1800" kern="100">
                          <a:effectLst/>
                          <a:latin typeface="Times New Roman" panose="02020603050405020304" pitchFamily="18" charset="0"/>
                          <a:ea typeface="Calibri" panose="020F0502020204030204" pitchFamily="34" charset="0"/>
                          <a:cs typeface="Times New Roman" panose="02020603050405020304" pitchFamily="18" charset="0"/>
                        </a:rPr>
                        <a:t>K5</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1387003"/>
                  </a:ext>
                </a:extLst>
              </a:tr>
              <a:tr h="1077593">
                <a:tc>
                  <a:txBody>
                    <a:bodyPr/>
                    <a:lstStyle/>
                    <a:p>
                      <a:pPr algn="just">
                        <a:lnSpc>
                          <a:spcPct val="115000"/>
                        </a:lnSpc>
                        <a:spcAft>
                          <a:spcPts val="0"/>
                        </a:spcAft>
                      </a:pPr>
                      <a:r>
                        <a:rPr lang="en-US" sz="1800">
                          <a:effectLst/>
                          <a:latin typeface="Times New Roman" panose="02020603050405020304" pitchFamily="18" charset="0"/>
                          <a:cs typeface="Times New Roman" panose="02020603050405020304" pitchFamily="18" charset="0"/>
                        </a:rPr>
                        <a:t>CO5</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6000"/>
                        </a:lnSpc>
                        <a:spcAft>
                          <a:spcPts val="0"/>
                        </a:spcAft>
                      </a:pPr>
                      <a:r>
                        <a:rPr lang="en-IN" sz="1800" kern="0" dirty="0">
                          <a:effectLst/>
                          <a:latin typeface="Times New Roman" panose="02020603050405020304" pitchFamily="18" charset="0"/>
                          <a:ea typeface="Calibri" panose="020F0502020204030204" pitchFamily="34" charset="0"/>
                          <a:cs typeface="Times New Roman" panose="02020603050405020304" pitchFamily="18" charset="0"/>
                        </a:rPr>
                        <a:t>Understand, Analyse</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different theories of deep learning using neural networks.</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6000"/>
                        </a:lnSpc>
                        <a:spcAft>
                          <a:spcPts val="0"/>
                        </a:spcAft>
                      </a:pP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K3</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89547450"/>
                  </a:ext>
                </a:extLst>
              </a:tr>
            </a:tbl>
          </a:graphicData>
        </a:graphic>
      </p:graphicFrame>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2514600" y="6356350"/>
            <a:ext cx="5029200" cy="365125"/>
          </a:xfrm>
        </p:spPr>
        <p:txBody>
          <a:bodyPr/>
          <a:lstStyle/>
          <a:p>
            <a:r>
              <a:rPr lang="it-IT"/>
              <a:t>Dr Preeti Gera            COMPUTER VISION  UNIT- IV</a:t>
            </a:r>
            <a:endParaRPr lang="en-US" dirty="0"/>
          </a:p>
        </p:txBody>
      </p:sp>
      <p:sp>
        <p:nvSpPr>
          <p:cNvPr id="6" name="Slide Number Placeholder 5"/>
          <p:cNvSpPr>
            <a:spLocks noGrp="1"/>
          </p:cNvSpPr>
          <p:nvPr>
            <p:ph type="sldNum" sz="quarter" idx="12"/>
          </p:nvPr>
        </p:nvSpPr>
        <p:spPr>
          <a:xfrm>
            <a:off x="6477000" y="6384399"/>
            <a:ext cx="2133600" cy="365125"/>
          </a:xfrm>
        </p:spPr>
        <p:txBody>
          <a:bodyPr/>
          <a:lstStyle/>
          <a:p>
            <a:fld id="{B6F15528-21DE-4FAA-801E-634DDDAF4B2B}" type="slidenum">
              <a:rPr lang="en-US" smtClean="0"/>
              <a:pPr/>
              <a:t>9</a:t>
            </a:fld>
            <a:endParaRPr lang="en-US"/>
          </a:p>
        </p:txBody>
      </p:sp>
      <p:sp>
        <p:nvSpPr>
          <p:cNvPr id="7" name="Title 1"/>
          <p:cNvSpPr txBox="1">
            <a:spLocks/>
          </p:cNvSpPr>
          <p:nvPr/>
        </p:nvSpPr>
        <p:spPr>
          <a:xfrm>
            <a:off x="1348154"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Course</a:t>
            </a:r>
            <a:r>
              <a:rPr kumimoji="0" lang="en-US" sz="24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Outcome</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23446" y="0"/>
            <a:ext cx="1522828" cy="817163"/>
          </a:xfrm>
          <a:prstGeom prst="rect">
            <a:avLst/>
          </a:prstGeom>
          <a:noFill/>
        </p:spPr>
      </p:pic>
      <p:sp>
        <p:nvSpPr>
          <p:cNvPr id="10" name="Rectangle 9">
            <a:extLst>
              <a:ext uri="{FF2B5EF4-FFF2-40B4-BE49-F238E27FC236}">
                <a16:creationId xmlns:a16="http://schemas.microsoft.com/office/drawing/2014/main" id="{541E00FF-D043-46A6-B039-CD5B92081618}"/>
              </a:ext>
            </a:extLst>
          </p:cNvPr>
          <p:cNvSpPr/>
          <p:nvPr/>
        </p:nvSpPr>
        <p:spPr>
          <a:xfrm>
            <a:off x="784860" y="928405"/>
            <a:ext cx="8359140" cy="410882"/>
          </a:xfrm>
          <a:prstGeom prst="rect">
            <a:avLst/>
          </a:prstGeom>
        </p:spPr>
        <p:txBody>
          <a:bodyPr wrap="square">
            <a:spAutoFit/>
          </a:bodyPr>
          <a:lstStyle/>
          <a:p>
            <a:pPr>
              <a:lnSpc>
                <a:spcPct val="115000"/>
              </a:lnSpc>
              <a:spcAft>
                <a:spcPts val="1000"/>
              </a:spcAft>
            </a:pPr>
            <a:r>
              <a:rPr lang="en-GB" b="1" dirty="0"/>
              <a:t>Course outcome: After completion of this course students will be able to</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702506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7565E5A2-4DA7-77D3-ED0C-D592F533A26D}"/>
              </a:ext>
            </a:extLst>
          </p:cNvPr>
          <p:cNvSpPr>
            <a:spLocks noGrp="1" noChangeArrowheads="1"/>
          </p:cNvSpPr>
          <p:nvPr>
            <p:ph type="title"/>
          </p:nvPr>
        </p:nvSpPr>
        <p:spPr/>
        <p:txBody>
          <a:bodyPr/>
          <a:lstStyle/>
          <a:p>
            <a:r>
              <a:rPr lang="en-US" altLang="en-US"/>
              <a:t>Robustness Categorization</a:t>
            </a:r>
          </a:p>
        </p:txBody>
      </p:sp>
      <p:sp>
        <p:nvSpPr>
          <p:cNvPr id="45059" name="Rectangle 3">
            <a:extLst>
              <a:ext uri="{FF2B5EF4-FFF2-40B4-BE49-F238E27FC236}">
                <a16:creationId xmlns:a16="http://schemas.microsoft.com/office/drawing/2014/main" id="{B189B6B8-B0E1-E5D0-2916-DCDED09A212C}"/>
              </a:ext>
            </a:extLst>
          </p:cNvPr>
          <p:cNvSpPr>
            <a:spLocks noGrp="1" noChangeArrowheads="1"/>
          </p:cNvSpPr>
          <p:nvPr>
            <p:ph type="body" idx="1"/>
          </p:nvPr>
        </p:nvSpPr>
        <p:spPr>
          <a:xfrm>
            <a:off x="381000" y="1752600"/>
            <a:ext cx="8229600" cy="4525963"/>
          </a:xfrm>
        </p:spPr>
        <p:txBody>
          <a:bodyPr/>
          <a:lstStyle/>
          <a:p>
            <a:r>
              <a:rPr lang="en-US" altLang="en-US">
                <a:solidFill>
                  <a:schemeClr val="accent2"/>
                </a:solidFill>
              </a:rPr>
              <a:t>Fragile </a:t>
            </a:r>
            <a:r>
              <a:rPr lang="en-US" altLang="en-US"/>
              <a:t>(for tamper proofing e.g. losing watermark implies tampering)</a:t>
            </a:r>
          </a:p>
          <a:p>
            <a:pPr>
              <a:buFontTx/>
              <a:buNone/>
            </a:pPr>
            <a:endParaRPr lang="en-US" altLang="en-US"/>
          </a:p>
          <a:p>
            <a:r>
              <a:rPr lang="en-US" altLang="en-US">
                <a:solidFill>
                  <a:schemeClr val="accent2"/>
                </a:solidFill>
              </a:rPr>
              <a:t>Semi-Fragile</a:t>
            </a:r>
            <a:r>
              <a:rPr lang="en-US" altLang="en-US"/>
              <a:t> (robust against user level operations, e.g. image compression)</a:t>
            </a:r>
          </a:p>
          <a:p>
            <a:pPr>
              <a:buFontTx/>
              <a:buNone/>
            </a:pPr>
            <a:endParaRPr lang="en-US" altLang="en-US"/>
          </a:p>
          <a:p>
            <a:r>
              <a:rPr lang="en-US" altLang="en-US">
                <a:solidFill>
                  <a:schemeClr val="accent2"/>
                </a:solidFill>
              </a:rPr>
              <a:t>Robust</a:t>
            </a:r>
            <a:r>
              <a:rPr lang="en-US" altLang="en-US"/>
              <a:t> (against adversary based attack, e.g. noise addition to images)</a:t>
            </a:r>
          </a:p>
          <a:p>
            <a:pPr>
              <a:buFontTx/>
              <a:buNone/>
            </a:pPr>
            <a:endParaRPr lang="en-US" altLang="en-US" sz="2400">
              <a:solidFill>
                <a:srgbClr val="CC3300"/>
              </a:solidFill>
            </a:endParaRPr>
          </a:p>
          <a:p>
            <a:pPr>
              <a:buFontTx/>
              <a:buNone/>
            </a:pPr>
            <a:endParaRPr lang="en-US" altLang="en-US" b="1">
              <a:solidFill>
                <a:schemeClr val="accent2"/>
              </a:solidFill>
            </a:endParaRPr>
          </a:p>
        </p:txBody>
      </p:sp>
      <p:sp>
        <p:nvSpPr>
          <p:cNvPr id="45060" name="Text Box 4">
            <a:extLst>
              <a:ext uri="{FF2B5EF4-FFF2-40B4-BE49-F238E27FC236}">
                <a16:creationId xmlns:a16="http://schemas.microsoft.com/office/drawing/2014/main" id="{63629E85-895E-053A-5D9D-7C4F2892A087}"/>
              </a:ext>
            </a:extLst>
          </p:cNvPr>
          <p:cNvSpPr txBox="1">
            <a:spLocks noChangeArrowheads="1"/>
          </p:cNvSpPr>
          <p:nvPr/>
        </p:nvSpPr>
        <p:spPr bwMode="auto">
          <a:xfrm>
            <a:off x="228600" y="6248400"/>
            <a:ext cx="7086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CC3300"/>
                </a:solidFill>
              </a:rPr>
              <a:t>This categorization is application dependent</a:t>
            </a:r>
          </a:p>
        </p:txBody>
      </p:sp>
      <p:sp>
        <p:nvSpPr>
          <p:cNvPr id="2" name="Title 1">
            <a:extLst>
              <a:ext uri="{FF2B5EF4-FFF2-40B4-BE49-F238E27FC236}">
                <a16:creationId xmlns:a16="http://schemas.microsoft.com/office/drawing/2014/main" id="{C0F6BFB0-A97A-0E29-66A6-4BFB09ADCC8A}"/>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4" name="Picture 2" descr="E:\NIET\Project\xLogo11.png.pagespeed.ic.pydHLuCQEZ.png">
            <a:extLst>
              <a:ext uri="{FF2B5EF4-FFF2-40B4-BE49-F238E27FC236}">
                <a16:creationId xmlns:a16="http://schemas.microsoft.com/office/drawing/2014/main" id="{BDF81C75-469D-E29B-611F-1E80F3C4ED4B}"/>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A57AA5A0-ABF5-59DE-187C-2EDB3D54B1FA}"/>
              </a:ext>
            </a:extLst>
          </p:cNvPr>
          <p:cNvSpPr>
            <a:spLocks noGrp="1" noChangeArrowheads="1"/>
          </p:cNvSpPr>
          <p:nvPr>
            <p:ph type="title"/>
          </p:nvPr>
        </p:nvSpPr>
        <p:spPr/>
        <p:txBody>
          <a:bodyPr/>
          <a:lstStyle/>
          <a:p>
            <a:r>
              <a:rPr lang="en-US" altLang="en-US"/>
              <a:t>Categorization of Watermark</a:t>
            </a:r>
          </a:p>
        </p:txBody>
      </p:sp>
      <p:sp>
        <p:nvSpPr>
          <p:cNvPr id="43011" name="Rectangle 3">
            <a:extLst>
              <a:ext uri="{FF2B5EF4-FFF2-40B4-BE49-F238E27FC236}">
                <a16:creationId xmlns:a16="http://schemas.microsoft.com/office/drawing/2014/main" id="{E33C0522-A491-338D-17C1-4B47DB5A6EA0}"/>
              </a:ext>
            </a:extLst>
          </p:cNvPr>
          <p:cNvSpPr>
            <a:spLocks noGrp="1" noChangeArrowheads="1"/>
          </p:cNvSpPr>
          <p:nvPr>
            <p:ph type="body" idx="1"/>
          </p:nvPr>
        </p:nvSpPr>
        <p:spPr/>
        <p:txBody>
          <a:bodyPr/>
          <a:lstStyle/>
          <a:p>
            <a:pPr>
              <a:buFontTx/>
              <a:buNone/>
            </a:pPr>
            <a:r>
              <a:rPr lang="en-US" altLang="en-US"/>
              <a:t>Eg1. Robust Private Spatial Watermarks</a:t>
            </a:r>
          </a:p>
          <a:p>
            <a:pPr>
              <a:buFontTx/>
              <a:buNone/>
            </a:pPr>
            <a:endParaRPr lang="en-US" altLang="en-US"/>
          </a:p>
          <a:p>
            <a:pPr>
              <a:buFontTx/>
              <a:buNone/>
            </a:pPr>
            <a:r>
              <a:rPr lang="en-US" altLang="en-US"/>
              <a:t>Eg2. Blind Fragile DCT based Watermarks</a:t>
            </a:r>
          </a:p>
          <a:p>
            <a:pPr>
              <a:buFontTx/>
              <a:buNone/>
            </a:pPr>
            <a:endParaRPr lang="en-US" altLang="en-US"/>
          </a:p>
          <a:p>
            <a:pPr>
              <a:buFontTx/>
              <a:buNone/>
            </a:pPr>
            <a:r>
              <a:rPr lang="en-US" altLang="en-US"/>
              <a:t>Eg3. Blind Semi-fragile Spatial Watermarks</a:t>
            </a:r>
          </a:p>
        </p:txBody>
      </p:sp>
      <p:sp>
        <p:nvSpPr>
          <p:cNvPr id="2" name="Title 1">
            <a:extLst>
              <a:ext uri="{FF2B5EF4-FFF2-40B4-BE49-F238E27FC236}">
                <a16:creationId xmlns:a16="http://schemas.microsoft.com/office/drawing/2014/main" id="{E61FAA20-1898-624C-173C-BEDDBEB98E46}"/>
              </a:ext>
            </a:extLst>
          </p:cNvPr>
          <p:cNvSpPr txBox="1">
            <a:spLocks/>
          </p:cNvSpPr>
          <p:nvPr/>
        </p:nvSpPr>
        <p:spPr>
          <a:xfrm>
            <a:off x="1366935" y="-51461"/>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3" name="Picture 2" descr="E:\NIET\Project\xLogo11.png.pagespeed.ic.pydHLuCQEZ.png">
            <a:extLst>
              <a:ext uri="{FF2B5EF4-FFF2-40B4-BE49-F238E27FC236}">
                <a16:creationId xmlns:a16="http://schemas.microsoft.com/office/drawing/2014/main" id="{CC8191B4-2299-9552-1B6C-0A26F288C54E}"/>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C8CD6C55-71E4-06A1-B9A1-98FBD2F868FE}"/>
              </a:ext>
            </a:extLst>
          </p:cNvPr>
          <p:cNvSpPr>
            <a:spLocks noGrp="1" noChangeArrowheads="1"/>
          </p:cNvSpPr>
          <p:nvPr>
            <p:ph type="title"/>
          </p:nvPr>
        </p:nvSpPr>
        <p:spPr/>
        <p:txBody>
          <a:bodyPr/>
          <a:lstStyle/>
          <a:p>
            <a:r>
              <a:rPr lang="en-US" altLang="en-US"/>
              <a:t>Watermarking Example</a:t>
            </a:r>
          </a:p>
        </p:txBody>
      </p:sp>
      <p:sp>
        <p:nvSpPr>
          <p:cNvPr id="65539" name="Rectangle 3">
            <a:extLst>
              <a:ext uri="{FF2B5EF4-FFF2-40B4-BE49-F238E27FC236}">
                <a16:creationId xmlns:a16="http://schemas.microsoft.com/office/drawing/2014/main" id="{22591EF1-E4AC-CE95-1CC2-4C3BEC6EEE5E}"/>
              </a:ext>
            </a:extLst>
          </p:cNvPr>
          <p:cNvSpPr>
            <a:spLocks noGrp="1" noChangeArrowheads="1"/>
          </p:cNvSpPr>
          <p:nvPr>
            <p:ph type="body" idx="1"/>
          </p:nvPr>
        </p:nvSpPr>
        <p:spPr/>
        <p:txBody>
          <a:bodyPr/>
          <a:lstStyle/>
          <a:p>
            <a:pPr>
              <a:buFontTx/>
              <a:buNone/>
            </a:pPr>
            <a:r>
              <a:rPr lang="en-US" altLang="en-US"/>
              <a:t>Application: </a:t>
            </a:r>
            <a:r>
              <a:rPr lang="en-US" altLang="en-US">
                <a:solidFill>
                  <a:schemeClr val="accent2"/>
                </a:solidFill>
              </a:rPr>
              <a:t>Copyright Protection</a:t>
            </a:r>
            <a:endParaRPr lang="en-US" altLang="en-US"/>
          </a:p>
          <a:p>
            <a:pPr>
              <a:buFontTx/>
              <a:buNone/>
            </a:pPr>
            <a:r>
              <a:rPr lang="en-US" altLang="en-US"/>
              <a:t>Design Requirements: </a:t>
            </a:r>
          </a:p>
          <a:p>
            <a:pPr>
              <a:buFontTx/>
              <a:buNone/>
            </a:pPr>
            <a:r>
              <a:rPr lang="en-US" altLang="en-US"/>
              <a:t>- Imperceptibility</a:t>
            </a:r>
          </a:p>
          <a:p>
            <a:pPr>
              <a:buFontTx/>
              <a:buNone/>
            </a:pPr>
            <a:r>
              <a:rPr lang="en-US" altLang="en-US"/>
              <a:t>- Capacity</a:t>
            </a:r>
          </a:p>
          <a:p>
            <a:pPr>
              <a:buFontTx/>
              <a:buNone/>
            </a:pPr>
            <a:r>
              <a:rPr lang="en-US" altLang="en-US"/>
              <a:t>- Robustness</a:t>
            </a:r>
          </a:p>
          <a:p>
            <a:pPr>
              <a:buFontTx/>
              <a:buNone/>
            </a:pPr>
            <a:r>
              <a:rPr lang="en-US" altLang="en-US"/>
              <a:t>- Security  </a:t>
            </a:r>
          </a:p>
          <a:p>
            <a:pPr>
              <a:buFontTx/>
              <a:buNone/>
            </a:pPr>
            <a:endParaRPr lang="en-US" altLang="en-US"/>
          </a:p>
        </p:txBody>
      </p:sp>
      <p:sp>
        <p:nvSpPr>
          <p:cNvPr id="2" name="Title 1">
            <a:extLst>
              <a:ext uri="{FF2B5EF4-FFF2-40B4-BE49-F238E27FC236}">
                <a16:creationId xmlns:a16="http://schemas.microsoft.com/office/drawing/2014/main" id="{E7A5A5ED-1DA0-1018-7659-ACBFD9DAC4B3}"/>
              </a:ext>
            </a:extLst>
          </p:cNvPr>
          <p:cNvSpPr txBox="1">
            <a:spLocks/>
          </p:cNvSpPr>
          <p:nvPr/>
        </p:nvSpPr>
        <p:spPr>
          <a:xfrm>
            <a:off x="1366935" y="-51461"/>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3" name="Picture 2" descr="E:\NIET\Project\xLogo11.png.pagespeed.ic.pydHLuCQEZ.png">
            <a:extLst>
              <a:ext uri="{FF2B5EF4-FFF2-40B4-BE49-F238E27FC236}">
                <a16:creationId xmlns:a16="http://schemas.microsoft.com/office/drawing/2014/main" id="{3BA41CFB-9467-5C08-4532-7A611A720D18}"/>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705DE659-817C-C396-5543-A37E7F649972}"/>
              </a:ext>
            </a:extLst>
          </p:cNvPr>
          <p:cNvSpPr>
            <a:spLocks noGrp="1" noChangeArrowheads="1"/>
          </p:cNvSpPr>
          <p:nvPr>
            <p:ph type="title"/>
          </p:nvPr>
        </p:nvSpPr>
        <p:spPr/>
        <p:txBody>
          <a:bodyPr/>
          <a:lstStyle/>
          <a:p>
            <a:r>
              <a:rPr lang="en-US" altLang="en-US"/>
              <a:t>Imperceptibility</a:t>
            </a:r>
          </a:p>
        </p:txBody>
      </p:sp>
      <p:pic>
        <p:nvPicPr>
          <p:cNvPr id="66564" name="Picture 4">
            <a:extLst>
              <a:ext uri="{FF2B5EF4-FFF2-40B4-BE49-F238E27FC236}">
                <a16:creationId xmlns:a16="http://schemas.microsoft.com/office/drawing/2014/main" id="{61B745AE-941F-157E-B081-3D06AD9ED8FC}"/>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447800" y="1752600"/>
            <a:ext cx="2286000" cy="1295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6565" name="Picture 5">
            <a:extLst>
              <a:ext uri="{FF2B5EF4-FFF2-40B4-BE49-F238E27FC236}">
                <a16:creationId xmlns:a16="http://schemas.microsoft.com/office/drawing/2014/main" id="{453E20F5-9F11-05B0-1135-C5B40DC9A4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600200"/>
            <a:ext cx="2362200" cy="1495425"/>
          </a:xfrm>
          <a:prstGeom prst="rect">
            <a:avLst/>
          </a:prstGeom>
          <a:noFill/>
          <a:extLst>
            <a:ext uri="{909E8E84-426E-40DD-AFC4-6F175D3DCCD1}">
              <a14:hiddenFill xmlns:a14="http://schemas.microsoft.com/office/drawing/2010/main">
                <a:solidFill>
                  <a:srgbClr val="FFFFFF"/>
                </a:solidFill>
              </a14:hiddenFill>
            </a:ext>
          </a:extLst>
        </p:spPr>
      </p:pic>
      <p:sp>
        <p:nvSpPr>
          <p:cNvPr id="66566" name="Text Box 6">
            <a:extLst>
              <a:ext uri="{FF2B5EF4-FFF2-40B4-BE49-F238E27FC236}">
                <a16:creationId xmlns:a16="http://schemas.microsoft.com/office/drawing/2014/main" id="{25325DF8-A294-3172-A150-5D16214F1D18}"/>
              </a:ext>
            </a:extLst>
          </p:cNvPr>
          <p:cNvSpPr txBox="1">
            <a:spLocks noChangeArrowheads="1"/>
          </p:cNvSpPr>
          <p:nvPr/>
        </p:nvSpPr>
        <p:spPr bwMode="auto">
          <a:xfrm>
            <a:off x="1447800" y="3124200"/>
            <a:ext cx="3124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Stanford Bunny 3D Model</a:t>
            </a:r>
          </a:p>
        </p:txBody>
      </p:sp>
      <p:sp>
        <p:nvSpPr>
          <p:cNvPr id="66567" name="Line 7">
            <a:extLst>
              <a:ext uri="{FF2B5EF4-FFF2-40B4-BE49-F238E27FC236}">
                <a16:creationId xmlns:a16="http://schemas.microsoft.com/office/drawing/2014/main" id="{0F8C9091-8562-EC31-1897-DDB8BBC58171}"/>
              </a:ext>
            </a:extLst>
          </p:cNvPr>
          <p:cNvSpPr>
            <a:spLocks noChangeShapeType="1"/>
          </p:cNvSpPr>
          <p:nvPr/>
        </p:nvSpPr>
        <p:spPr bwMode="auto">
          <a:xfrm>
            <a:off x="3810000" y="2362200"/>
            <a:ext cx="1524000" cy="0"/>
          </a:xfrm>
          <a:prstGeom prst="line">
            <a:avLst/>
          </a:prstGeom>
          <a:noFill/>
          <a:ln w="412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6568" name="Text Box 8">
            <a:extLst>
              <a:ext uri="{FF2B5EF4-FFF2-40B4-BE49-F238E27FC236}">
                <a16:creationId xmlns:a16="http://schemas.microsoft.com/office/drawing/2014/main" id="{EEFF37A6-24B9-90F1-642C-EAB2343C1982}"/>
              </a:ext>
            </a:extLst>
          </p:cNvPr>
          <p:cNvSpPr txBox="1">
            <a:spLocks noChangeArrowheads="1"/>
          </p:cNvSpPr>
          <p:nvPr/>
        </p:nvSpPr>
        <p:spPr bwMode="auto">
          <a:xfrm>
            <a:off x="5334000" y="3200400"/>
            <a:ext cx="3124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Visible Watermarks in Bunny Model </a:t>
            </a:r>
            <a:r>
              <a:rPr lang="en-US" altLang="en-US" b="1">
                <a:sym typeface="Wingdings" panose="05000000000000000000" pitchFamily="2" charset="2"/>
              </a:rPr>
              <a:t> Distortion</a:t>
            </a:r>
            <a:endParaRPr lang="en-US" altLang="en-US" b="1"/>
          </a:p>
        </p:txBody>
      </p:sp>
      <p:sp>
        <p:nvSpPr>
          <p:cNvPr id="66569" name="Text Box 9">
            <a:extLst>
              <a:ext uri="{FF2B5EF4-FFF2-40B4-BE49-F238E27FC236}">
                <a16:creationId xmlns:a16="http://schemas.microsoft.com/office/drawing/2014/main" id="{27D50D03-0CCF-7695-D414-69322C7D1648}"/>
              </a:ext>
            </a:extLst>
          </p:cNvPr>
          <p:cNvSpPr txBox="1">
            <a:spLocks noChangeArrowheads="1"/>
          </p:cNvSpPr>
          <p:nvPr/>
        </p:nvSpPr>
        <p:spPr bwMode="auto">
          <a:xfrm>
            <a:off x="3657600" y="2514600"/>
            <a:ext cx="2133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CC3300"/>
                </a:solidFill>
              </a:rPr>
              <a:t>Watermarking</a:t>
            </a:r>
          </a:p>
        </p:txBody>
      </p:sp>
      <p:pic>
        <p:nvPicPr>
          <p:cNvPr id="66570" name="Picture 10">
            <a:extLst>
              <a:ext uri="{FF2B5EF4-FFF2-40B4-BE49-F238E27FC236}">
                <a16:creationId xmlns:a16="http://schemas.microsoft.com/office/drawing/2014/main" id="{4F7402DE-4E33-7584-8E1A-D14D6885B6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4191000"/>
            <a:ext cx="2286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1" name="Text Box 11">
            <a:extLst>
              <a:ext uri="{FF2B5EF4-FFF2-40B4-BE49-F238E27FC236}">
                <a16:creationId xmlns:a16="http://schemas.microsoft.com/office/drawing/2014/main" id="{014D25BD-5F89-F5D4-D9B1-AB483CF0DF1C}"/>
              </a:ext>
            </a:extLst>
          </p:cNvPr>
          <p:cNvSpPr txBox="1">
            <a:spLocks noChangeArrowheads="1"/>
          </p:cNvSpPr>
          <p:nvPr/>
        </p:nvSpPr>
        <p:spPr bwMode="auto">
          <a:xfrm>
            <a:off x="1447800" y="5791200"/>
            <a:ext cx="3124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Stanford Bunny 3D Model</a:t>
            </a:r>
          </a:p>
        </p:txBody>
      </p:sp>
      <p:sp>
        <p:nvSpPr>
          <p:cNvPr id="66572" name="Line 12">
            <a:extLst>
              <a:ext uri="{FF2B5EF4-FFF2-40B4-BE49-F238E27FC236}">
                <a16:creationId xmlns:a16="http://schemas.microsoft.com/office/drawing/2014/main" id="{0EA2229F-6D2E-E622-E0B8-13F9A9239AFA}"/>
              </a:ext>
            </a:extLst>
          </p:cNvPr>
          <p:cNvSpPr>
            <a:spLocks noChangeShapeType="1"/>
          </p:cNvSpPr>
          <p:nvPr/>
        </p:nvSpPr>
        <p:spPr bwMode="auto">
          <a:xfrm>
            <a:off x="3962400" y="4800600"/>
            <a:ext cx="1524000" cy="0"/>
          </a:xfrm>
          <a:prstGeom prst="line">
            <a:avLst/>
          </a:prstGeom>
          <a:noFill/>
          <a:ln w="412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6573" name="Text Box 13">
            <a:extLst>
              <a:ext uri="{FF2B5EF4-FFF2-40B4-BE49-F238E27FC236}">
                <a16:creationId xmlns:a16="http://schemas.microsoft.com/office/drawing/2014/main" id="{914385BE-C78F-E475-98F1-BDB9235A1B47}"/>
              </a:ext>
            </a:extLst>
          </p:cNvPr>
          <p:cNvSpPr txBox="1">
            <a:spLocks noChangeArrowheads="1"/>
          </p:cNvSpPr>
          <p:nvPr/>
        </p:nvSpPr>
        <p:spPr bwMode="auto">
          <a:xfrm>
            <a:off x="3810000" y="4953000"/>
            <a:ext cx="2133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CC3300"/>
                </a:solidFill>
              </a:rPr>
              <a:t>Watermarking</a:t>
            </a:r>
          </a:p>
        </p:txBody>
      </p:sp>
      <p:pic>
        <p:nvPicPr>
          <p:cNvPr id="66574" name="Picture 14">
            <a:extLst>
              <a:ext uri="{FF2B5EF4-FFF2-40B4-BE49-F238E27FC236}">
                <a16:creationId xmlns:a16="http://schemas.microsoft.com/office/drawing/2014/main" id="{14E789D8-8588-F90B-EE46-000FD253D8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4191000"/>
            <a:ext cx="2286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5" name="Text Box 15">
            <a:extLst>
              <a:ext uri="{FF2B5EF4-FFF2-40B4-BE49-F238E27FC236}">
                <a16:creationId xmlns:a16="http://schemas.microsoft.com/office/drawing/2014/main" id="{C8D9BC9D-523F-D037-FF62-84396069A993}"/>
              </a:ext>
            </a:extLst>
          </p:cNvPr>
          <p:cNvSpPr txBox="1">
            <a:spLocks noChangeArrowheads="1"/>
          </p:cNvSpPr>
          <p:nvPr/>
        </p:nvSpPr>
        <p:spPr bwMode="auto">
          <a:xfrm>
            <a:off x="5334000" y="5715000"/>
            <a:ext cx="3810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Invisible Watermarks in Bunny Model </a:t>
            </a:r>
            <a:r>
              <a:rPr lang="en-US" altLang="en-US" b="1">
                <a:sym typeface="Wingdings" panose="05000000000000000000" pitchFamily="2" charset="2"/>
              </a:rPr>
              <a:t> Minimal Distortion</a:t>
            </a:r>
            <a:endParaRPr lang="en-US" altLang="en-US" b="1"/>
          </a:p>
        </p:txBody>
      </p:sp>
      <p:sp>
        <p:nvSpPr>
          <p:cNvPr id="2" name="Title 1">
            <a:extLst>
              <a:ext uri="{FF2B5EF4-FFF2-40B4-BE49-F238E27FC236}">
                <a16:creationId xmlns:a16="http://schemas.microsoft.com/office/drawing/2014/main" id="{4B9FF940-150D-615A-E4CF-AD43FE5BC29E}"/>
              </a:ext>
            </a:extLst>
          </p:cNvPr>
          <p:cNvSpPr txBox="1">
            <a:spLocks/>
          </p:cNvSpPr>
          <p:nvPr/>
        </p:nvSpPr>
        <p:spPr>
          <a:xfrm>
            <a:off x="1366935" y="-51461"/>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3" name="Picture 2" descr="E:\NIET\Project\xLogo11.png.pagespeed.ic.pydHLuCQEZ.png">
            <a:extLst>
              <a:ext uri="{FF2B5EF4-FFF2-40B4-BE49-F238E27FC236}">
                <a16:creationId xmlns:a16="http://schemas.microsoft.com/office/drawing/2014/main" id="{7F467EB9-F64E-66CC-E272-F815888053C6}"/>
              </a:ext>
            </a:extLst>
          </p:cNvPr>
          <p:cNvPicPr>
            <a:picLocks noChangeAspect="1" noChangeArrowheads="1"/>
          </p:cNvPicPr>
          <p:nvPr/>
        </p:nvPicPr>
        <p:blipFill>
          <a:blip r:embed="rId4"/>
          <a:srcRect/>
          <a:stretch>
            <a:fillRect/>
          </a:stretch>
        </p:blipFill>
        <p:spPr bwMode="auto">
          <a:xfrm>
            <a:off x="0" y="0"/>
            <a:ext cx="1447800" cy="817163"/>
          </a:xfrm>
          <a:prstGeom prst="rect">
            <a:avLst/>
          </a:prstGeom>
          <a:noFill/>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CCC05E00-A9CA-F8C8-D0EA-3D4F57D628F2}"/>
              </a:ext>
            </a:extLst>
          </p:cNvPr>
          <p:cNvSpPr>
            <a:spLocks noGrp="1" noChangeArrowheads="1"/>
          </p:cNvSpPr>
          <p:nvPr>
            <p:ph type="title"/>
          </p:nvPr>
        </p:nvSpPr>
        <p:spPr/>
        <p:txBody>
          <a:bodyPr/>
          <a:lstStyle/>
          <a:p>
            <a:r>
              <a:rPr lang="en-US" altLang="en-US"/>
              <a:t>Robustness</a:t>
            </a:r>
          </a:p>
        </p:txBody>
      </p:sp>
      <p:sp>
        <p:nvSpPr>
          <p:cNvPr id="67587" name="Rectangle 3">
            <a:extLst>
              <a:ext uri="{FF2B5EF4-FFF2-40B4-BE49-F238E27FC236}">
                <a16:creationId xmlns:a16="http://schemas.microsoft.com/office/drawing/2014/main" id="{9708E344-A09A-C5C3-47D9-054F9DC82FC7}"/>
              </a:ext>
            </a:extLst>
          </p:cNvPr>
          <p:cNvSpPr>
            <a:spLocks noGrp="1" noChangeArrowheads="1"/>
          </p:cNvSpPr>
          <p:nvPr>
            <p:ph type="body" idx="1"/>
          </p:nvPr>
        </p:nvSpPr>
        <p:spPr/>
        <p:txBody>
          <a:bodyPr/>
          <a:lstStyle/>
          <a:p>
            <a:pPr>
              <a:buFontTx/>
              <a:buNone/>
            </a:pPr>
            <a:r>
              <a:rPr lang="en-US" altLang="en-US"/>
              <a:t>	</a:t>
            </a:r>
            <a:r>
              <a:rPr lang="en-US" altLang="en-US">
                <a:solidFill>
                  <a:srgbClr val="CC3300"/>
                </a:solidFill>
              </a:rPr>
              <a:t>Adversaries can attack the data set and     </a:t>
            </a:r>
          </a:p>
          <a:p>
            <a:pPr>
              <a:buFontTx/>
              <a:buNone/>
            </a:pPr>
            <a:r>
              <a:rPr lang="en-US" altLang="en-US">
                <a:solidFill>
                  <a:srgbClr val="CC3300"/>
                </a:solidFill>
              </a:rPr>
              <a:t>	remove the watermark.</a:t>
            </a:r>
            <a:r>
              <a:rPr lang="en-US" altLang="en-US"/>
              <a:t> </a:t>
            </a:r>
          </a:p>
          <a:p>
            <a:pPr>
              <a:buFontTx/>
              <a:buNone/>
            </a:pPr>
            <a:r>
              <a:rPr lang="en-US" altLang="en-US"/>
              <a:t>	</a:t>
            </a:r>
          </a:p>
          <a:p>
            <a:pPr>
              <a:buFontTx/>
              <a:buNone/>
            </a:pPr>
            <a:r>
              <a:rPr lang="en-US" altLang="en-US"/>
              <a:t>	</a:t>
            </a:r>
            <a:r>
              <a:rPr lang="en-US" altLang="en-US" sz="2800"/>
              <a:t>Attacks are generally data dependent</a:t>
            </a:r>
          </a:p>
          <a:p>
            <a:pPr algn="just">
              <a:buFontTx/>
              <a:buNone/>
            </a:pPr>
            <a:r>
              <a:rPr lang="en-US" altLang="en-US" sz="2800"/>
              <a:t>	e.g. Compression that adds noise can be used as an attack to remove the watermark. Different data types can have different compression schemes.</a:t>
            </a:r>
          </a:p>
        </p:txBody>
      </p:sp>
      <p:sp>
        <p:nvSpPr>
          <p:cNvPr id="2" name="Title 1">
            <a:extLst>
              <a:ext uri="{FF2B5EF4-FFF2-40B4-BE49-F238E27FC236}">
                <a16:creationId xmlns:a16="http://schemas.microsoft.com/office/drawing/2014/main" id="{4CD66C99-55AF-E4D7-DA65-573E50D9A656}"/>
              </a:ext>
            </a:extLst>
          </p:cNvPr>
          <p:cNvSpPr txBox="1">
            <a:spLocks/>
          </p:cNvSpPr>
          <p:nvPr/>
        </p:nvSpPr>
        <p:spPr>
          <a:xfrm>
            <a:off x="1366935" y="-51461"/>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3" name="Picture 2" descr="E:\NIET\Project\xLogo11.png.pagespeed.ic.pydHLuCQEZ.png">
            <a:extLst>
              <a:ext uri="{FF2B5EF4-FFF2-40B4-BE49-F238E27FC236}">
                <a16:creationId xmlns:a16="http://schemas.microsoft.com/office/drawing/2014/main" id="{EC3E1FB7-B89B-52BB-6AB6-5CAE3EA994B3}"/>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8BF2769E-EE23-B53F-5ABF-81C92310600A}"/>
              </a:ext>
            </a:extLst>
          </p:cNvPr>
          <p:cNvSpPr>
            <a:spLocks noGrp="1" noChangeArrowheads="1"/>
          </p:cNvSpPr>
          <p:nvPr>
            <p:ph type="title"/>
          </p:nvPr>
        </p:nvSpPr>
        <p:spPr/>
        <p:txBody>
          <a:bodyPr/>
          <a:lstStyle/>
          <a:p>
            <a:r>
              <a:rPr lang="en-US" altLang="en-US"/>
              <a:t>Robustness </a:t>
            </a:r>
          </a:p>
        </p:txBody>
      </p:sp>
      <p:sp>
        <p:nvSpPr>
          <p:cNvPr id="68611" name="Rectangle 3">
            <a:extLst>
              <a:ext uri="{FF2B5EF4-FFF2-40B4-BE49-F238E27FC236}">
                <a16:creationId xmlns:a16="http://schemas.microsoft.com/office/drawing/2014/main" id="{CB4D2CE0-5AD0-3700-8B64-8CDED4FBA2A4}"/>
              </a:ext>
            </a:extLst>
          </p:cNvPr>
          <p:cNvSpPr>
            <a:spLocks noGrp="1" noChangeArrowheads="1"/>
          </p:cNvSpPr>
          <p:nvPr>
            <p:ph type="body" idx="1"/>
          </p:nvPr>
        </p:nvSpPr>
        <p:spPr/>
        <p:txBody>
          <a:bodyPr/>
          <a:lstStyle/>
          <a:p>
            <a:r>
              <a:rPr lang="en-US" altLang="en-US">
                <a:solidFill>
                  <a:srgbClr val="CC3300"/>
                </a:solidFill>
              </a:rPr>
              <a:t>Value Change Attacks</a:t>
            </a:r>
          </a:p>
          <a:p>
            <a:pPr>
              <a:buFontTx/>
              <a:buNone/>
            </a:pPr>
            <a:r>
              <a:rPr lang="en-US" altLang="en-US"/>
              <a:t>	- Noise addition e.g. lossy compression</a:t>
            </a:r>
          </a:p>
          <a:p>
            <a:pPr>
              <a:buFontTx/>
              <a:buNone/>
            </a:pPr>
            <a:r>
              <a:rPr lang="en-US" altLang="en-US"/>
              <a:t>	- Uniform Affine Transformation e.g. 3D </a:t>
            </a:r>
          </a:p>
          <a:p>
            <a:pPr>
              <a:buFontTx/>
              <a:buNone/>
            </a:pPr>
            <a:r>
              <a:rPr lang="en-US" altLang="en-US"/>
              <a:t>     model being rotated in 3D space OR </a:t>
            </a:r>
          </a:p>
          <a:p>
            <a:pPr>
              <a:buFontTx/>
              <a:buNone/>
            </a:pPr>
            <a:r>
              <a:rPr lang="en-US" altLang="en-US"/>
              <a:t>     image being scaled</a:t>
            </a:r>
          </a:p>
          <a:p>
            <a:pPr>
              <a:buFontTx/>
              <a:buNone/>
            </a:pPr>
            <a:r>
              <a:rPr lang="en-US" altLang="en-US"/>
              <a:t>    </a:t>
            </a:r>
            <a:r>
              <a:rPr lang="en-US" altLang="en-US" sz="2000"/>
              <a:t>If encoding of watermarks are data value dependent </a:t>
            </a:r>
            <a:r>
              <a:rPr lang="en-US" altLang="en-US" sz="2000">
                <a:sym typeface="Wingdings" panose="05000000000000000000" pitchFamily="2" charset="2"/>
              </a:rPr>
              <a:t>  </a:t>
            </a:r>
          </a:p>
          <a:p>
            <a:pPr>
              <a:buFontTx/>
              <a:buNone/>
            </a:pPr>
            <a:r>
              <a:rPr lang="en-US" altLang="en-US" sz="2000">
                <a:sym typeface="Wingdings" panose="05000000000000000000" pitchFamily="2" charset="2"/>
              </a:rPr>
              <a:t>      Watermark is lost  Extraction process fails</a:t>
            </a:r>
            <a:endParaRPr lang="en-US" altLang="en-US" sz="2000"/>
          </a:p>
          <a:p>
            <a:pPr>
              <a:buFontTx/>
              <a:buNone/>
            </a:pPr>
            <a:endParaRPr lang="en-US" altLang="en-US" sz="2000"/>
          </a:p>
          <a:p>
            <a:endParaRPr lang="en-US" altLang="en-US" sz="2000"/>
          </a:p>
          <a:p>
            <a:pPr>
              <a:buFontTx/>
              <a:buNone/>
            </a:pPr>
            <a:endParaRPr lang="en-US" altLang="en-US"/>
          </a:p>
        </p:txBody>
      </p:sp>
      <p:sp>
        <p:nvSpPr>
          <p:cNvPr id="2" name="Title 1">
            <a:extLst>
              <a:ext uri="{FF2B5EF4-FFF2-40B4-BE49-F238E27FC236}">
                <a16:creationId xmlns:a16="http://schemas.microsoft.com/office/drawing/2014/main" id="{9BBC55E3-F947-4546-738F-B91D0BC15B1C}"/>
              </a:ext>
            </a:extLst>
          </p:cNvPr>
          <p:cNvSpPr txBox="1">
            <a:spLocks/>
          </p:cNvSpPr>
          <p:nvPr/>
        </p:nvSpPr>
        <p:spPr>
          <a:xfrm>
            <a:off x="1366935" y="-51461"/>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3" name="Picture 2" descr="E:\NIET\Project\xLogo11.png.pagespeed.ic.pydHLuCQEZ.png">
            <a:extLst>
              <a:ext uri="{FF2B5EF4-FFF2-40B4-BE49-F238E27FC236}">
                <a16:creationId xmlns:a16="http://schemas.microsoft.com/office/drawing/2014/main" id="{5C1B030D-47EF-1D42-91AE-2687700B3CFE}"/>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7C2EE69B-139B-A4F8-9C1E-34BB9F3DEA64}"/>
              </a:ext>
            </a:extLst>
          </p:cNvPr>
          <p:cNvSpPr>
            <a:spLocks noGrp="1" noChangeArrowheads="1"/>
          </p:cNvSpPr>
          <p:nvPr>
            <p:ph type="title"/>
          </p:nvPr>
        </p:nvSpPr>
        <p:spPr/>
        <p:txBody>
          <a:bodyPr/>
          <a:lstStyle/>
          <a:p>
            <a:r>
              <a:rPr lang="en-US" altLang="en-US"/>
              <a:t>Robustness</a:t>
            </a:r>
          </a:p>
        </p:txBody>
      </p:sp>
      <p:sp>
        <p:nvSpPr>
          <p:cNvPr id="69635" name="Rectangle 3">
            <a:extLst>
              <a:ext uri="{FF2B5EF4-FFF2-40B4-BE49-F238E27FC236}">
                <a16:creationId xmlns:a16="http://schemas.microsoft.com/office/drawing/2014/main" id="{AB83C01F-4679-BE68-AB81-8347E00B568B}"/>
              </a:ext>
            </a:extLst>
          </p:cNvPr>
          <p:cNvSpPr>
            <a:spLocks noGrp="1" noChangeArrowheads="1"/>
          </p:cNvSpPr>
          <p:nvPr>
            <p:ph type="body" idx="1"/>
          </p:nvPr>
        </p:nvSpPr>
        <p:spPr/>
        <p:txBody>
          <a:bodyPr/>
          <a:lstStyle/>
          <a:p>
            <a:r>
              <a:rPr lang="en-US" altLang="en-US" sz="2800">
                <a:solidFill>
                  <a:srgbClr val="CC3300"/>
                </a:solidFill>
              </a:rPr>
              <a:t>Sample loss Attacks</a:t>
            </a:r>
          </a:p>
          <a:p>
            <a:pPr>
              <a:buFontTx/>
              <a:buNone/>
            </a:pPr>
            <a:r>
              <a:rPr lang="en-US" altLang="en-US" sz="2800"/>
              <a:t>	- Cropping e.g. Cropping in images</a:t>
            </a:r>
          </a:p>
          <a:p>
            <a:pPr>
              <a:buFontTx/>
              <a:buNone/>
            </a:pPr>
            <a:r>
              <a:rPr lang="en-US" altLang="en-US" sz="2800"/>
              <a:t>	- Smoothing e.g. smoothing of audio    </a:t>
            </a:r>
          </a:p>
          <a:p>
            <a:pPr>
              <a:buFontTx/>
              <a:buNone/>
            </a:pPr>
            <a:r>
              <a:rPr lang="en-US" altLang="en-US" sz="2800"/>
              <a:t>     signals e.g. </a:t>
            </a:r>
            <a:r>
              <a:rPr lang="en-US" altLang="en-US" sz="2800">
                <a:sym typeface="Wingdings" panose="05000000000000000000" pitchFamily="2" charset="2"/>
              </a:rPr>
              <a:t>Change in Sample rates</a:t>
            </a:r>
          </a:p>
          <a:p>
            <a:pPr>
              <a:buFontTx/>
              <a:buNone/>
            </a:pPr>
            <a:r>
              <a:rPr lang="en-US" altLang="en-US" sz="2800">
                <a:sym typeface="Wingdings" panose="05000000000000000000" pitchFamily="2" charset="2"/>
              </a:rPr>
              <a:t>     in audio data change in sampling rat </a:t>
            </a:r>
          </a:p>
          <a:p>
            <a:pPr>
              <a:buFontTx/>
              <a:buNone/>
            </a:pPr>
            <a:r>
              <a:rPr lang="en-US" altLang="en-US" sz="2800">
                <a:sym typeface="Wingdings" panose="05000000000000000000" pitchFamily="2" charset="2"/>
              </a:rPr>
              <a:t>     results in loss of samples</a:t>
            </a:r>
            <a:endParaRPr lang="en-US" altLang="en-US" sz="2800"/>
          </a:p>
          <a:p>
            <a:pPr>
              <a:buFontTx/>
              <a:buNone/>
            </a:pPr>
            <a:r>
              <a:rPr lang="en-US" altLang="en-US" sz="2800"/>
              <a:t>    </a:t>
            </a:r>
          </a:p>
          <a:p>
            <a:pPr>
              <a:buFontTx/>
              <a:buNone/>
            </a:pPr>
            <a:r>
              <a:rPr lang="en-US" altLang="en-US" sz="2000"/>
              <a:t>      If watermarks are encoded in parts of data set which are </a:t>
            </a:r>
          </a:p>
          <a:p>
            <a:pPr>
              <a:buFontTx/>
              <a:buNone/>
            </a:pPr>
            <a:r>
              <a:rPr lang="en-US" altLang="en-US" sz="2000"/>
              <a:t>      lost </a:t>
            </a:r>
            <a:r>
              <a:rPr lang="en-US" altLang="en-US" sz="2000">
                <a:sym typeface="Wingdings" panose="05000000000000000000" pitchFamily="2" charset="2"/>
              </a:rPr>
              <a:t>  Watermark is lost  Extraction process fails</a:t>
            </a:r>
            <a:endParaRPr lang="en-US" altLang="en-US" sz="2000"/>
          </a:p>
          <a:p>
            <a:pPr>
              <a:buFontTx/>
              <a:buNone/>
            </a:pPr>
            <a:endParaRPr lang="en-US" altLang="en-US" sz="2000"/>
          </a:p>
          <a:p>
            <a:endParaRPr lang="en-US" altLang="en-US" sz="2800"/>
          </a:p>
          <a:p>
            <a:pPr>
              <a:buFontTx/>
              <a:buNone/>
            </a:pPr>
            <a:endParaRPr lang="en-US" altLang="en-US" sz="2800"/>
          </a:p>
        </p:txBody>
      </p:sp>
      <p:sp>
        <p:nvSpPr>
          <p:cNvPr id="2" name="Title 1">
            <a:extLst>
              <a:ext uri="{FF2B5EF4-FFF2-40B4-BE49-F238E27FC236}">
                <a16:creationId xmlns:a16="http://schemas.microsoft.com/office/drawing/2014/main" id="{E391A9A2-7630-3E91-5873-1ED927170EA8}"/>
              </a:ext>
            </a:extLst>
          </p:cNvPr>
          <p:cNvSpPr txBox="1">
            <a:spLocks/>
          </p:cNvSpPr>
          <p:nvPr/>
        </p:nvSpPr>
        <p:spPr>
          <a:xfrm>
            <a:off x="1366935" y="-51461"/>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3" name="Picture 2" descr="E:\NIET\Project\xLogo11.png.pagespeed.ic.pydHLuCQEZ.png">
            <a:extLst>
              <a:ext uri="{FF2B5EF4-FFF2-40B4-BE49-F238E27FC236}">
                <a16:creationId xmlns:a16="http://schemas.microsoft.com/office/drawing/2014/main" id="{0C5FCB70-8723-6542-FF0E-FA2A145226F5}"/>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6F8CC7DD-FE89-1A3D-8125-BF632A75AEEB}"/>
              </a:ext>
            </a:extLst>
          </p:cNvPr>
          <p:cNvSpPr>
            <a:spLocks noGrp="1" noChangeArrowheads="1"/>
          </p:cNvSpPr>
          <p:nvPr>
            <p:ph type="title"/>
          </p:nvPr>
        </p:nvSpPr>
        <p:spPr/>
        <p:txBody>
          <a:bodyPr/>
          <a:lstStyle/>
          <a:p>
            <a:r>
              <a:rPr lang="en-US" altLang="en-US"/>
              <a:t>Robustness</a:t>
            </a:r>
          </a:p>
        </p:txBody>
      </p:sp>
      <p:sp>
        <p:nvSpPr>
          <p:cNvPr id="74755" name="Rectangle 3">
            <a:extLst>
              <a:ext uri="{FF2B5EF4-FFF2-40B4-BE49-F238E27FC236}">
                <a16:creationId xmlns:a16="http://schemas.microsoft.com/office/drawing/2014/main" id="{3C6FFE95-C563-BA0D-9B00-08CC753E1D49}"/>
              </a:ext>
            </a:extLst>
          </p:cNvPr>
          <p:cNvSpPr>
            <a:spLocks noGrp="1" noChangeArrowheads="1"/>
          </p:cNvSpPr>
          <p:nvPr>
            <p:ph type="body" idx="1"/>
          </p:nvPr>
        </p:nvSpPr>
        <p:spPr/>
        <p:txBody>
          <a:bodyPr/>
          <a:lstStyle/>
          <a:p>
            <a:r>
              <a:rPr lang="en-US" altLang="en-US">
                <a:solidFill>
                  <a:srgbClr val="CC3300"/>
                </a:solidFill>
              </a:rPr>
              <a:t>Reorder Attack</a:t>
            </a:r>
          </a:p>
          <a:p>
            <a:pPr lvl="1">
              <a:buFontTx/>
              <a:buNone/>
            </a:pPr>
            <a:r>
              <a:rPr lang="en-US" altLang="en-US"/>
              <a:t>- Reversal of sequence of data values e.g. reverse filter in audio signal reverses the order of data values in time</a:t>
            </a:r>
          </a:p>
        </p:txBody>
      </p:sp>
      <p:sp>
        <p:nvSpPr>
          <p:cNvPr id="74756" name="Text Box 4">
            <a:extLst>
              <a:ext uri="{FF2B5EF4-FFF2-40B4-BE49-F238E27FC236}">
                <a16:creationId xmlns:a16="http://schemas.microsoft.com/office/drawing/2014/main" id="{909418C6-492D-5721-139D-6476DA816DC2}"/>
              </a:ext>
            </a:extLst>
          </p:cNvPr>
          <p:cNvSpPr txBox="1">
            <a:spLocks noChangeArrowheads="1"/>
          </p:cNvSpPr>
          <p:nvPr/>
        </p:nvSpPr>
        <p:spPr bwMode="auto">
          <a:xfrm>
            <a:off x="685800" y="5715000"/>
            <a:ext cx="7239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t>If encoding is dependent on an order and the order is changed </a:t>
            </a:r>
            <a:r>
              <a:rPr lang="en-US" altLang="en-US" sz="2000">
                <a:sym typeface="Wingdings" panose="05000000000000000000" pitchFamily="2" charset="2"/>
              </a:rPr>
              <a:t> Watermark is lost Extraction process fails</a:t>
            </a:r>
            <a:endParaRPr lang="en-US" altLang="en-US" sz="2000"/>
          </a:p>
        </p:txBody>
      </p:sp>
      <p:sp>
        <p:nvSpPr>
          <p:cNvPr id="74757" name="Oval 5">
            <a:extLst>
              <a:ext uri="{FF2B5EF4-FFF2-40B4-BE49-F238E27FC236}">
                <a16:creationId xmlns:a16="http://schemas.microsoft.com/office/drawing/2014/main" id="{22921701-C271-0199-A157-C5D7CCFB5BFC}"/>
              </a:ext>
            </a:extLst>
          </p:cNvPr>
          <p:cNvSpPr>
            <a:spLocks noChangeArrowheads="1"/>
          </p:cNvSpPr>
          <p:nvPr/>
        </p:nvSpPr>
        <p:spPr bwMode="auto">
          <a:xfrm>
            <a:off x="685800" y="4419600"/>
            <a:ext cx="533400" cy="457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1</a:t>
            </a:r>
          </a:p>
        </p:txBody>
      </p:sp>
      <p:sp>
        <p:nvSpPr>
          <p:cNvPr id="74758" name="Oval 6">
            <a:extLst>
              <a:ext uri="{FF2B5EF4-FFF2-40B4-BE49-F238E27FC236}">
                <a16:creationId xmlns:a16="http://schemas.microsoft.com/office/drawing/2014/main" id="{EEBE0067-052B-5FF0-6214-96F210C026AA}"/>
              </a:ext>
            </a:extLst>
          </p:cNvPr>
          <p:cNvSpPr>
            <a:spLocks noChangeArrowheads="1"/>
          </p:cNvSpPr>
          <p:nvPr/>
        </p:nvSpPr>
        <p:spPr bwMode="auto">
          <a:xfrm>
            <a:off x="1676400" y="4419600"/>
            <a:ext cx="533400" cy="457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2</a:t>
            </a:r>
          </a:p>
        </p:txBody>
      </p:sp>
      <p:sp>
        <p:nvSpPr>
          <p:cNvPr id="74759" name="Oval 7">
            <a:extLst>
              <a:ext uri="{FF2B5EF4-FFF2-40B4-BE49-F238E27FC236}">
                <a16:creationId xmlns:a16="http://schemas.microsoft.com/office/drawing/2014/main" id="{0D29A272-C1CF-1C31-900E-226D6EE951CE}"/>
              </a:ext>
            </a:extLst>
          </p:cNvPr>
          <p:cNvSpPr>
            <a:spLocks noChangeArrowheads="1"/>
          </p:cNvSpPr>
          <p:nvPr/>
        </p:nvSpPr>
        <p:spPr bwMode="auto">
          <a:xfrm>
            <a:off x="2667000" y="4419600"/>
            <a:ext cx="533400" cy="457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3</a:t>
            </a:r>
          </a:p>
        </p:txBody>
      </p:sp>
      <p:sp>
        <p:nvSpPr>
          <p:cNvPr id="74760" name="Oval 8">
            <a:extLst>
              <a:ext uri="{FF2B5EF4-FFF2-40B4-BE49-F238E27FC236}">
                <a16:creationId xmlns:a16="http://schemas.microsoft.com/office/drawing/2014/main" id="{974FFBF4-A398-7A1B-36F1-49607781BBD7}"/>
              </a:ext>
            </a:extLst>
          </p:cNvPr>
          <p:cNvSpPr>
            <a:spLocks noChangeArrowheads="1"/>
          </p:cNvSpPr>
          <p:nvPr/>
        </p:nvSpPr>
        <p:spPr bwMode="auto">
          <a:xfrm>
            <a:off x="6553200" y="4419600"/>
            <a:ext cx="533400" cy="457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1</a:t>
            </a:r>
          </a:p>
        </p:txBody>
      </p:sp>
      <p:sp>
        <p:nvSpPr>
          <p:cNvPr id="74761" name="Oval 9">
            <a:extLst>
              <a:ext uri="{FF2B5EF4-FFF2-40B4-BE49-F238E27FC236}">
                <a16:creationId xmlns:a16="http://schemas.microsoft.com/office/drawing/2014/main" id="{1A777486-911F-DA20-2EEE-4CB784AAAE06}"/>
              </a:ext>
            </a:extLst>
          </p:cNvPr>
          <p:cNvSpPr>
            <a:spLocks noChangeArrowheads="1"/>
          </p:cNvSpPr>
          <p:nvPr/>
        </p:nvSpPr>
        <p:spPr bwMode="auto">
          <a:xfrm>
            <a:off x="5638800" y="4419600"/>
            <a:ext cx="533400" cy="457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2</a:t>
            </a:r>
          </a:p>
        </p:txBody>
      </p:sp>
      <p:sp>
        <p:nvSpPr>
          <p:cNvPr id="74762" name="Oval 10">
            <a:extLst>
              <a:ext uri="{FF2B5EF4-FFF2-40B4-BE49-F238E27FC236}">
                <a16:creationId xmlns:a16="http://schemas.microsoft.com/office/drawing/2014/main" id="{3FFEA64E-2607-D8C4-DFFB-F98398C66E53}"/>
              </a:ext>
            </a:extLst>
          </p:cNvPr>
          <p:cNvSpPr>
            <a:spLocks noChangeArrowheads="1"/>
          </p:cNvSpPr>
          <p:nvPr/>
        </p:nvSpPr>
        <p:spPr bwMode="auto">
          <a:xfrm>
            <a:off x="4800600" y="4419600"/>
            <a:ext cx="533400" cy="457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3</a:t>
            </a:r>
          </a:p>
        </p:txBody>
      </p:sp>
      <p:sp>
        <p:nvSpPr>
          <p:cNvPr id="74763" name="Line 11">
            <a:extLst>
              <a:ext uri="{FF2B5EF4-FFF2-40B4-BE49-F238E27FC236}">
                <a16:creationId xmlns:a16="http://schemas.microsoft.com/office/drawing/2014/main" id="{6ACBCEE8-9E30-93FF-15EA-D672C2954F0E}"/>
              </a:ext>
            </a:extLst>
          </p:cNvPr>
          <p:cNvSpPr>
            <a:spLocks noChangeShapeType="1"/>
          </p:cNvSpPr>
          <p:nvPr/>
        </p:nvSpPr>
        <p:spPr bwMode="auto">
          <a:xfrm>
            <a:off x="3505200" y="4724400"/>
            <a:ext cx="990600" cy="0"/>
          </a:xfrm>
          <a:prstGeom prst="line">
            <a:avLst/>
          </a:prstGeom>
          <a:noFill/>
          <a:ln w="412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4764" name="Text Box 12">
            <a:extLst>
              <a:ext uri="{FF2B5EF4-FFF2-40B4-BE49-F238E27FC236}">
                <a16:creationId xmlns:a16="http://schemas.microsoft.com/office/drawing/2014/main" id="{73E00AD4-667E-2C05-A80E-44F6B4617389}"/>
              </a:ext>
            </a:extLst>
          </p:cNvPr>
          <p:cNvSpPr txBox="1">
            <a:spLocks noChangeArrowheads="1"/>
          </p:cNvSpPr>
          <p:nvPr/>
        </p:nvSpPr>
        <p:spPr bwMode="auto">
          <a:xfrm>
            <a:off x="3657600" y="4343400"/>
            <a:ext cx="914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t>Attack</a:t>
            </a:r>
          </a:p>
        </p:txBody>
      </p:sp>
      <p:sp>
        <p:nvSpPr>
          <p:cNvPr id="74765" name="Line 13">
            <a:extLst>
              <a:ext uri="{FF2B5EF4-FFF2-40B4-BE49-F238E27FC236}">
                <a16:creationId xmlns:a16="http://schemas.microsoft.com/office/drawing/2014/main" id="{F0E93CCE-05B9-7963-394A-5C4FAF340F07}"/>
              </a:ext>
            </a:extLst>
          </p:cNvPr>
          <p:cNvSpPr>
            <a:spLocks noChangeShapeType="1"/>
          </p:cNvSpPr>
          <p:nvPr/>
        </p:nvSpPr>
        <p:spPr bwMode="auto">
          <a:xfrm>
            <a:off x="609600" y="5029200"/>
            <a:ext cx="2667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4766" name="Line 14">
            <a:extLst>
              <a:ext uri="{FF2B5EF4-FFF2-40B4-BE49-F238E27FC236}">
                <a16:creationId xmlns:a16="http://schemas.microsoft.com/office/drawing/2014/main" id="{24180438-B5ED-FFF4-C228-1B4ECB4C8D67}"/>
              </a:ext>
            </a:extLst>
          </p:cNvPr>
          <p:cNvSpPr>
            <a:spLocks noChangeShapeType="1"/>
          </p:cNvSpPr>
          <p:nvPr/>
        </p:nvSpPr>
        <p:spPr bwMode="auto">
          <a:xfrm>
            <a:off x="4876800" y="5029200"/>
            <a:ext cx="2362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4767" name="Text Box 15">
            <a:extLst>
              <a:ext uri="{FF2B5EF4-FFF2-40B4-BE49-F238E27FC236}">
                <a16:creationId xmlns:a16="http://schemas.microsoft.com/office/drawing/2014/main" id="{F44B1BCA-FB85-0637-883D-269F16221288}"/>
              </a:ext>
            </a:extLst>
          </p:cNvPr>
          <p:cNvSpPr txBox="1">
            <a:spLocks noChangeArrowheads="1"/>
          </p:cNvSpPr>
          <p:nvPr/>
        </p:nvSpPr>
        <p:spPr bwMode="auto">
          <a:xfrm>
            <a:off x="762000" y="38862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0</a:t>
            </a:r>
          </a:p>
        </p:txBody>
      </p:sp>
      <p:sp>
        <p:nvSpPr>
          <p:cNvPr id="74768" name="Text Box 16">
            <a:extLst>
              <a:ext uri="{FF2B5EF4-FFF2-40B4-BE49-F238E27FC236}">
                <a16:creationId xmlns:a16="http://schemas.microsoft.com/office/drawing/2014/main" id="{9E944CB3-D1DB-D72E-44B9-ACAA4B2E9B94}"/>
              </a:ext>
            </a:extLst>
          </p:cNvPr>
          <p:cNvSpPr txBox="1">
            <a:spLocks noChangeArrowheads="1"/>
          </p:cNvSpPr>
          <p:nvPr/>
        </p:nvSpPr>
        <p:spPr bwMode="auto">
          <a:xfrm>
            <a:off x="1752600" y="38862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74769" name="Text Box 17">
            <a:extLst>
              <a:ext uri="{FF2B5EF4-FFF2-40B4-BE49-F238E27FC236}">
                <a16:creationId xmlns:a16="http://schemas.microsoft.com/office/drawing/2014/main" id="{3A05F726-26D4-6B01-FA5D-AB377DF33498}"/>
              </a:ext>
            </a:extLst>
          </p:cNvPr>
          <p:cNvSpPr txBox="1">
            <a:spLocks noChangeArrowheads="1"/>
          </p:cNvSpPr>
          <p:nvPr/>
        </p:nvSpPr>
        <p:spPr bwMode="auto">
          <a:xfrm>
            <a:off x="2743200" y="38862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74770" name="Text Box 18">
            <a:extLst>
              <a:ext uri="{FF2B5EF4-FFF2-40B4-BE49-F238E27FC236}">
                <a16:creationId xmlns:a16="http://schemas.microsoft.com/office/drawing/2014/main" id="{46B586BA-3A00-5451-2914-878097CE8DBF}"/>
              </a:ext>
            </a:extLst>
          </p:cNvPr>
          <p:cNvSpPr txBox="1">
            <a:spLocks noChangeArrowheads="1"/>
          </p:cNvSpPr>
          <p:nvPr/>
        </p:nvSpPr>
        <p:spPr bwMode="auto">
          <a:xfrm>
            <a:off x="4876800" y="38862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74771" name="Text Box 19">
            <a:extLst>
              <a:ext uri="{FF2B5EF4-FFF2-40B4-BE49-F238E27FC236}">
                <a16:creationId xmlns:a16="http://schemas.microsoft.com/office/drawing/2014/main" id="{9F89E2C6-5444-4BE1-F99A-6B2410E5CCF8}"/>
              </a:ext>
            </a:extLst>
          </p:cNvPr>
          <p:cNvSpPr txBox="1">
            <a:spLocks noChangeArrowheads="1"/>
          </p:cNvSpPr>
          <p:nvPr/>
        </p:nvSpPr>
        <p:spPr bwMode="auto">
          <a:xfrm>
            <a:off x="5715000" y="38862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74772" name="Text Box 20">
            <a:extLst>
              <a:ext uri="{FF2B5EF4-FFF2-40B4-BE49-F238E27FC236}">
                <a16:creationId xmlns:a16="http://schemas.microsoft.com/office/drawing/2014/main" id="{57D1A6B7-9026-2674-AF6E-1AF39998D8D2}"/>
              </a:ext>
            </a:extLst>
          </p:cNvPr>
          <p:cNvSpPr txBox="1">
            <a:spLocks noChangeArrowheads="1"/>
          </p:cNvSpPr>
          <p:nvPr/>
        </p:nvSpPr>
        <p:spPr bwMode="auto">
          <a:xfrm>
            <a:off x="6553200" y="38862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0</a:t>
            </a:r>
          </a:p>
        </p:txBody>
      </p:sp>
      <p:sp>
        <p:nvSpPr>
          <p:cNvPr id="74773" name="Text Box 21">
            <a:extLst>
              <a:ext uri="{FF2B5EF4-FFF2-40B4-BE49-F238E27FC236}">
                <a16:creationId xmlns:a16="http://schemas.microsoft.com/office/drawing/2014/main" id="{8096F12A-5A29-F21E-B458-80481AD40EE3}"/>
              </a:ext>
            </a:extLst>
          </p:cNvPr>
          <p:cNvSpPr txBox="1">
            <a:spLocks noChangeArrowheads="1"/>
          </p:cNvSpPr>
          <p:nvPr/>
        </p:nvSpPr>
        <p:spPr bwMode="auto">
          <a:xfrm>
            <a:off x="1371600" y="51054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t>Samples in time</a:t>
            </a:r>
          </a:p>
        </p:txBody>
      </p:sp>
      <p:sp>
        <p:nvSpPr>
          <p:cNvPr id="74774" name="Text Box 22">
            <a:extLst>
              <a:ext uri="{FF2B5EF4-FFF2-40B4-BE49-F238E27FC236}">
                <a16:creationId xmlns:a16="http://schemas.microsoft.com/office/drawing/2014/main" id="{2543D3A8-DBF2-21FD-6F88-6EAF75321D9D}"/>
              </a:ext>
            </a:extLst>
          </p:cNvPr>
          <p:cNvSpPr txBox="1">
            <a:spLocks noChangeArrowheads="1"/>
          </p:cNvSpPr>
          <p:nvPr/>
        </p:nvSpPr>
        <p:spPr bwMode="auto">
          <a:xfrm>
            <a:off x="5486400" y="5105400"/>
            <a:ext cx="228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t>Samples in time</a:t>
            </a:r>
          </a:p>
        </p:txBody>
      </p:sp>
      <p:sp>
        <p:nvSpPr>
          <p:cNvPr id="2" name="Title 1">
            <a:extLst>
              <a:ext uri="{FF2B5EF4-FFF2-40B4-BE49-F238E27FC236}">
                <a16:creationId xmlns:a16="http://schemas.microsoft.com/office/drawing/2014/main" id="{9AC604C9-622D-832B-0017-49ED6D5F8EED}"/>
              </a:ext>
            </a:extLst>
          </p:cNvPr>
          <p:cNvSpPr txBox="1">
            <a:spLocks/>
          </p:cNvSpPr>
          <p:nvPr/>
        </p:nvSpPr>
        <p:spPr>
          <a:xfrm>
            <a:off x="1366935" y="-51461"/>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3" name="Picture 2" descr="E:\NIET\Project\xLogo11.png.pagespeed.ic.pydHLuCQEZ.png">
            <a:extLst>
              <a:ext uri="{FF2B5EF4-FFF2-40B4-BE49-F238E27FC236}">
                <a16:creationId xmlns:a16="http://schemas.microsoft.com/office/drawing/2014/main" id="{1B492EEA-26FE-123A-23FF-37C1D1792395}"/>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8C24A3AD-2F7B-ECDE-B129-EC2DB81DAE5F}"/>
              </a:ext>
            </a:extLst>
          </p:cNvPr>
          <p:cNvSpPr>
            <a:spLocks noGrp="1" noChangeArrowheads="1"/>
          </p:cNvSpPr>
          <p:nvPr>
            <p:ph type="title"/>
          </p:nvPr>
        </p:nvSpPr>
        <p:spPr/>
        <p:txBody>
          <a:bodyPr/>
          <a:lstStyle/>
          <a:p>
            <a:r>
              <a:rPr lang="en-US" altLang="en-US"/>
              <a:t>Capacity</a:t>
            </a:r>
          </a:p>
        </p:txBody>
      </p:sp>
      <p:sp>
        <p:nvSpPr>
          <p:cNvPr id="71683" name="Rectangle 3">
            <a:extLst>
              <a:ext uri="{FF2B5EF4-FFF2-40B4-BE49-F238E27FC236}">
                <a16:creationId xmlns:a16="http://schemas.microsoft.com/office/drawing/2014/main" id="{C5B0D272-2BE7-30CD-9B13-298F79FF13CC}"/>
              </a:ext>
            </a:extLst>
          </p:cNvPr>
          <p:cNvSpPr>
            <a:spLocks noGrp="1" noChangeArrowheads="1"/>
          </p:cNvSpPr>
          <p:nvPr>
            <p:ph type="body" idx="1"/>
          </p:nvPr>
        </p:nvSpPr>
        <p:spPr/>
        <p:txBody>
          <a:bodyPr/>
          <a:lstStyle/>
          <a:p>
            <a:r>
              <a:rPr lang="en-US" altLang="en-US"/>
              <a:t>Multiple Watermarks can be supported.</a:t>
            </a:r>
          </a:p>
          <a:p>
            <a:endParaRPr lang="en-US" altLang="en-US"/>
          </a:p>
          <a:p>
            <a:r>
              <a:rPr lang="en-US" altLang="en-US"/>
              <a:t>More capacity implies more robustness since watermarks can be replicated.</a:t>
            </a:r>
          </a:p>
          <a:p>
            <a:endParaRPr lang="en-US" altLang="en-US"/>
          </a:p>
          <a:p>
            <a:pPr>
              <a:buFontTx/>
              <a:buNone/>
            </a:pPr>
            <a:r>
              <a:rPr lang="en-US" altLang="en-US" sz="2400">
                <a:solidFill>
                  <a:srgbClr val="CC3300"/>
                </a:solidFill>
              </a:rPr>
              <a:t>	Spatial Methods are have higher capacity than transform techniques ?</a:t>
            </a:r>
          </a:p>
        </p:txBody>
      </p:sp>
      <p:sp>
        <p:nvSpPr>
          <p:cNvPr id="2" name="Title 1">
            <a:extLst>
              <a:ext uri="{FF2B5EF4-FFF2-40B4-BE49-F238E27FC236}">
                <a16:creationId xmlns:a16="http://schemas.microsoft.com/office/drawing/2014/main" id="{5698CAB2-8668-EDE1-FD4B-4BF12A5AA265}"/>
              </a:ext>
            </a:extLst>
          </p:cNvPr>
          <p:cNvSpPr txBox="1">
            <a:spLocks/>
          </p:cNvSpPr>
          <p:nvPr/>
        </p:nvSpPr>
        <p:spPr>
          <a:xfrm>
            <a:off x="1366935" y="-51461"/>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3" name="Picture 2" descr="E:\NIET\Project\xLogo11.png.pagespeed.ic.pydHLuCQEZ.png">
            <a:extLst>
              <a:ext uri="{FF2B5EF4-FFF2-40B4-BE49-F238E27FC236}">
                <a16:creationId xmlns:a16="http://schemas.microsoft.com/office/drawing/2014/main" id="{F6A1452B-28EC-1FB4-4838-25551D5B36FE}"/>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65DB93FC-37EE-B0DE-3010-BD9D80F99992}"/>
              </a:ext>
            </a:extLst>
          </p:cNvPr>
          <p:cNvSpPr>
            <a:spLocks noGrp="1" noChangeArrowheads="1"/>
          </p:cNvSpPr>
          <p:nvPr>
            <p:ph type="title"/>
          </p:nvPr>
        </p:nvSpPr>
        <p:spPr/>
        <p:txBody>
          <a:bodyPr/>
          <a:lstStyle/>
          <a:p>
            <a:r>
              <a:rPr lang="en-US" altLang="en-US"/>
              <a:t>Security</a:t>
            </a:r>
          </a:p>
        </p:txBody>
      </p:sp>
      <p:sp>
        <p:nvSpPr>
          <p:cNvPr id="72707" name="Rectangle 3">
            <a:extLst>
              <a:ext uri="{FF2B5EF4-FFF2-40B4-BE49-F238E27FC236}">
                <a16:creationId xmlns:a16="http://schemas.microsoft.com/office/drawing/2014/main" id="{61AECE37-5141-1DEC-41C1-3496E366DB73}"/>
              </a:ext>
            </a:extLst>
          </p:cNvPr>
          <p:cNvSpPr>
            <a:spLocks noGrp="1" noChangeArrowheads="1"/>
          </p:cNvSpPr>
          <p:nvPr>
            <p:ph type="body" idx="1"/>
          </p:nvPr>
        </p:nvSpPr>
        <p:spPr/>
        <p:txBody>
          <a:bodyPr/>
          <a:lstStyle/>
          <a:p>
            <a:r>
              <a:rPr lang="en-US" altLang="en-US"/>
              <a:t>In case the key used during watermark is lost anyone can read the watermark and remove it. </a:t>
            </a:r>
          </a:p>
          <a:p>
            <a:pPr>
              <a:buFontTx/>
              <a:buNone/>
            </a:pPr>
            <a:endParaRPr lang="en-US" altLang="en-US"/>
          </a:p>
          <a:p>
            <a:r>
              <a:rPr lang="en-US" altLang="en-US"/>
              <a:t>In case the watermark is public, it can be encoded and copyright information is lost.</a:t>
            </a:r>
          </a:p>
        </p:txBody>
      </p:sp>
      <p:sp>
        <p:nvSpPr>
          <p:cNvPr id="2" name="Title 1">
            <a:extLst>
              <a:ext uri="{FF2B5EF4-FFF2-40B4-BE49-F238E27FC236}">
                <a16:creationId xmlns:a16="http://schemas.microsoft.com/office/drawing/2014/main" id="{44588B86-54AD-BB06-B10E-08F132756B9B}"/>
              </a:ext>
            </a:extLst>
          </p:cNvPr>
          <p:cNvSpPr txBox="1">
            <a:spLocks/>
          </p:cNvSpPr>
          <p:nvPr/>
        </p:nvSpPr>
        <p:spPr>
          <a:xfrm>
            <a:off x="1366935" y="-51461"/>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Object Detection </a:t>
            </a:r>
          </a:p>
        </p:txBody>
      </p:sp>
      <p:pic>
        <p:nvPicPr>
          <p:cNvPr id="3" name="Picture 2" descr="E:\NIET\Project\xLogo11.png.pagespeed.ic.pydHLuCQEZ.png">
            <a:extLst>
              <a:ext uri="{FF2B5EF4-FFF2-40B4-BE49-F238E27FC236}">
                <a16:creationId xmlns:a16="http://schemas.microsoft.com/office/drawing/2014/main" id="{4B54C249-1BC4-CDFD-7719-C6F486EE6658}"/>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44546A"/>
      </a:dk2>
      <a:lt2>
        <a:srgbClr val="E7E6E6"/>
      </a:lt2>
      <a:accent1>
        <a:srgbClr val="00B0F0"/>
      </a:accent1>
      <a:accent2>
        <a:srgbClr val="00B0F0"/>
      </a:accent2>
      <a:accent3>
        <a:srgbClr val="00B0F0"/>
      </a:accent3>
      <a:accent4>
        <a:srgbClr val="00B0F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4098</TotalTime>
  <Words>11910</Words>
  <Application>Microsoft Office PowerPoint</Application>
  <PresentationFormat>On-screen Show (4:3)</PresentationFormat>
  <Paragraphs>1839</Paragraphs>
  <Slides>186</Slides>
  <Notes>2</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186</vt:i4>
      </vt:variant>
    </vt:vector>
  </HeadingPairs>
  <TitlesOfParts>
    <vt:vector size="206" baseType="lpstr">
      <vt:lpstr>Yu Gothic UI</vt:lpstr>
      <vt:lpstr>Arial</vt:lpstr>
      <vt:lpstr>Arial MT</vt:lpstr>
      <vt:lpstr>Calibri</vt:lpstr>
      <vt:lpstr>Calibri Light</vt:lpstr>
      <vt:lpstr>Cambria Math</vt:lpstr>
      <vt:lpstr>Comic Sans MS</vt:lpstr>
      <vt:lpstr>Google Sans</vt:lpstr>
      <vt:lpstr>Nunito</vt:lpstr>
      <vt:lpstr>Roboto</vt:lpstr>
      <vt:lpstr>Segoe UI Symbol</vt:lpstr>
      <vt:lpstr>sohne</vt:lpstr>
      <vt:lpstr>source-serif-pro</vt:lpstr>
      <vt:lpstr>Symbol</vt:lpstr>
      <vt:lpstr>Times New Roman</vt:lpstr>
      <vt:lpstr>Trebuchet MS</vt:lpstr>
      <vt:lpstr>Verdana</vt:lpstr>
      <vt:lpstr>Wingdings</vt:lpstr>
      <vt:lpstr>Wingdings 2</vt:lpstr>
      <vt:lpstr>Office Theme</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Motivation</vt:lpstr>
      <vt:lpstr>Motivation</vt:lpstr>
      <vt:lpstr>Motivation</vt:lpstr>
      <vt:lpstr>Motivation</vt:lpstr>
      <vt:lpstr>Image Captioning Model</vt:lpstr>
      <vt:lpstr>PowerPoint Presentation</vt:lpstr>
      <vt:lpstr>Fully Connected Layer</vt:lpstr>
      <vt:lpstr>Convolutional Neural Network</vt:lpstr>
      <vt:lpstr>R-CNN To bypass the problem of selecting a huge number of regions, Ross Girshick et al. proposed a method where we use selective search to extract just 2000 regions from the image and he called them region proposals. Therefore, now, instead of trying to classify a huge number of regions, you can just work with 2000 regions.   The CNN acts as a feature extractor and the output dense layer consists of the features extracted from the image and the extracted features are fed into an SVM to classify the presence of the object within that candidate region proposal.   In addition to predicting the presence of an object within the region proposals, the algorithm also predicts four values which are offset values to increase the precision of the bounding box. For example, given a region proposal, the algorithm would have predicted the presence of a person but the face of that person within that region proposal could’ve been cut in half. Therefore, the offset values help in adjusting the bounding box of the region proposal. </vt:lpstr>
      <vt:lpstr> CNN architecture of R-CNN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3D Shape from X</vt:lpstr>
      <vt:lpstr>Perspective Imaging Model: 1D</vt:lpstr>
      <vt:lpstr>Perspective in 2D (Simplified)</vt:lpstr>
      <vt:lpstr>3D from Stereo</vt:lpstr>
      <vt:lpstr> Depth Perception from Stereo Simple Model:  Parallel Optic Axes</vt:lpstr>
      <vt:lpstr>Resultant Depth Calculation</vt:lpstr>
      <vt:lpstr>Finding Correspondences</vt:lpstr>
      <vt:lpstr>3 Main Matching Methods </vt:lpstr>
      <vt:lpstr>Epipolar Geometry Constraint: 1. Normal Pair of Images</vt:lpstr>
      <vt:lpstr>Epipolar Geometry: General Case</vt:lpstr>
      <vt:lpstr>Constraints</vt:lpstr>
      <vt:lpstr>Structured Light</vt:lpstr>
      <vt:lpstr>Structured Light 3D Computation</vt:lpstr>
      <vt:lpstr>Depth from Multiple Light Stripes</vt:lpstr>
      <vt:lpstr>Our (former) System 4-camera light-striping stereo</vt:lpstr>
      <vt:lpstr>Camera Model:  Recall there are 5 Different Frames of Reference </vt:lpstr>
      <vt:lpstr>Rigid Body Transformations in 3D</vt:lpstr>
      <vt:lpstr>Translation and Scaling in 3D</vt:lpstr>
      <vt:lpstr>Rotation in 3D is about an axis</vt:lpstr>
      <vt:lpstr>Rotation about Arbitrary Axis</vt:lpstr>
      <vt:lpstr>The Camera Model</vt:lpstr>
      <vt:lpstr>The camera model handles the rigid body transformation from world coordinates to camera coordinates plus the perspective transformation to image coordinates.</vt:lpstr>
      <vt:lpstr>Camera Calibration </vt:lpstr>
      <vt:lpstr>Intrinsic Parameters</vt:lpstr>
      <vt:lpstr>Extrinsic Parameters</vt:lpstr>
      <vt:lpstr>Calibration Object</vt:lpstr>
      <vt:lpstr> The Tsai Procedure  </vt:lpstr>
      <vt:lpstr>Tsai’s Geometric Setup </vt:lpstr>
      <vt:lpstr>Tsai’s Procedure</vt:lpstr>
      <vt:lpstr>We use them for general stereo.</vt:lpstr>
      <vt:lpstr>For a correspondence (r1,c1) in image 1 to (r2,c2) in image 2: </vt:lpstr>
      <vt:lpstr>Solve by computing the closest approach of the two skew rays.</vt:lpstr>
      <vt:lpstr>Application:  Kari Pulli’s Reconstruction of 3D Objects from light-striping stereo.</vt:lpstr>
      <vt:lpstr>Application:  Zhenrong Qian’s 3D Blood Vessel Reconstruction from Visible Human Data</vt:lpstr>
      <vt:lpstr>Digital Watermarking</vt:lpstr>
      <vt:lpstr>Information Hiding</vt:lpstr>
      <vt:lpstr>Steganography  (dates back to 440 BC)</vt:lpstr>
      <vt:lpstr>Microchip - Application</vt:lpstr>
      <vt:lpstr>What is a watermark ?</vt:lpstr>
      <vt:lpstr>What is a watermark ?</vt:lpstr>
      <vt:lpstr>Applications</vt:lpstr>
      <vt:lpstr>Applications</vt:lpstr>
      <vt:lpstr>Applications</vt:lpstr>
      <vt:lpstr>Comparison</vt:lpstr>
      <vt:lpstr>Watermarking Process</vt:lpstr>
      <vt:lpstr>Watermarking Process Example – Embedding (Dw = D + W)</vt:lpstr>
      <vt:lpstr>Watermarking Process Example – Extraction</vt:lpstr>
      <vt:lpstr>Data Domain Categorization</vt:lpstr>
      <vt:lpstr>Extraction Categorization</vt:lpstr>
      <vt:lpstr>Robustness Categorization</vt:lpstr>
      <vt:lpstr>Categorization of Watermark</vt:lpstr>
      <vt:lpstr>Watermarking Example</vt:lpstr>
      <vt:lpstr>Imperceptibility</vt:lpstr>
      <vt:lpstr>Robustness</vt:lpstr>
      <vt:lpstr>Robustness </vt:lpstr>
      <vt:lpstr>Robustness</vt:lpstr>
      <vt:lpstr>Robustness</vt:lpstr>
      <vt:lpstr>Capacity</vt:lpstr>
      <vt:lpstr>Security</vt:lpstr>
      <vt:lpstr>Watermarking Algorithm  Design Requirements </vt:lpstr>
      <vt:lpstr>Object  Detection</vt:lpstr>
      <vt:lpstr>Object Classification, Detection and  Segmentation</vt:lpstr>
      <vt:lpstr>Classification and Localization</vt:lpstr>
      <vt:lpstr>Classification and Localization</vt:lpstr>
      <vt:lpstr>Detection as a Regression Problem</vt:lpstr>
      <vt:lpstr>Object Detection: Data Labels</vt:lpstr>
      <vt:lpstr>Object Detection Methods using CNN</vt:lpstr>
      <vt:lpstr>Region Based CNN (R-CNN): Two Stage Method</vt:lpstr>
      <vt:lpstr>Region Based CNN (R-CNN)...</vt:lpstr>
      <vt:lpstr>Region Based CNN (R-CNN)...</vt:lpstr>
      <vt:lpstr>Selective Search for Region Proposals</vt:lpstr>
      <vt:lpstr>PowerPoint Presentation</vt:lpstr>
      <vt:lpstr>PowerPoint Presentation</vt:lpstr>
      <vt:lpstr>Faster RCNN</vt:lpstr>
      <vt:lpstr>Region Proposal Network</vt:lpstr>
      <vt:lpstr>Yolo : You Only Look Once</vt:lpstr>
      <vt:lpstr>YOLO Features</vt:lpstr>
      <vt:lpstr>How Does YOLO Work?</vt:lpstr>
      <vt:lpstr>YOLO</vt:lpstr>
      <vt:lpstr>YOLO</vt:lpstr>
      <vt:lpstr>YOLO</vt:lpstr>
      <vt:lpstr>YOLO Algorithm</vt:lpstr>
      <vt:lpstr>YOLO Algorithm</vt:lpstr>
      <vt:lpstr>PowerPoint Presentation</vt:lpstr>
      <vt:lpstr>Example</vt:lpstr>
      <vt:lpstr>For each anchor box, compute elementwise product to extract  a probability that the box contains a certain class.</vt:lpstr>
      <vt:lpstr>YOLO’s Prediction</vt:lpstr>
      <vt:lpstr>Too Many Boxes!</vt:lpstr>
      <vt:lpstr>Dealing with Anchor Boxes</vt:lpstr>
      <vt:lpstr>IoU: Intersection over Union</vt:lpstr>
      <vt:lpstr>First Level Filtering Out (Boxes)</vt:lpstr>
      <vt:lpstr>Non Max Suppression</vt:lpstr>
      <vt:lpstr>Yolo CNN Architecture</vt:lpstr>
      <vt:lpstr>YOLO Versions</vt:lpstr>
      <vt:lpstr>SSD: Single Shot MultiBox Detector</vt:lpstr>
      <vt:lpstr>SSD Framework</vt:lpstr>
      <vt:lpstr>SSD Framework</vt:lpstr>
      <vt:lpstr>SSD Framework</vt:lpstr>
      <vt:lpstr>SSD Model vs YOLO Model</vt:lpstr>
      <vt:lpstr>Default Boxes and Aspect Ratios</vt:lpstr>
      <vt:lpstr>Feature Maps of Different Scales</vt:lpstr>
      <vt:lpstr>Feature Pyramid of Different Scales</vt:lpstr>
      <vt:lpstr>Results</vt:lpstr>
      <vt:lpstr>Real Time Performance Evaluation</vt:lpstr>
      <vt:lpstr>M2DeT</vt:lpstr>
      <vt:lpstr>M2DeT</vt:lpstr>
      <vt:lpstr>m2DeT: Multi Level Features</vt:lpstr>
      <vt:lpstr>m2DeT vs SSD : Feature Maps</vt:lpstr>
      <vt:lpstr>M2DeT</vt:lpstr>
      <vt:lpstr>M2DeT: Feature Fusion Module</vt:lpstr>
      <vt:lpstr>M2DeT: Thinned U-shape Module</vt:lpstr>
      <vt:lpstr>M2DeT: Scale-wise Feature Aggregation Module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NOIDA INSTITUTE OF ENGINEERING AND TECHNOLOGY, GREATER NOIDA</dc:title>
  <dc:creator>Shweta</dc:creator>
  <cp:lastModifiedBy>Dr. Preeti Gera</cp:lastModifiedBy>
  <cp:revision>129</cp:revision>
  <dcterms:created xsi:type="dcterms:W3CDTF">2006-08-16T00:00:00Z</dcterms:created>
  <dcterms:modified xsi:type="dcterms:W3CDTF">2024-11-06T04:35:13Z</dcterms:modified>
</cp:coreProperties>
</file>